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31" r:id="rId2"/>
    <p:sldId id="436" r:id="rId3"/>
    <p:sldId id="435" r:id="rId4"/>
    <p:sldId id="437" r:id="rId5"/>
    <p:sldId id="438" r:id="rId6"/>
    <p:sldId id="439" r:id="rId7"/>
    <p:sldId id="440" r:id="rId8"/>
    <p:sldId id="445" r:id="rId9"/>
    <p:sldId id="442" r:id="rId10"/>
    <p:sldId id="443" r:id="rId11"/>
    <p:sldId id="441" r:id="rId12"/>
    <p:sldId id="444" r:id="rId13"/>
  </p:sldIdLst>
  <p:sldSz cx="9906000" cy="6858000" type="A4"/>
  <p:notesSz cx="6640513" cy="99044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66FF"/>
    <a:srgbClr val="FFFF00"/>
    <a:srgbClr val="00FF00"/>
    <a:srgbClr val="CC3300"/>
    <a:srgbClr val="6600CC"/>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88034" autoAdjust="0"/>
  </p:normalViewPr>
  <p:slideViewPr>
    <p:cSldViewPr showGuides="1">
      <p:cViewPr>
        <p:scale>
          <a:sx n="95" d="100"/>
          <a:sy n="95" d="100"/>
        </p:scale>
        <p:origin x="-96" y="26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showGuides="1">
      <p:cViewPr varScale="1">
        <p:scale>
          <a:sx n="52" d="100"/>
          <a:sy n="52" d="100"/>
        </p:scale>
        <p:origin x="-2664" y="-84"/>
      </p:cViewPr>
      <p:guideLst>
        <p:guide orient="horz" pos="3119"/>
        <p:guide pos="2091"/>
      </p:guideLst>
    </p:cSldViewPr>
  </p:notesViewPr>
  <p:gridSpacing cx="36004" cy="36004"/>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defTabSz="933450">
              <a:defRPr sz="1200"/>
            </a:lvl1pPr>
          </a:lstStyle>
          <a:p>
            <a:pPr>
              <a:defRPr/>
            </a:pPr>
            <a:endParaRPr lang="en-GB"/>
          </a:p>
        </p:txBody>
      </p:sp>
      <p:sp>
        <p:nvSpPr>
          <p:cNvPr id="4099" name="Rectangle 3"/>
          <p:cNvSpPr>
            <a:spLocks noGrp="1" noChangeArrowheads="1"/>
          </p:cNvSpPr>
          <p:nvPr>
            <p:ph type="dt" sz="quarter" idx="1"/>
          </p:nvPr>
        </p:nvSpPr>
        <p:spPr bwMode="auto">
          <a:xfrm>
            <a:off x="3763963"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algn="r" defTabSz="933450">
              <a:defRPr sz="1200"/>
            </a:lvl1pPr>
          </a:lstStyle>
          <a:p>
            <a:pPr>
              <a:defRPr/>
            </a:pPr>
            <a:endParaRPr lang="en-GB"/>
          </a:p>
        </p:txBody>
      </p:sp>
      <p:sp>
        <p:nvSpPr>
          <p:cNvPr id="4100" name="Rectangle 4"/>
          <p:cNvSpPr>
            <a:spLocks noGrp="1" noChangeArrowheads="1"/>
          </p:cNvSpPr>
          <p:nvPr>
            <p:ph type="ftr" sz="quarter" idx="2"/>
          </p:nvPr>
        </p:nvSpPr>
        <p:spPr bwMode="auto">
          <a:xfrm>
            <a:off x="0"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defTabSz="933450">
              <a:defRPr sz="1200"/>
            </a:lvl1pPr>
          </a:lstStyle>
          <a:p>
            <a:pPr>
              <a:defRPr/>
            </a:pPr>
            <a:endParaRPr lang="en-GB"/>
          </a:p>
        </p:txBody>
      </p:sp>
      <p:sp>
        <p:nvSpPr>
          <p:cNvPr id="4101" name="Rectangle 5"/>
          <p:cNvSpPr>
            <a:spLocks noGrp="1" noChangeArrowheads="1"/>
          </p:cNvSpPr>
          <p:nvPr>
            <p:ph type="sldNum" sz="quarter" idx="3"/>
          </p:nvPr>
        </p:nvSpPr>
        <p:spPr bwMode="auto">
          <a:xfrm>
            <a:off x="3763963"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algn="r" defTabSz="933450">
              <a:defRPr sz="1200"/>
            </a:lvl1pPr>
          </a:lstStyle>
          <a:p>
            <a:pPr>
              <a:defRPr/>
            </a:pPr>
            <a:fld id="{B868279D-BB04-4859-BE73-18E37AF4DF40}" type="slidenum">
              <a:rPr lang="en-GB"/>
              <a:pPr>
                <a:defRPr/>
              </a:pPr>
              <a:t>‹Nr.›</a:t>
            </a:fld>
            <a:endParaRPr lang="en-GB"/>
          </a:p>
        </p:txBody>
      </p:sp>
    </p:spTree>
    <p:extLst>
      <p:ext uri="{BB962C8B-B14F-4D97-AF65-F5344CB8AC3E}">
        <p14:creationId xmlns:p14="http://schemas.microsoft.com/office/powerpoint/2010/main" val="201292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defTabSz="904875">
              <a:defRPr sz="1200"/>
            </a:lvl1pPr>
          </a:lstStyle>
          <a:p>
            <a:pPr>
              <a:defRPr/>
            </a:pPr>
            <a:endParaRPr lang="en-GB"/>
          </a:p>
        </p:txBody>
      </p:sp>
      <p:sp>
        <p:nvSpPr>
          <p:cNvPr id="61443" name="Rectangle 3"/>
          <p:cNvSpPr>
            <a:spLocks noGrp="1" noChangeArrowheads="1"/>
          </p:cNvSpPr>
          <p:nvPr>
            <p:ph type="dt" idx="1"/>
          </p:nvPr>
        </p:nvSpPr>
        <p:spPr bwMode="auto">
          <a:xfrm>
            <a:off x="374650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algn="r" defTabSz="904875">
              <a:defRPr sz="1200"/>
            </a:lvl1pPr>
          </a:lstStyle>
          <a:p>
            <a:pPr>
              <a:defRPr/>
            </a:pPr>
            <a:endParaRPr lang="en-GB"/>
          </a:p>
        </p:txBody>
      </p:sp>
      <p:sp>
        <p:nvSpPr>
          <p:cNvPr id="7172" name="Rectangle 4"/>
          <p:cNvSpPr>
            <a:spLocks noGrp="1" noRot="1" noChangeAspect="1" noChangeArrowheads="1" noTextEdit="1"/>
          </p:cNvSpPr>
          <p:nvPr>
            <p:ph type="sldImg" idx="2"/>
          </p:nvPr>
        </p:nvSpPr>
        <p:spPr bwMode="auto">
          <a:xfrm>
            <a:off x="587375" y="706438"/>
            <a:ext cx="5437188" cy="3763962"/>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881063" y="4705350"/>
            <a:ext cx="4849812" cy="44704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446" name="Rectangle 6"/>
          <p:cNvSpPr>
            <a:spLocks noGrp="1" noChangeArrowheads="1"/>
          </p:cNvSpPr>
          <p:nvPr>
            <p:ph type="ftr" sz="quarter" idx="4"/>
          </p:nvPr>
        </p:nvSpPr>
        <p:spPr bwMode="auto">
          <a:xfrm>
            <a:off x="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defTabSz="904875">
              <a:defRPr sz="1200"/>
            </a:lvl1pPr>
          </a:lstStyle>
          <a:p>
            <a:pPr>
              <a:defRPr/>
            </a:pPr>
            <a:endParaRPr lang="en-GB"/>
          </a:p>
        </p:txBody>
      </p:sp>
      <p:sp>
        <p:nvSpPr>
          <p:cNvPr id="61447" name="Rectangle 7"/>
          <p:cNvSpPr>
            <a:spLocks noGrp="1" noChangeArrowheads="1"/>
          </p:cNvSpPr>
          <p:nvPr>
            <p:ph type="sldNum" sz="quarter" idx="5"/>
          </p:nvPr>
        </p:nvSpPr>
        <p:spPr bwMode="auto">
          <a:xfrm>
            <a:off x="374650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algn="r" defTabSz="904875">
              <a:defRPr sz="1200"/>
            </a:lvl1pPr>
          </a:lstStyle>
          <a:p>
            <a:pPr>
              <a:defRPr/>
            </a:pPr>
            <a:fld id="{E1F21D5C-4B6A-43D1-BF43-7E7A5EA4C5FD}" type="slidenum">
              <a:rPr lang="en-GB"/>
              <a:pPr>
                <a:defRPr/>
              </a:pPr>
              <a:t>‹Nr.›</a:t>
            </a:fld>
            <a:endParaRPr lang="en-GB"/>
          </a:p>
        </p:txBody>
      </p:sp>
    </p:spTree>
    <p:extLst>
      <p:ext uri="{BB962C8B-B14F-4D97-AF65-F5344CB8AC3E}">
        <p14:creationId xmlns:p14="http://schemas.microsoft.com/office/powerpoint/2010/main" val="3029691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908DFF8D-D18E-4315-B5E3-4A9CDB4955C7}" type="slidenum">
              <a:rPr lang="en-GB" smtClean="0"/>
              <a:pPr/>
              <a:t>1</a:t>
            </a:fld>
            <a:endParaRPr lang="en-GB" smtClean="0"/>
          </a:p>
        </p:txBody>
      </p:sp>
      <p:sp>
        <p:nvSpPr>
          <p:cNvPr id="8195" name="Rectangle 2"/>
          <p:cNvSpPr>
            <a:spLocks noGrp="1" noRot="1" noChangeAspect="1" noChangeArrowheads="1" noTextEdit="1"/>
          </p:cNvSpPr>
          <p:nvPr>
            <p:ph type="sldImg"/>
          </p:nvPr>
        </p:nvSpPr>
        <p:spPr>
          <a:xfrm>
            <a:off x="638175" y="742950"/>
            <a:ext cx="5365750" cy="3714750"/>
          </a:xfrm>
          <a:ln/>
        </p:spPr>
      </p:sp>
      <p:sp>
        <p:nvSpPr>
          <p:cNvPr id="8196" name="Rectangle 3"/>
          <p:cNvSpPr>
            <a:spLocks noGrp="1" noChangeArrowheads="1"/>
          </p:cNvSpPr>
          <p:nvPr>
            <p:ph type="body" idx="1"/>
          </p:nvPr>
        </p:nvSpPr>
        <p:spPr>
          <a:xfrm>
            <a:off x="885825" y="4703763"/>
            <a:ext cx="4868863" cy="4457700"/>
          </a:xfrm>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smtClean="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smtClean="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11</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smtClean="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12</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smtClean="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smtClean="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smtClean="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smtClean="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smtClean="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smtClean="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smtClean="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smtClean="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9</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11DFD14-EA5E-4F4A-8071-A9BF468EBE93}" type="slidenum">
              <a:rPr lang="en-GB"/>
              <a:pPr>
                <a:defRPr/>
              </a:pPr>
              <a:t>‹Nr.›</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EA56A5-A79F-4B08-A948-6B000113904A}" type="slidenum">
              <a:rPr lang="en-GB"/>
              <a:pPr>
                <a:defRPr/>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C546063-E8DB-456B-B89B-5FA5092421CC}" type="slidenum">
              <a:rPr lang="en-GB"/>
              <a:pPr>
                <a:defRPr/>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2A3A0DF-A303-4404-B49D-953B76B6FF68}" type="slidenum">
              <a:rPr lang="en-GB"/>
              <a:pPr>
                <a:defRPr/>
              </a:pPr>
              <a:t>‹Nr.›</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D9EA78-8153-447C-B6ED-C70C2A0D795B}" type="slidenum">
              <a:rPr lang="en-GB"/>
              <a:pPr>
                <a:defRPr/>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96F4E-F63F-425B-B962-4D38C6732419}" type="slidenum">
              <a:rPr lang="en-GB"/>
              <a:pPr>
                <a:defRPr/>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3832345-0C0C-4EB9-B3B6-200DBA18B163}" type="slidenum">
              <a:rPr lang="en-GB"/>
              <a:pPr>
                <a:defRPr/>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0992709-9178-4553-8FDC-5F634DE4814B}" type="slidenum">
              <a:rPr lang="en-GB"/>
              <a:pPr>
                <a:defRPr/>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814FE7A-9DD8-44A4-9DB2-8C4ADC59B52C}" type="slidenum">
              <a:rPr lang="en-GB"/>
              <a:pPr>
                <a:defRPr/>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F631E-F71E-4CB7-BA21-661E123F7ACE}" type="slidenum">
              <a:rPr lang="en-GB"/>
              <a:pPr>
                <a:defRPr/>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FA78116-C083-4300-A560-95FC7B46F187}" type="slidenum">
              <a:rPr lang="en-GB"/>
              <a:pPr>
                <a:defRPr/>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099"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64B39A9-C8F8-4367-8097-A1AD61D85115}" type="slidenum">
              <a:rPr lang="en-GB"/>
              <a:pPr>
                <a:defRPr/>
              </a:pPr>
              <a:t>‹Nr.›</a:t>
            </a:fld>
            <a:endParaRPr lang="en-GB"/>
          </a:p>
        </p:txBody>
      </p:sp>
      <p:sp>
        <p:nvSpPr>
          <p:cNvPr id="1031" name="Text Box 7"/>
          <p:cNvSpPr txBox="1">
            <a:spLocks noChangeArrowheads="1"/>
          </p:cNvSpPr>
          <p:nvPr userDrawn="1"/>
        </p:nvSpPr>
        <p:spPr bwMode="auto">
          <a:xfrm>
            <a:off x="9020175" y="1268413"/>
            <a:ext cx="685800" cy="5473700"/>
          </a:xfrm>
          <a:prstGeom prst="rect">
            <a:avLst/>
          </a:prstGeom>
          <a:noFill/>
          <a:ln w="9525">
            <a:noFill/>
            <a:miter lim="800000"/>
            <a:headEnd/>
            <a:tailEnd/>
          </a:ln>
        </p:spPr>
        <p:txBody>
          <a:bodyPr vert="eaVert"/>
          <a:lstStyle/>
          <a:p>
            <a:pPr eaLnBrk="0" hangingPunct="0">
              <a:defRPr/>
            </a:pPr>
            <a:r>
              <a:rPr lang="en-GB" sz="2600">
                <a:solidFill>
                  <a:srgbClr val="800080"/>
                </a:solidFill>
                <a:latin typeface="Gill Sans" pitchFamily="34" charset="0"/>
              </a:rPr>
              <a:t>european capacity building initiative ecbi</a:t>
            </a:r>
          </a:p>
        </p:txBody>
      </p:sp>
      <p:pic>
        <p:nvPicPr>
          <p:cNvPr id="4104" name="Picture 8"/>
          <p:cNvPicPr>
            <a:picLocks noChangeAspect="1" noChangeArrowheads="1"/>
          </p:cNvPicPr>
          <p:nvPr userDrawn="1"/>
        </p:nvPicPr>
        <p:blipFill>
          <a:blip r:embed="rId13" cstate="print"/>
          <a:srcRect r="1465" b="1465"/>
          <a:stretch>
            <a:fillRect/>
          </a:stretch>
        </p:blipFill>
        <p:spPr bwMode="auto">
          <a:xfrm>
            <a:off x="8699500" y="188913"/>
            <a:ext cx="968375"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906000" cy="6858000"/>
          </a:xfrm>
          <a:prstGeom prst="rect">
            <a:avLst/>
          </a:prstGeom>
          <a:solidFill>
            <a:schemeClr val="bg1"/>
          </a:solidFill>
          <a:ln w="9525">
            <a:solidFill>
              <a:srgbClr val="FF00FF"/>
            </a:solidFill>
            <a:miter lim="800000"/>
            <a:headEnd/>
            <a:tailEnd/>
          </a:ln>
        </p:spPr>
        <p:txBody>
          <a:bodyPr wrap="none" anchor="ctr"/>
          <a:lstStyle/>
          <a:p>
            <a:pPr algn="ctr" eaLnBrk="0" hangingPunct="0"/>
            <a:endParaRPr lang="en-US" sz="4000">
              <a:solidFill>
                <a:srgbClr val="000099"/>
              </a:solidFill>
              <a:latin typeface="Gill Sans" pitchFamily="34" charset="0"/>
            </a:endParaRPr>
          </a:p>
        </p:txBody>
      </p:sp>
      <p:sp>
        <p:nvSpPr>
          <p:cNvPr id="5123" name="Text Box 3"/>
          <p:cNvSpPr txBox="1">
            <a:spLocks noChangeArrowheads="1"/>
          </p:cNvSpPr>
          <p:nvPr/>
        </p:nvSpPr>
        <p:spPr bwMode="auto">
          <a:xfrm>
            <a:off x="1747838" y="3213100"/>
            <a:ext cx="7561262" cy="2308324"/>
          </a:xfrm>
          <a:prstGeom prst="rect">
            <a:avLst/>
          </a:prstGeom>
          <a:noFill/>
          <a:ln w="9525">
            <a:noFill/>
            <a:miter lim="800000"/>
            <a:headEnd/>
            <a:tailEnd/>
          </a:ln>
        </p:spPr>
        <p:txBody>
          <a:bodyPr>
            <a:spAutoFit/>
          </a:bodyPr>
          <a:lstStyle/>
          <a:p>
            <a:pPr eaLnBrk="0" hangingPunct="0"/>
            <a:r>
              <a:rPr lang="en-US" sz="3200" dirty="0" smtClean="0">
                <a:solidFill>
                  <a:srgbClr val="660066"/>
                </a:solidFill>
                <a:latin typeface="Gill Sans MT" pitchFamily="34" charset="0"/>
              </a:rPr>
              <a:t>Adaptation in the Paris Agreement</a:t>
            </a:r>
            <a:endParaRPr lang="en-US" sz="3200" dirty="0">
              <a:solidFill>
                <a:srgbClr val="660066"/>
              </a:solidFill>
              <a:latin typeface="Gill Sans MT" pitchFamily="34" charset="0"/>
            </a:endParaRPr>
          </a:p>
          <a:p>
            <a:pPr eaLnBrk="0" hangingPunct="0"/>
            <a:r>
              <a:rPr lang="en-GB" dirty="0" smtClean="0">
                <a:solidFill>
                  <a:srgbClr val="660066"/>
                </a:solidFill>
                <a:latin typeface="Gill Sans MT" pitchFamily="34" charset="0"/>
              </a:rPr>
              <a:t>Ambition </a:t>
            </a:r>
            <a:r>
              <a:rPr lang="en-GB" dirty="0">
                <a:solidFill>
                  <a:srgbClr val="660066"/>
                </a:solidFill>
                <a:latin typeface="Gill Sans MT" pitchFamily="34" charset="0"/>
              </a:rPr>
              <a:t>and Permanence for the Cancun Adaptation Framework</a:t>
            </a:r>
            <a:r>
              <a:rPr lang="en-US" dirty="0">
                <a:solidFill>
                  <a:srgbClr val="660066"/>
                </a:solidFill>
                <a:latin typeface="Gill Sans MT" pitchFamily="34" charset="0"/>
              </a:rPr>
              <a:t> </a:t>
            </a:r>
            <a:endParaRPr lang="en-GB" dirty="0">
              <a:solidFill>
                <a:srgbClr val="660066"/>
              </a:solidFill>
              <a:latin typeface="Gill Sans MT" pitchFamily="34" charset="0"/>
            </a:endParaRPr>
          </a:p>
          <a:p>
            <a:pPr eaLnBrk="0" hangingPunct="0"/>
            <a:endParaRPr lang="en-GB" dirty="0">
              <a:solidFill>
                <a:srgbClr val="660066"/>
              </a:solidFill>
              <a:latin typeface="Gill Sans MT" pitchFamily="34" charset="0"/>
            </a:endParaRPr>
          </a:p>
          <a:p>
            <a:pPr eaLnBrk="0" hangingPunct="0"/>
            <a:r>
              <a:rPr lang="en-GB" sz="2000" dirty="0" smtClean="0">
                <a:solidFill>
                  <a:srgbClr val="660066"/>
                </a:solidFill>
                <a:latin typeface="Gill Sans MT" pitchFamily="34" charset="0"/>
              </a:rPr>
              <a:t>Juan P Hoffmaister</a:t>
            </a:r>
          </a:p>
          <a:p>
            <a:pPr eaLnBrk="0" hangingPunct="0"/>
            <a:r>
              <a:rPr lang="en-GB" sz="2000" dirty="0" smtClean="0">
                <a:solidFill>
                  <a:srgbClr val="660066"/>
                </a:solidFill>
                <a:latin typeface="Gill Sans MT" pitchFamily="34" charset="0"/>
              </a:rPr>
              <a:t>Coordinator </a:t>
            </a:r>
            <a:r>
              <a:rPr lang="en-GB" sz="2000" dirty="0" smtClean="0">
                <a:solidFill>
                  <a:srgbClr val="660066"/>
                </a:solidFill>
                <a:latin typeface="Gill Sans MT" pitchFamily="34" charset="0"/>
              </a:rPr>
              <a:t>of the G77 &amp; China on adaptation and loss and damage</a:t>
            </a:r>
            <a:endParaRPr lang="en-US" sz="2000" dirty="0">
              <a:solidFill>
                <a:srgbClr val="660066"/>
              </a:solidFill>
              <a:latin typeface="Gill Sans MT" pitchFamily="34" charset="0"/>
            </a:endParaRPr>
          </a:p>
        </p:txBody>
      </p:sp>
      <p:sp>
        <p:nvSpPr>
          <p:cNvPr id="5124" name="Rectangle 4"/>
          <p:cNvSpPr>
            <a:spLocks noChangeArrowheads="1"/>
          </p:cNvSpPr>
          <p:nvPr/>
        </p:nvSpPr>
        <p:spPr bwMode="auto">
          <a:xfrm>
            <a:off x="0" y="0"/>
            <a:ext cx="1209675" cy="6858000"/>
          </a:xfrm>
          <a:prstGeom prst="rect">
            <a:avLst/>
          </a:prstGeom>
          <a:solidFill>
            <a:srgbClr val="660066"/>
          </a:solidFill>
          <a:ln w="9525">
            <a:solidFill>
              <a:srgbClr val="660066"/>
            </a:solidFill>
            <a:miter lim="800000"/>
            <a:headEnd/>
            <a:tailEnd/>
          </a:ln>
        </p:spPr>
        <p:txBody>
          <a:bodyPr wrap="none" anchor="ctr"/>
          <a:lstStyle/>
          <a:p>
            <a:endParaRPr lang="en-US"/>
          </a:p>
        </p:txBody>
      </p:sp>
      <p:sp>
        <p:nvSpPr>
          <p:cNvPr id="5125" name="Rectangle 5"/>
          <p:cNvSpPr>
            <a:spLocks noChangeArrowheads="1"/>
          </p:cNvSpPr>
          <p:nvPr/>
        </p:nvSpPr>
        <p:spPr bwMode="auto">
          <a:xfrm>
            <a:off x="0" y="0"/>
            <a:ext cx="1116013" cy="6858000"/>
          </a:xfrm>
          <a:prstGeom prst="rect">
            <a:avLst/>
          </a:prstGeom>
          <a:gradFill rotWithShape="1">
            <a:gsLst>
              <a:gs pos="0">
                <a:srgbClr val="660066"/>
              </a:gs>
              <a:gs pos="50000">
                <a:srgbClr val="2F002F"/>
              </a:gs>
              <a:gs pos="100000">
                <a:srgbClr val="660066"/>
              </a:gs>
            </a:gsLst>
            <a:lin ang="0" scaled="1"/>
          </a:gradFill>
          <a:ln w="9525">
            <a:solidFill>
              <a:srgbClr val="660066"/>
            </a:solidFill>
            <a:miter lim="800000"/>
            <a:headEnd/>
            <a:tailEnd/>
          </a:ln>
        </p:spPr>
        <p:txBody>
          <a:bodyPr wrap="none" anchor="ctr"/>
          <a:lstStyle/>
          <a:p>
            <a:endParaRPr lang="en-US"/>
          </a:p>
        </p:txBody>
      </p:sp>
      <p:sp>
        <p:nvSpPr>
          <p:cNvPr id="5126" name="Text Box 9"/>
          <p:cNvSpPr txBox="1">
            <a:spLocks noChangeArrowheads="1"/>
          </p:cNvSpPr>
          <p:nvPr/>
        </p:nvSpPr>
        <p:spPr bwMode="auto">
          <a:xfrm rot="5400000">
            <a:off x="-2814637" y="2933700"/>
            <a:ext cx="6858000" cy="990600"/>
          </a:xfrm>
          <a:prstGeom prst="rect">
            <a:avLst/>
          </a:prstGeom>
          <a:noFill/>
          <a:ln w="9525">
            <a:noFill/>
            <a:miter lim="800000"/>
            <a:headEnd/>
            <a:tailEnd/>
          </a:ln>
        </p:spPr>
        <p:txBody>
          <a:bodyPr>
            <a:spAutoFit/>
          </a:bodyPr>
          <a:lstStyle/>
          <a:p>
            <a:pPr indent="96838"/>
            <a:r>
              <a:rPr lang="en-GB" sz="3500">
                <a:solidFill>
                  <a:schemeClr val="bg1"/>
                </a:solidFill>
                <a:latin typeface="Gill Sans MT" pitchFamily="34" charset="0"/>
              </a:rPr>
              <a:t>european capacity building initiative</a:t>
            </a:r>
            <a:endParaRPr lang="fr-FR" sz="3500">
              <a:solidFill>
                <a:schemeClr val="bg1"/>
              </a:solidFill>
              <a:latin typeface="Gill Sans MT" pitchFamily="34" charset="0"/>
            </a:endParaRPr>
          </a:p>
          <a:p>
            <a:pPr indent="96838"/>
            <a:r>
              <a:rPr lang="fr-FR">
                <a:solidFill>
                  <a:schemeClr val="bg1"/>
                </a:solidFill>
                <a:latin typeface="Gill Sans MT" pitchFamily="34" charset="0"/>
              </a:rPr>
              <a:t>initiative européenne de renforcement des capacités</a:t>
            </a:r>
            <a:endParaRPr lang="en-GB">
              <a:solidFill>
                <a:schemeClr val="bg1"/>
              </a:solidFill>
              <a:latin typeface="Gill Sans MT" pitchFamily="34" charset="0"/>
            </a:endParaRPr>
          </a:p>
        </p:txBody>
      </p:sp>
      <p:sp>
        <p:nvSpPr>
          <p:cNvPr id="5127" name="Text Box 10"/>
          <p:cNvSpPr txBox="1">
            <a:spLocks noChangeArrowheads="1"/>
          </p:cNvSpPr>
          <p:nvPr/>
        </p:nvSpPr>
        <p:spPr bwMode="auto">
          <a:xfrm>
            <a:off x="1244600" y="803275"/>
            <a:ext cx="8661400" cy="1311275"/>
          </a:xfrm>
          <a:prstGeom prst="rect">
            <a:avLst/>
          </a:prstGeom>
          <a:noFill/>
          <a:ln w="9525">
            <a:noFill/>
            <a:miter lim="800000"/>
            <a:headEnd/>
            <a:tailEnd/>
          </a:ln>
        </p:spPr>
        <p:txBody>
          <a:bodyPr>
            <a:spAutoFit/>
          </a:bodyPr>
          <a:lstStyle/>
          <a:p>
            <a:pPr>
              <a:tabLst>
                <a:tab pos="6096000" algn="r"/>
              </a:tabLst>
            </a:pPr>
            <a:r>
              <a:rPr lang="fr-FR" sz="8000" dirty="0">
                <a:solidFill>
                  <a:srgbClr val="660066"/>
                </a:solidFill>
                <a:latin typeface="Gill Sans MT" pitchFamily="34" charset="0"/>
              </a:rPr>
              <a:t>	</a:t>
            </a:r>
            <a:r>
              <a:rPr lang="fr-FR" sz="8000" dirty="0" err="1">
                <a:solidFill>
                  <a:srgbClr val="660066"/>
                </a:solidFill>
                <a:latin typeface="Gill Sans MT" pitchFamily="34" charset="0"/>
              </a:rPr>
              <a:t>ecbi</a:t>
            </a:r>
            <a:r>
              <a:rPr lang="fr-FR" sz="5400" dirty="0">
                <a:solidFill>
                  <a:srgbClr val="660066"/>
                </a:solidFill>
                <a:latin typeface="Gill Sans MT" pitchFamily="34" charset="0"/>
              </a:rPr>
              <a:t>	</a:t>
            </a:r>
            <a:endParaRPr lang="en-GB" sz="5400" dirty="0">
              <a:solidFill>
                <a:srgbClr val="660066"/>
              </a:solidFill>
              <a:latin typeface="Gill Sans MT" pitchFamily="34" charset="0"/>
            </a:endParaRPr>
          </a:p>
        </p:txBody>
      </p:sp>
      <p:pic>
        <p:nvPicPr>
          <p:cNvPr id="5128" name="Picture 7"/>
          <p:cNvPicPr>
            <a:picLocks noChangeAspect="1" noChangeArrowheads="1"/>
          </p:cNvPicPr>
          <p:nvPr/>
        </p:nvPicPr>
        <p:blipFill>
          <a:blip r:embed="rId3" cstate="print"/>
          <a:srcRect r="1465" b="1465"/>
          <a:stretch>
            <a:fillRect/>
          </a:stretch>
        </p:blipFill>
        <p:spPr bwMode="auto">
          <a:xfrm>
            <a:off x="7691438" y="325438"/>
            <a:ext cx="1546225" cy="1546225"/>
          </a:xfrm>
          <a:prstGeom prst="rect">
            <a:avLst/>
          </a:prstGeom>
          <a:noFill/>
          <a:ln w="9525">
            <a:noFill/>
            <a:miter lim="800000"/>
            <a:headEnd/>
            <a:tailEnd/>
          </a:ln>
        </p:spPr>
      </p:pic>
      <p:sp>
        <p:nvSpPr>
          <p:cNvPr id="5129" name="Rectangle 11"/>
          <p:cNvSpPr>
            <a:spLocks noChangeArrowheads="1"/>
          </p:cNvSpPr>
          <p:nvPr/>
        </p:nvSpPr>
        <p:spPr bwMode="auto">
          <a:xfrm>
            <a:off x="1749425" y="5695950"/>
            <a:ext cx="7488238" cy="901700"/>
          </a:xfrm>
          <a:prstGeom prst="rect">
            <a:avLst/>
          </a:prstGeom>
          <a:noFill/>
          <a:ln w="9525">
            <a:noFill/>
            <a:miter lim="800000"/>
            <a:headEnd/>
            <a:tailEnd/>
          </a:ln>
        </p:spPr>
        <p:txBody>
          <a:bodyPr>
            <a:spAutoFit/>
          </a:bodyPr>
          <a:lstStyle/>
          <a:p>
            <a:r>
              <a:rPr lang="en-GB" sz="1600">
                <a:solidFill>
                  <a:srgbClr val="660066"/>
                </a:solidFill>
                <a:latin typeface="Gill Sans MT" pitchFamily="34" charset="0"/>
              </a:rPr>
              <a:t>for sustained capacity building in support of international climate change negotiations</a:t>
            </a:r>
            <a:endParaRPr lang="fr-FR" sz="1600">
              <a:solidFill>
                <a:srgbClr val="660066"/>
              </a:solidFill>
              <a:latin typeface="Gill Sans MT" pitchFamily="34" charset="0"/>
            </a:endParaRPr>
          </a:p>
          <a:p>
            <a:pPr>
              <a:spcBef>
                <a:spcPts val="600"/>
              </a:spcBef>
            </a:pPr>
            <a:r>
              <a:rPr lang="fr-FR" sz="1600">
                <a:solidFill>
                  <a:srgbClr val="660066"/>
                </a:solidFill>
                <a:latin typeface="Gill Sans MT" pitchFamily="34" charset="0"/>
              </a:rPr>
              <a:t>pour un renforcement durable des capacités en appui aux négociations internationales sur les changements climatiques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4" y="225425"/>
            <a:ext cx="8317495" cy="6309419"/>
          </a:xfrm>
          <a:prstGeom prst="rect">
            <a:avLst/>
          </a:prstGeom>
          <a:noFill/>
          <a:ln w="9525">
            <a:noFill/>
            <a:miter lim="800000"/>
            <a:headEnd/>
            <a:tailEnd/>
          </a:ln>
        </p:spPr>
        <p:txBody>
          <a:bodyPr wrap="square">
            <a:spAutoFit/>
          </a:bodyPr>
          <a:lstStyle/>
          <a:p>
            <a:r>
              <a:rPr lang="en-GB" sz="3200" dirty="0" smtClean="0">
                <a:solidFill>
                  <a:srgbClr val="660066"/>
                </a:solidFill>
                <a:latin typeface="Gill Sans" pitchFamily="34" charset="0"/>
              </a:rPr>
              <a:t>(</a:t>
            </a:r>
            <a:r>
              <a:rPr lang="en-GB" sz="3200" dirty="0">
                <a:solidFill>
                  <a:srgbClr val="660066"/>
                </a:solidFill>
                <a:latin typeface="Gill Sans" pitchFamily="34" charset="0"/>
              </a:rPr>
              <a:t>how will do it) </a:t>
            </a:r>
          </a:p>
          <a:p>
            <a:pPr marL="342900" indent="-342900">
              <a:buFont typeface="Arial"/>
              <a:buChar char="•"/>
            </a:pPr>
            <a:r>
              <a:rPr lang="en-GB" sz="2000" dirty="0">
                <a:solidFill>
                  <a:srgbClr val="660066"/>
                </a:solidFill>
                <a:latin typeface="Gill Sans" pitchFamily="34" charset="0"/>
              </a:rPr>
              <a:t>Adaptation Committee to promote the implementation of enhanced action on adaptation in a coherent manner under the Convention </a:t>
            </a:r>
            <a:endParaRPr lang="en-US" sz="2000" dirty="0">
              <a:solidFill>
                <a:srgbClr val="660066"/>
              </a:solidFill>
              <a:latin typeface="Gill Sans" pitchFamily="34" charset="0"/>
            </a:endParaRPr>
          </a:p>
          <a:p>
            <a:pPr marL="800100" lvl="1" indent="-342900">
              <a:buFont typeface="Arial"/>
              <a:buChar char="•"/>
            </a:pPr>
            <a:r>
              <a:rPr lang="en-GB" sz="2000" dirty="0">
                <a:solidFill>
                  <a:srgbClr val="660066"/>
                </a:solidFill>
                <a:latin typeface="Gill Sans" pitchFamily="34" charset="0"/>
              </a:rPr>
              <a:t>technical support and guidance </a:t>
            </a:r>
            <a:endParaRPr lang="en-US" sz="2000" dirty="0">
              <a:solidFill>
                <a:srgbClr val="660066"/>
              </a:solidFill>
              <a:latin typeface="Gill Sans" pitchFamily="34" charset="0"/>
            </a:endParaRPr>
          </a:p>
          <a:p>
            <a:pPr marL="800100" lvl="1" indent="-342900">
              <a:buFont typeface="Arial"/>
              <a:buChar char="•"/>
            </a:pPr>
            <a:r>
              <a:rPr lang="en-GB" sz="2000" dirty="0" smtClean="0">
                <a:solidFill>
                  <a:srgbClr val="660066"/>
                </a:solidFill>
                <a:latin typeface="Gill Sans" pitchFamily="34" charset="0"/>
              </a:rPr>
              <a:t>sharing </a:t>
            </a:r>
            <a:r>
              <a:rPr lang="en-GB" sz="2000" dirty="0">
                <a:solidFill>
                  <a:srgbClr val="660066"/>
                </a:solidFill>
                <a:latin typeface="Gill Sans" pitchFamily="34" charset="0"/>
              </a:rPr>
              <a:t>of relevant information </a:t>
            </a:r>
            <a:endParaRPr lang="en-US" sz="2000" dirty="0">
              <a:solidFill>
                <a:srgbClr val="660066"/>
              </a:solidFill>
              <a:latin typeface="Gill Sans" pitchFamily="34" charset="0"/>
            </a:endParaRPr>
          </a:p>
          <a:p>
            <a:pPr marL="800100" lvl="1" indent="-342900">
              <a:buFont typeface="Arial"/>
              <a:buChar char="•"/>
            </a:pPr>
            <a:r>
              <a:rPr lang="en-GB" sz="2000" dirty="0" smtClean="0">
                <a:solidFill>
                  <a:srgbClr val="660066"/>
                </a:solidFill>
                <a:latin typeface="Gill Sans" pitchFamily="34" charset="0"/>
              </a:rPr>
              <a:t>Promoting </a:t>
            </a:r>
            <a:r>
              <a:rPr lang="en-GB" sz="2000" dirty="0">
                <a:solidFill>
                  <a:srgbClr val="660066"/>
                </a:solidFill>
                <a:latin typeface="Gill Sans" pitchFamily="34" charset="0"/>
              </a:rPr>
              <a:t>synergy and strengthening engagement with national, regional and international </a:t>
            </a:r>
            <a:r>
              <a:rPr lang="en-GB" sz="2000" dirty="0" smtClean="0">
                <a:solidFill>
                  <a:srgbClr val="660066"/>
                </a:solidFill>
                <a:latin typeface="Gill Sans" pitchFamily="34" charset="0"/>
              </a:rPr>
              <a:t>organizations</a:t>
            </a:r>
            <a:endParaRPr lang="en-US" sz="2000" dirty="0">
              <a:solidFill>
                <a:srgbClr val="660066"/>
              </a:solidFill>
              <a:latin typeface="Gill Sans" pitchFamily="34" charset="0"/>
            </a:endParaRPr>
          </a:p>
          <a:p>
            <a:pPr marL="800100" lvl="1" indent="-342900">
              <a:buFont typeface="Arial"/>
              <a:buChar char="•"/>
            </a:pPr>
            <a:r>
              <a:rPr lang="en-GB" sz="2000" dirty="0" smtClean="0">
                <a:solidFill>
                  <a:srgbClr val="660066"/>
                </a:solidFill>
                <a:latin typeface="Gill Sans" pitchFamily="34" charset="0"/>
              </a:rPr>
              <a:t>Providing </a:t>
            </a:r>
            <a:r>
              <a:rPr lang="en-GB" sz="2000" dirty="0">
                <a:solidFill>
                  <a:srgbClr val="660066"/>
                </a:solidFill>
                <a:latin typeface="Gill Sans" pitchFamily="34" charset="0"/>
              </a:rPr>
              <a:t>information and recommendations to COP  </a:t>
            </a:r>
            <a:endParaRPr lang="en-US" sz="2000" dirty="0">
              <a:solidFill>
                <a:srgbClr val="660066"/>
              </a:solidFill>
              <a:latin typeface="Gill Sans" pitchFamily="34" charset="0"/>
            </a:endParaRPr>
          </a:p>
          <a:p>
            <a:pPr marL="800100" lvl="1" indent="-342900">
              <a:buFont typeface="Arial"/>
              <a:buChar char="•"/>
            </a:pPr>
            <a:r>
              <a:rPr lang="en-GB" sz="2000" dirty="0" smtClean="0">
                <a:solidFill>
                  <a:srgbClr val="660066"/>
                </a:solidFill>
                <a:latin typeface="Gill Sans" pitchFamily="34" charset="0"/>
              </a:rPr>
              <a:t>Considering </a:t>
            </a:r>
            <a:r>
              <a:rPr lang="en-GB" sz="2000" dirty="0">
                <a:solidFill>
                  <a:srgbClr val="660066"/>
                </a:solidFill>
                <a:latin typeface="Gill Sans" pitchFamily="34" charset="0"/>
              </a:rPr>
              <a:t>information communicated by Parties </a:t>
            </a:r>
            <a:endParaRPr lang="en-US" sz="2000" dirty="0">
              <a:solidFill>
                <a:srgbClr val="660066"/>
              </a:solidFill>
              <a:latin typeface="Gill Sans" pitchFamily="34" charset="0"/>
            </a:endParaRPr>
          </a:p>
          <a:p>
            <a:pPr marL="342900" indent="-342900">
              <a:buFont typeface="Arial"/>
              <a:buChar char="•"/>
            </a:pPr>
            <a:r>
              <a:rPr lang="en-GB" sz="2000" dirty="0">
                <a:solidFill>
                  <a:srgbClr val="660066"/>
                </a:solidFill>
                <a:latin typeface="Gill Sans" pitchFamily="34" charset="0"/>
              </a:rPr>
              <a:t>Strengthen and, where necessary, establish regional centres and networks</a:t>
            </a:r>
            <a:endParaRPr lang="en-US" sz="2000" dirty="0">
              <a:solidFill>
                <a:srgbClr val="660066"/>
              </a:solidFill>
              <a:latin typeface="Gill Sans" pitchFamily="34" charset="0"/>
            </a:endParaRPr>
          </a:p>
          <a:p>
            <a:pPr marL="342900" indent="-342900">
              <a:buFont typeface="Arial"/>
              <a:buChar char="•"/>
            </a:pPr>
            <a:r>
              <a:rPr lang="en-GB" sz="2000" dirty="0">
                <a:solidFill>
                  <a:srgbClr val="660066"/>
                </a:solidFill>
                <a:latin typeface="Gill Sans" pitchFamily="34" charset="0"/>
              </a:rPr>
              <a:t>Strengthen and, where necessary, establish and/or designate national-level institutional arrangements</a:t>
            </a:r>
            <a:endParaRPr lang="en-US" sz="2000" dirty="0">
              <a:solidFill>
                <a:srgbClr val="660066"/>
              </a:solidFill>
              <a:latin typeface="Gill Sans" pitchFamily="34" charset="0"/>
            </a:endParaRPr>
          </a:p>
          <a:p>
            <a:endParaRPr lang="en-GB" sz="2000" dirty="0" smtClean="0">
              <a:solidFill>
                <a:srgbClr val="660066"/>
              </a:solidFill>
              <a:latin typeface="Gill Sans" pitchFamily="34" charset="0"/>
            </a:endParaRPr>
          </a:p>
          <a:p>
            <a:r>
              <a:rPr lang="en-GB" sz="2000" b="1" dirty="0" smtClean="0">
                <a:solidFill>
                  <a:srgbClr val="660066"/>
                </a:solidFill>
                <a:latin typeface="Gill Sans" pitchFamily="34" charset="0"/>
              </a:rPr>
              <a:t>Some </a:t>
            </a:r>
            <a:r>
              <a:rPr lang="en-GB" sz="2000" b="1" dirty="0">
                <a:solidFill>
                  <a:srgbClr val="660066"/>
                </a:solidFill>
                <a:latin typeface="Gill Sans" pitchFamily="34" charset="0"/>
              </a:rPr>
              <a:t>of the efforts that need to be enhanced</a:t>
            </a:r>
            <a:endParaRPr lang="en-US" sz="2000" b="1" dirty="0">
              <a:solidFill>
                <a:srgbClr val="660066"/>
              </a:solidFill>
              <a:latin typeface="Gill Sans" pitchFamily="34" charset="0"/>
            </a:endParaRPr>
          </a:p>
          <a:p>
            <a:pPr marL="342900" indent="-342900">
              <a:buFont typeface="Arial"/>
              <a:buChar char="•"/>
            </a:pPr>
            <a:r>
              <a:rPr lang="en-GB" sz="2000" dirty="0">
                <a:solidFill>
                  <a:srgbClr val="660066"/>
                </a:solidFill>
                <a:latin typeface="Gill Sans" pitchFamily="34" charset="0"/>
              </a:rPr>
              <a:t>Role of institutions to serve framework</a:t>
            </a:r>
            <a:endParaRPr lang="en-US" sz="2000" dirty="0">
              <a:solidFill>
                <a:srgbClr val="660066"/>
              </a:solidFill>
              <a:latin typeface="Gill Sans" pitchFamily="34" charset="0"/>
            </a:endParaRPr>
          </a:p>
          <a:p>
            <a:pPr marL="342900" indent="-342900">
              <a:buFont typeface="Arial"/>
              <a:buChar char="•"/>
            </a:pPr>
            <a:r>
              <a:rPr lang="en-GB" sz="2000" dirty="0">
                <a:solidFill>
                  <a:srgbClr val="660066"/>
                </a:solidFill>
                <a:latin typeface="Gill Sans" pitchFamily="34" charset="0"/>
              </a:rPr>
              <a:t>Linkage to AC, LEG , </a:t>
            </a:r>
            <a:r>
              <a:rPr lang="en-GB" sz="2000" dirty="0" err="1">
                <a:solidFill>
                  <a:srgbClr val="660066"/>
                </a:solidFill>
                <a:latin typeface="Gill Sans" pitchFamily="34" charset="0"/>
              </a:rPr>
              <a:t>etc</a:t>
            </a:r>
            <a:endParaRPr lang="en-US" sz="2000" dirty="0">
              <a:solidFill>
                <a:srgbClr val="660066"/>
              </a:solidFill>
              <a:latin typeface="Gill Sans" pitchFamily="34" charset="0"/>
            </a:endParaRPr>
          </a:p>
          <a:p>
            <a:endParaRPr lang="en-GB" dirty="0" smtClean="0">
              <a:solidFill>
                <a:srgbClr val="660066"/>
              </a:solidFill>
              <a:latin typeface="Gill Sans" pitchFamily="34" charset="0"/>
            </a:endParaRPr>
          </a:p>
          <a:p>
            <a:endParaRPr lang="en-GB" dirty="0">
              <a:solidFill>
                <a:srgbClr val="660066"/>
              </a:solidFill>
              <a:latin typeface="Gill Sans" pitchFamily="34" charset="0"/>
            </a:endParaRPr>
          </a:p>
          <a:p>
            <a:endParaRPr lang="en-GB" dirty="0">
              <a:solidFill>
                <a:srgbClr val="660066"/>
              </a:solidFill>
              <a:latin typeface="Gill Sans" pitchFamily="34" charset="0"/>
            </a:endParaRPr>
          </a:p>
        </p:txBody>
      </p:sp>
    </p:spTree>
    <p:extLst>
      <p:ext uri="{BB962C8B-B14F-4D97-AF65-F5344CB8AC3E}">
        <p14:creationId xmlns:p14="http://schemas.microsoft.com/office/powerpoint/2010/main" val="29656510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4" y="225425"/>
            <a:ext cx="8317495" cy="5139868"/>
          </a:xfrm>
          <a:prstGeom prst="rect">
            <a:avLst/>
          </a:prstGeom>
          <a:noFill/>
          <a:ln w="9525">
            <a:noFill/>
            <a:miter lim="800000"/>
            <a:headEnd/>
            <a:tailEnd/>
          </a:ln>
        </p:spPr>
        <p:txBody>
          <a:bodyPr wrap="square">
            <a:spAutoFit/>
          </a:bodyPr>
          <a:lstStyle/>
          <a:p>
            <a:r>
              <a:rPr lang="en-GB" sz="3200" dirty="0" smtClean="0">
                <a:solidFill>
                  <a:srgbClr val="660066"/>
                </a:solidFill>
                <a:latin typeface="Gill Sans" pitchFamily="34" charset="0"/>
              </a:rPr>
              <a:t>(</a:t>
            </a:r>
            <a:r>
              <a:rPr lang="en-GB" sz="3200" dirty="0">
                <a:solidFill>
                  <a:srgbClr val="660066"/>
                </a:solidFill>
                <a:latin typeface="Gill Sans" pitchFamily="34" charset="0"/>
              </a:rPr>
              <a:t>how we supported it)  </a:t>
            </a:r>
            <a:endParaRPr lang="en-US" sz="3200" dirty="0">
              <a:solidFill>
                <a:srgbClr val="660066"/>
              </a:solidFill>
              <a:latin typeface="Gill Sans" pitchFamily="34" charset="0"/>
            </a:endParaRPr>
          </a:p>
          <a:p>
            <a:r>
              <a:rPr lang="en-GB" dirty="0"/>
              <a:t> </a:t>
            </a:r>
            <a:endParaRPr lang="en-US" dirty="0"/>
          </a:p>
          <a:p>
            <a:r>
              <a:rPr lang="en-GB" sz="2000" dirty="0" smtClean="0">
                <a:solidFill>
                  <a:srgbClr val="660066"/>
                </a:solidFill>
                <a:latin typeface="Gill Sans" pitchFamily="34" charset="0"/>
              </a:rPr>
              <a:t>“Requests </a:t>
            </a:r>
            <a:r>
              <a:rPr lang="en-GB" sz="2000" dirty="0">
                <a:solidFill>
                  <a:srgbClr val="660066"/>
                </a:solidFill>
                <a:latin typeface="Gill Sans" pitchFamily="34" charset="0"/>
              </a:rPr>
              <a:t>developed country Parties to provide developing country Parties, taking into account the needs of those that are particularly vulnerable, with long-term, scaled-up, predictable, new and additional finance, technology and capacity-building, consistent with relevant provisions, to implement urgent, short-, medium- and long-term adaptation actions, plans, programmes and projects at the local, national, </a:t>
            </a:r>
            <a:r>
              <a:rPr lang="en-GB" sz="2000" dirty="0" err="1">
                <a:solidFill>
                  <a:srgbClr val="660066"/>
                </a:solidFill>
                <a:latin typeface="Gill Sans" pitchFamily="34" charset="0"/>
              </a:rPr>
              <a:t>subregional</a:t>
            </a:r>
            <a:r>
              <a:rPr lang="en-GB" sz="2000" dirty="0">
                <a:solidFill>
                  <a:srgbClr val="660066"/>
                </a:solidFill>
                <a:latin typeface="Gill Sans" pitchFamily="34" charset="0"/>
              </a:rPr>
              <a:t> and regional levels, in and across different economic and social sectors and ecosystems, </a:t>
            </a:r>
            <a:r>
              <a:rPr lang="en-GB" sz="2000" dirty="0" smtClean="0">
                <a:solidFill>
                  <a:srgbClr val="660066"/>
                </a:solidFill>
                <a:latin typeface="Gill Sans" pitchFamily="34" charset="0"/>
              </a:rPr>
              <a:t>…”</a:t>
            </a:r>
            <a:endParaRPr lang="en-US" sz="2000" dirty="0">
              <a:solidFill>
                <a:srgbClr val="660066"/>
              </a:solidFill>
              <a:latin typeface="Gill Sans" pitchFamily="34" charset="0"/>
            </a:endParaRPr>
          </a:p>
          <a:p>
            <a:endParaRPr lang="en-GB" sz="2000" b="1" dirty="0" smtClean="0">
              <a:solidFill>
                <a:srgbClr val="660066"/>
              </a:solidFill>
              <a:latin typeface="Gill Sans" pitchFamily="34" charset="0"/>
            </a:endParaRPr>
          </a:p>
          <a:p>
            <a:r>
              <a:rPr lang="en-GB" sz="2000" b="1" dirty="0" smtClean="0">
                <a:solidFill>
                  <a:srgbClr val="660066"/>
                </a:solidFill>
                <a:latin typeface="Gill Sans" pitchFamily="34" charset="0"/>
              </a:rPr>
              <a:t>Some </a:t>
            </a:r>
            <a:r>
              <a:rPr lang="en-GB" sz="2000" b="1" dirty="0">
                <a:solidFill>
                  <a:srgbClr val="660066"/>
                </a:solidFill>
                <a:latin typeface="Gill Sans" pitchFamily="34" charset="0"/>
              </a:rPr>
              <a:t>of the efforts that need to be enhanced</a:t>
            </a:r>
            <a:endParaRPr lang="en-US" sz="2000" b="1" dirty="0">
              <a:solidFill>
                <a:srgbClr val="660066"/>
              </a:solidFill>
              <a:latin typeface="Gill Sans" pitchFamily="34" charset="0"/>
            </a:endParaRPr>
          </a:p>
          <a:p>
            <a:pPr marL="342900" indent="-342900">
              <a:buFont typeface="Arial"/>
              <a:buChar char="•"/>
            </a:pPr>
            <a:r>
              <a:rPr lang="en-GB" sz="2000" dirty="0">
                <a:solidFill>
                  <a:srgbClr val="660066"/>
                </a:solidFill>
                <a:latin typeface="Gill Sans" pitchFamily="34" charset="0"/>
              </a:rPr>
              <a:t>Systematic application, reflected in the financial mechanism</a:t>
            </a:r>
            <a:endParaRPr lang="en-US" sz="2000" dirty="0">
              <a:solidFill>
                <a:srgbClr val="660066"/>
              </a:solidFill>
              <a:latin typeface="Gill Sans" pitchFamily="34" charset="0"/>
            </a:endParaRPr>
          </a:p>
          <a:p>
            <a:endParaRPr lang="en-GB" dirty="0" smtClean="0">
              <a:solidFill>
                <a:srgbClr val="660066"/>
              </a:solidFill>
              <a:latin typeface="Gill Sans" pitchFamily="34" charset="0"/>
            </a:endParaRPr>
          </a:p>
          <a:p>
            <a:endParaRPr lang="en-GB" dirty="0">
              <a:solidFill>
                <a:srgbClr val="660066"/>
              </a:solidFill>
              <a:latin typeface="Gill Sans" pitchFamily="34" charset="0"/>
            </a:endParaRPr>
          </a:p>
          <a:p>
            <a:endParaRPr lang="en-GB" dirty="0">
              <a:solidFill>
                <a:srgbClr val="660066"/>
              </a:solidFill>
              <a:latin typeface="Gill Sans" pitchFamily="34" charset="0"/>
            </a:endParaRPr>
          </a:p>
        </p:txBody>
      </p:sp>
    </p:spTree>
    <p:extLst>
      <p:ext uri="{BB962C8B-B14F-4D97-AF65-F5344CB8AC3E}">
        <p14:creationId xmlns:p14="http://schemas.microsoft.com/office/powerpoint/2010/main" val="39436872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4" y="225425"/>
            <a:ext cx="8317495" cy="6678751"/>
          </a:xfrm>
          <a:prstGeom prst="rect">
            <a:avLst/>
          </a:prstGeom>
          <a:noFill/>
          <a:ln w="9525">
            <a:noFill/>
            <a:miter lim="800000"/>
            <a:headEnd/>
            <a:tailEnd/>
          </a:ln>
        </p:spPr>
        <p:txBody>
          <a:bodyPr wrap="square">
            <a:spAutoFit/>
          </a:bodyPr>
          <a:lstStyle/>
          <a:p>
            <a:pPr algn="ctr"/>
            <a:r>
              <a:rPr lang="en-GB" sz="3200" dirty="0" smtClean="0">
                <a:solidFill>
                  <a:srgbClr val="660066"/>
                </a:solidFill>
                <a:latin typeface="Gill Sans" pitchFamily="34" charset="0"/>
              </a:rPr>
              <a:t>What is missing then?  </a:t>
            </a:r>
            <a:endParaRPr lang="en-US" sz="3200" dirty="0">
              <a:solidFill>
                <a:srgbClr val="660066"/>
              </a:solidFill>
              <a:latin typeface="Gill Sans" pitchFamily="34" charset="0"/>
            </a:endParaRPr>
          </a:p>
          <a:p>
            <a:r>
              <a:rPr lang="en-GB" dirty="0"/>
              <a:t> </a:t>
            </a:r>
            <a:endParaRPr lang="en-US" dirty="0"/>
          </a:p>
          <a:p>
            <a:endParaRPr lang="en-GB" sz="2000" dirty="0">
              <a:solidFill>
                <a:srgbClr val="660066"/>
              </a:solidFill>
              <a:latin typeface="Gill Sans" pitchFamily="34" charset="0"/>
            </a:endParaRPr>
          </a:p>
          <a:p>
            <a:r>
              <a:rPr lang="en-GB" sz="2000" dirty="0">
                <a:solidFill>
                  <a:srgbClr val="660066"/>
                </a:solidFill>
                <a:latin typeface="Gill Sans" pitchFamily="34" charset="0"/>
              </a:rPr>
              <a:t>“Decides to hereby establish the Cancun Adaptation Framework encompassing the provisions laid out below, with the objective of enhancing action on adaptation, including through international cooperation and coherent consideration of matters relating to adaptation under the Convention;” </a:t>
            </a:r>
            <a:endParaRPr lang="en-GB" sz="2000" dirty="0" smtClean="0">
              <a:solidFill>
                <a:srgbClr val="660066"/>
              </a:solidFill>
              <a:latin typeface="Gill Sans" pitchFamily="34" charset="0"/>
            </a:endParaRPr>
          </a:p>
          <a:p>
            <a:r>
              <a:rPr lang="en-GB" sz="2000" dirty="0" smtClean="0">
                <a:solidFill>
                  <a:srgbClr val="660066"/>
                </a:solidFill>
                <a:latin typeface="Gill Sans" pitchFamily="34" charset="0"/>
              </a:rPr>
              <a:t>Para </a:t>
            </a:r>
            <a:r>
              <a:rPr lang="en-GB" sz="2000" dirty="0">
                <a:solidFill>
                  <a:srgbClr val="660066"/>
                </a:solidFill>
                <a:latin typeface="Gill Sans" pitchFamily="34" charset="0"/>
              </a:rPr>
              <a:t>13 </a:t>
            </a:r>
          </a:p>
          <a:p>
            <a:endParaRPr lang="en-GB" sz="2000" dirty="0">
              <a:solidFill>
                <a:srgbClr val="660066"/>
              </a:solidFill>
              <a:latin typeface="Gill Sans" pitchFamily="34" charset="0"/>
            </a:endParaRPr>
          </a:p>
          <a:p>
            <a:endParaRPr lang="en-GB" sz="2000" dirty="0">
              <a:solidFill>
                <a:srgbClr val="660066"/>
              </a:solidFill>
              <a:latin typeface="Gill Sans" pitchFamily="34" charset="0"/>
            </a:endParaRPr>
          </a:p>
          <a:p>
            <a:r>
              <a:rPr lang="en-GB" sz="2000" b="1" dirty="0">
                <a:solidFill>
                  <a:srgbClr val="660066"/>
                </a:solidFill>
                <a:latin typeface="Gill Sans" pitchFamily="34" charset="0"/>
              </a:rPr>
              <a:t>We have a framework, it is not anchored into </a:t>
            </a:r>
            <a:r>
              <a:rPr lang="en-GB" sz="2000" b="1" dirty="0" smtClean="0">
                <a:solidFill>
                  <a:srgbClr val="660066"/>
                </a:solidFill>
                <a:latin typeface="Gill Sans" pitchFamily="34" charset="0"/>
              </a:rPr>
              <a:t>action </a:t>
            </a:r>
          </a:p>
          <a:p>
            <a:endParaRPr lang="en-GB" sz="2000" b="1" dirty="0">
              <a:solidFill>
                <a:srgbClr val="660066"/>
              </a:solidFill>
              <a:latin typeface="Gill Sans" pitchFamily="34" charset="0"/>
            </a:endParaRPr>
          </a:p>
          <a:p>
            <a:pPr marL="342900" indent="-342900">
              <a:buFont typeface="Arial"/>
              <a:buChar char="•"/>
            </a:pPr>
            <a:r>
              <a:rPr lang="en-GB" sz="2000" dirty="0" smtClean="0">
                <a:solidFill>
                  <a:srgbClr val="660066"/>
                </a:solidFill>
                <a:latin typeface="Gill Sans" pitchFamily="34" charset="0"/>
              </a:rPr>
              <a:t>Unifying elements to trigger action under the agreement (not same </a:t>
            </a:r>
          </a:p>
          <a:p>
            <a:pPr marL="342900" indent="-342900">
              <a:buFont typeface="Arial"/>
              <a:buChar char="•"/>
            </a:pPr>
            <a:r>
              <a:rPr lang="en-GB" sz="2000" dirty="0" smtClean="0">
                <a:solidFill>
                  <a:srgbClr val="660066"/>
                </a:solidFill>
                <a:latin typeface="Gill Sans" pitchFamily="34" charset="0"/>
              </a:rPr>
              <a:t>There is a need to establishment </a:t>
            </a:r>
            <a:r>
              <a:rPr lang="en-GB" sz="2000" dirty="0">
                <a:solidFill>
                  <a:srgbClr val="660066"/>
                </a:solidFill>
                <a:latin typeface="Gill Sans" pitchFamily="34" charset="0"/>
              </a:rPr>
              <a:t>of the strategy, links to timeframes and cycles, link to mitigation  </a:t>
            </a:r>
            <a:endParaRPr lang="en-US" sz="2000" dirty="0">
              <a:solidFill>
                <a:srgbClr val="660066"/>
              </a:solidFill>
              <a:latin typeface="Gill Sans" pitchFamily="34" charset="0"/>
            </a:endParaRPr>
          </a:p>
          <a:p>
            <a:pPr marL="342900" indent="-342900">
              <a:buFont typeface="Arial"/>
              <a:buChar char="•"/>
            </a:pPr>
            <a:r>
              <a:rPr lang="en-GB" sz="2000" dirty="0" smtClean="0">
                <a:solidFill>
                  <a:srgbClr val="660066"/>
                </a:solidFill>
                <a:latin typeface="Gill Sans" pitchFamily="34" charset="0"/>
              </a:rPr>
              <a:t>How </a:t>
            </a:r>
            <a:r>
              <a:rPr lang="en-GB" sz="2000" dirty="0">
                <a:solidFill>
                  <a:srgbClr val="660066"/>
                </a:solidFill>
                <a:latin typeface="Gill Sans" pitchFamily="34" charset="0"/>
              </a:rPr>
              <a:t>to </a:t>
            </a:r>
            <a:r>
              <a:rPr lang="en-GB" sz="2000" dirty="0" smtClean="0">
                <a:solidFill>
                  <a:srgbClr val="660066"/>
                </a:solidFill>
                <a:latin typeface="Gill Sans" pitchFamily="34" charset="0"/>
              </a:rPr>
              <a:t>take </a:t>
            </a:r>
            <a:r>
              <a:rPr lang="en-GB" sz="2000" dirty="0">
                <a:solidFill>
                  <a:srgbClr val="660066"/>
                </a:solidFill>
                <a:latin typeface="Gill Sans" pitchFamily="34" charset="0"/>
              </a:rPr>
              <a:t>all these elements into implementation while also enhancing </a:t>
            </a:r>
            <a:r>
              <a:rPr lang="en-GB" sz="2000" dirty="0" smtClean="0">
                <a:solidFill>
                  <a:srgbClr val="660066"/>
                </a:solidFill>
                <a:latin typeface="Gill Sans" pitchFamily="34" charset="0"/>
              </a:rPr>
              <a:t>them (</a:t>
            </a:r>
            <a:r>
              <a:rPr lang="en-GB" sz="2000" dirty="0" smtClean="0">
                <a:solidFill>
                  <a:srgbClr val="660066"/>
                </a:solidFill>
                <a:latin typeface="Gill Sans" pitchFamily="34" charset="0"/>
              </a:rPr>
              <a:t>reconcile permanence with ambition) </a:t>
            </a:r>
            <a:r>
              <a:rPr lang="en-GB" sz="2000" dirty="0" smtClean="0">
                <a:solidFill>
                  <a:srgbClr val="660066"/>
                </a:solidFill>
                <a:latin typeface="Gill Sans" pitchFamily="34" charset="0"/>
              </a:rPr>
              <a:t>?</a:t>
            </a:r>
            <a:endParaRPr lang="en-US" sz="2000" dirty="0">
              <a:solidFill>
                <a:srgbClr val="660066"/>
              </a:solidFill>
              <a:latin typeface="Gill Sans" pitchFamily="34" charset="0"/>
            </a:endParaRPr>
          </a:p>
          <a:p>
            <a:endParaRPr lang="en-GB" dirty="0" smtClean="0">
              <a:solidFill>
                <a:srgbClr val="660066"/>
              </a:solidFill>
              <a:latin typeface="Gill Sans" pitchFamily="34" charset="0"/>
            </a:endParaRPr>
          </a:p>
          <a:p>
            <a:endParaRPr lang="en-GB" dirty="0">
              <a:solidFill>
                <a:srgbClr val="660066"/>
              </a:solidFill>
              <a:latin typeface="Gill Sans" pitchFamily="34" charset="0"/>
            </a:endParaRPr>
          </a:p>
          <a:p>
            <a:endParaRPr lang="en-GB" dirty="0">
              <a:solidFill>
                <a:srgbClr val="660066"/>
              </a:solidFill>
              <a:latin typeface="Gill Sans" pitchFamily="34" charset="0"/>
            </a:endParaRPr>
          </a:p>
        </p:txBody>
      </p:sp>
    </p:spTree>
    <p:extLst>
      <p:ext uri="{BB962C8B-B14F-4D97-AF65-F5344CB8AC3E}">
        <p14:creationId xmlns:p14="http://schemas.microsoft.com/office/powerpoint/2010/main" val="37056697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4" y="225425"/>
            <a:ext cx="8317495" cy="7355859"/>
          </a:xfrm>
          <a:prstGeom prst="rect">
            <a:avLst/>
          </a:prstGeom>
          <a:noFill/>
          <a:ln w="9525">
            <a:noFill/>
            <a:miter lim="800000"/>
            <a:headEnd/>
            <a:tailEnd/>
          </a:ln>
        </p:spPr>
        <p:txBody>
          <a:bodyPr wrap="square">
            <a:spAutoFit/>
          </a:bodyPr>
          <a:lstStyle/>
          <a:p>
            <a:r>
              <a:rPr lang="en-GB" dirty="0" smtClean="0">
                <a:solidFill>
                  <a:srgbClr val="660066"/>
                </a:solidFill>
                <a:latin typeface="Gill Sans" pitchFamily="34" charset="0"/>
              </a:rPr>
              <a:t>Durban Mandate: Putting adaptation on the table</a:t>
            </a:r>
            <a:endParaRPr lang="en-US" dirty="0">
              <a:solidFill>
                <a:srgbClr val="660066"/>
              </a:solidFill>
              <a:latin typeface="Gill Sans" pitchFamily="34" charset="0"/>
            </a:endParaRPr>
          </a:p>
          <a:p>
            <a:endParaRPr lang="en-GB" dirty="0">
              <a:solidFill>
                <a:srgbClr val="660066"/>
              </a:solidFill>
              <a:latin typeface="Gill Sans" pitchFamily="34" charset="0"/>
            </a:endParaRPr>
          </a:p>
          <a:p>
            <a:r>
              <a:rPr lang="en-GB" sz="2000" dirty="0">
                <a:solidFill>
                  <a:srgbClr val="660066"/>
                </a:solidFill>
                <a:latin typeface="Gill Sans" pitchFamily="34" charset="0"/>
              </a:rPr>
              <a:t>“Also decides that the Ad Hoc Working Group on the Durban Platform for Enhanced Action shall plan its work in the first half of 2012, including, inter alia, on mitigation, </a:t>
            </a:r>
            <a:r>
              <a:rPr lang="en-GB" sz="2000" b="1" dirty="0">
                <a:solidFill>
                  <a:srgbClr val="660066"/>
                </a:solidFill>
                <a:latin typeface="Gill Sans" pitchFamily="34" charset="0"/>
              </a:rPr>
              <a:t>adaptation, </a:t>
            </a:r>
            <a:r>
              <a:rPr lang="en-GB" sz="2000" dirty="0">
                <a:solidFill>
                  <a:srgbClr val="660066"/>
                </a:solidFill>
                <a:latin typeface="Gill Sans" pitchFamily="34" charset="0"/>
              </a:rPr>
              <a:t>finance, technology development and transfer, transparency of action and support, and capacity-building, drawing upon submissions from Parties and relevant technical, social and economic information and expertise”</a:t>
            </a:r>
            <a:endParaRPr lang="en-US" sz="2000" dirty="0">
              <a:solidFill>
                <a:srgbClr val="660066"/>
              </a:solidFill>
              <a:latin typeface="Gill Sans" pitchFamily="34" charset="0"/>
            </a:endParaRPr>
          </a:p>
          <a:p>
            <a:endParaRPr lang="en-GB" dirty="0">
              <a:solidFill>
                <a:srgbClr val="660066"/>
              </a:solidFill>
              <a:latin typeface="Gill Sans" pitchFamily="34" charset="0"/>
            </a:endParaRPr>
          </a:p>
          <a:p>
            <a:pPr marL="457200" indent="-457200">
              <a:buFont typeface="Arial"/>
              <a:buChar char="•"/>
            </a:pPr>
            <a:r>
              <a:rPr lang="en-GB" sz="3200" dirty="0">
                <a:solidFill>
                  <a:srgbClr val="660066"/>
                </a:solidFill>
                <a:latin typeface="Gill Sans" pitchFamily="34" charset="0"/>
              </a:rPr>
              <a:t>Parity is not a technical issue, but a political </a:t>
            </a:r>
            <a:r>
              <a:rPr lang="en-GB" sz="3200" dirty="0" smtClean="0">
                <a:solidFill>
                  <a:srgbClr val="660066"/>
                </a:solidFill>
                <a:latin typeface="Gill Sans" pitchFamily="34" charset="0"/>
              </a:rPr>
              <a:t>one</a:t>
            </a:r>
            <a:endParaRPr lang="en-GB" sz="3200" dirty="0">
              <a:solidFill>
                <a:srgbClr val="660066"/>
              </a:solidFill>
              <a:latin typeface="Gill Sans" pitchFamily="34" charset="0"/>
            </a:endParaRPr>
          </a:p>
          <a:p>
            <a:pPr marL="457200" indent="-457200">
              <a:buFont typeface="Arial"/>
              <a:buChar char="•"/>
            </a:pPr>
            <a:r>
              <a:rPr lang="en-GB" sz="3200" dirty="0" smtClean="0">
                <a:solidFill>
                  <a:srgbClr val="660066"/>
                </a:solidFill>
                <a:latin typeface="Gill Sans" pitchFamily="34" charset="0"/>
              </a:rPr>
              <a:t>Adaptation has been a driven by waves of solidarity </a:t>
            </a:r>
          </a:p>
          <a:p>
            <a:pPr marL="457200" indent="-457200">
              <a:buFont typeface="Arial"/>
              <a:buChar char="•"/>
            </a:pPr>
            <a:r>
              <a:rPr lang="en-GB" sz="3200" dirty="0">
                <a:solidFill>
                  <a:srgbClr val="660066"/>
                </a:solidFill>
                <a:latin typeface="Gill Sans" pitchFamily="34" charset="0"/>
              </a:rPr>
              <a:t>Paris provides opportunity to cementing adaptation  </a:t>
            </a:r>
            <a:endParaRPr lang="en-US" sz="3200" dirty="0">
              <a:solidFill>
                <a:srgbClr val="660066"/>
              </a:solidFill>
              <a:latin typeface="Gill Sans" pitchFamily="34" charset="0"/>
            </a:endParaRPr>
          </a:p>
          <a:p>
            <a:endParaRPr lang="en-GB" sz="3200" dirty="0" smtClean="0">
              <a:solidFill>
                <a:srgbClr val="660066"/>
              </a:solidFill>
              <a:latin typeface="Gill Sans" pitchFamily="34" charset="0"/>
            </a:endParaRPr>
          </a:p>
          <a:p>
            <a:endParaRPr lang="en-US" sz="3200" dirty="0" smtClean="0">
              <a:solidFill>
                <a:srgbClr val="660066"/>
              </a:solidFill>
              <a:latin typeface="Gill Sans" pitchFamily="34" charset="0"/>
            </a:endParaRPr>
          </a:p>
          <a:p>
            <a:endParaRPr lang="en-GB" dirty="0">
              <a:solidFill>
                <a:srgbClr val="660066"/>
              </a:solidFill>
              <a:latin typeface="Gill Sans" pitchFamily="34" charset="0"/>
            </a:endParaRPr>
          </a:p>
        </p:txBody>
      </p:sp>
    </p:spTree>
    <p:extLst>
      <p:ext uri="{BB962C8B-B14F-4D97-AF65-F5344CB8AC3E}">
        <p14:creationId xmlns:p14="http://schemas.microsoft.com/office/powerpoint/2010/main" val="33705267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4" y="225425"/>
            <a:ext cx="8317495" cy="2062103"/>
          </a:xfrm>
          <a:prstGeom prst="rect">
            <a:avLst/>
          </a:prstGeom>
          <a:noFill/>
          <a:ln w="9525">
            <a:noFill/>
            <a:miter lim="800000"/>
            <a:headEnd/>
            <a:tailEnd/>
          </a:ln>
        </p:spPr>
        <p:txBody>
          <a:bodyPr wrap="square">
            <a:spAutoFit/>
          </a:bodyPr>
          <a:lstStyle/>
          <a:p>
            <a:r>
              <a:rPr lang="en-GB" sz="3200" dirty="0" smtClean="0">
                <a:solidFill>
                  <a:srgbClr val="660066"/>
                </a:solidFill>
                <a:latin typeface="Gill Sans" pitchFamily="34" charset="0"/>
              </a:rPr>
              <a:t>What elements does a strategy need to address? </a:t>
            </a:r>
            <a:endParaRPr lang="en-US" sz="3200" dirty="0">
              <a:solidFill>
                <a:srgbClr val="660066"/>
              </a:solidFill>
              <a:latin typeface="Gill Sans" pitchFamily="34" charset="0"/>
            </a:endParaRPr>
          </a:p>
          <a:p>
            <a:endParaRPr lang="en-GB" dirty="0">
              <a:solidFill>
                <a:srgbClr val="660066"/>
              </a:solidFill>
              <a:latin typeface="Gill Sans" pitchFamily="34" charset="0"/>
            </a:endParaRPr>
          </a:p>
          <a:p>
            <a:endParaRPr lang="en-GB" dirty="0" smtClean="0">
              <a:solidFill>
                <a:srgbClr val="660066"/>
              </a:solidFill>
              <a:latin typeface="Gill Sans" pitchFamily="34" charset="0"/>
            </a:endParaRPr>
          </a:p>
          <a:p>
            <a:endParaRPr lang="en-GB" dirty="0">
              <a:solidFill>
                <a:srgbClr val="660066"/>
              </a:solidFill>
              <a:latin typeface="Gill Sans" pitchFamily="34" charset="0"/>
            </a:endParaRPr>
          </a:p>
          <a:p>
            <a:endParaRPr lang="en-GB" dirty="0">
              <a:solidFill>
                <a:srgbClr val="660066"/>
              </a:solidFill>
              <a:latin typeface="Gill Sans" pitchFamily="34" charset="0"/>
            </a:endParaRPr>
          </a:p>
        </p:txBody>
      </p:sp>
      <p:sp>
        <p:nvSpPr>
          <p:cNvPr id="3" name="Rectángulo 2"/>
          <p:cNvSpPr/>
          <p:nvPr/>
        </p:nvSpPr>
        <p:spPr>
          <a:xfrm>
            <a:off x="1208584" y="2672916"/>
            <a:ext cx="4953000" cy="2862322"/>
          </a:xfrm>
          <a:prstGeom prst="rect">
            <a:avLst/>
          </a:prstGeom>
        </p:spPr>
        <p:txBody>
          <a:bodyPr>
            <a:spAutoFit/>
          </a:bodyPr>
          <a:lstStyle/>
          <a:p>
            <a:r>
              <a:rPr lang="en-GB" sz="3000" dirty="0" smtClean="0">
                <a:solidFill>
                  <a:srgbClr val="660066"/>
                </a:solidFill>
                <a:latin typeface="Gill Sans" pitchFamily="34" charset="0"/>
              </a:rPr>
              <a:t>Where are going? </a:t>
            </a:r>
            <a:r>
              <a:rPr lang="en-GB" sz="3000" dirty="0">
                <a:solidFill>
                  <a:srgbClr val="660066"/>
                </a:solidFill>
                <a:latin typeface="Gill Sans" pitchFamily="34" charset="0"/>
              </a:rPr>
              <a:t>		</a:t>
            </a:r>
            <a:endParaRPr lang="en-GB" sz="3000" dirty="0" smtClean="0">
              <a:solidFill>
                <a:srgbClr val="660066"/>
              </a:solidFill>
              <a:latin typeface="Gill Sans" pitchFamily="34" charset="0"/>
            </a:endParaRPr>
          </a:p>
          <a:p>
            <a:r>
              <a:rPr lang="en-GB" sz="3000" dirty="0" smtClean="0">
                <a:solidFill>
                  <a:srgbClr val="660066"/>
                </a:solidFill>
                <a:latin typeface="Gill Sans" pitchFamily="34" charset="0"/>
              </a:rPr>
              <a:t>How should we </a:t>
            </a:r>
            <a:r>
              <a:rPr lang="en-GB" sz="3000" dirty="0">
                <a:solidFill>
                  <a:srgbClr val="660066"/>
                </a:solidFill>
                <a:latin typeface="Gill Sans" pitchFamily="34" charset="0"/>
              </a:rPr>
              <a:t>do </a:t>
            </a:r>
            <a:r>
              <a:rPr lang="en-GB" sz="3000" dirty="0" smtClean="0">
                <a:solidFill>
                  <a:srgbClr val="660066"/>
                </a:solidFill>
                <a:latin typeface="Gill Sans" pitchFamily="34" charset="0"/>
              </a:rPr>
              <a:t>it?  </a:t>
            </a:r>
            <a:r>
              <a:rPr lang="en-GB" sz="3000" dirty="0">
                <a:solidFill>
                  <a:srgbClr val="660066"/>
                </a:solidFill>
                <a:latin typeface="Gill Sans" pitchFamily="34" charset="0"/>
              </a:rPr>
              <a:t>		</a:t>
            </a:r>
            <a:r>
              <a:rPr lang="en-GB" sz="3000" dirty="0" smtClean="0">
                <a:solidFill>
                  <a:srgbClr val="660066"/>
                </a:solidFill>
                <a:latin typeface="Gill Sans" pitchFamily="34" charset="0"/>
              </a:rPr>
              <a:t> What to do? </a:t>
            </a:r>
            <a:r>
              <a:rPr lang="en-GB" sz="3000" dirty="0">
                <a:solidFill>
                  <a:srgbClr val="660066"/>
                </a:solidFill>
                <a:latin typeface="Gill Sans" pitchFamily="34" charset="0"/>
              </a:rPr>
              <a:t>	</a:t>
            </a:r>
          </a:p>
          <a:p>
            <a:r>
              <a:rPr lang="en-GB" sz="3000" dirty="0">
                <a:solidFill>
                  <a:srgbClr val="660066"/>
                </a:solidFill>
                <a:latin typeface="Gill Sans" pitchFamily="34" charset="0"/>
              </a:rPr>
              <a:t>H</a:t>
            </a:r>
            <a:r>
              <a:rPr lang="en-GB" sz="3000" dirty="0" smtClean="0">
                <a:solidFill>
                  <a:srgbClr val="660066"/>
                </a:solidFill>
                <a:latin typeface="Gill Sans" pitchFamily="34" charset="0"/>
              </a:rPr>
              <a:t>ow </a:t>
            </a:r>
            <a:r>
              <a:rPr lang="en-GB" sz="3000" dirty="0">
                <a:solidFill>
                  <a:srgbClr val="660066"/>
                </a:solidFill>
                <a:latin typeface="Gill Sans" pitchFamily="34" charset="0"/>
              </a:rPr>
              <a:t>will do </a:t>
            </a:r>
            <a:r>
              <a:rPr lang="en-GB" sz="3000" dirty="0" smtClean="0">
                <a:solidFill>
                  <a:srgbClr val="660066"/>
                </a:solidFill>
                <a:latin typeface="Gill Sans" pitchFamily="34" charset="0"/>
              </a:rPr>
              <a:t>it</a:t>
            </a:r>
            <a:r>
              <a:rPr lang="en-GB" sz="3000" dirty="0">
                <a:solidFill>
                  <a:srgbClr val="660066"/>
                </a:solidFill>
                <a:latin typeface="Gill Sans" pitchFamily="34" charset="0"/>
              </a:rPr>
              <a:t>?</a:t>
            </a:r>
            <a:r>
              <a:rPr lang="en-GB" sz="3000" dirty="0" smtClean="0">
                <a:solidFill>
                  <a:srgbClr val="660066"/>
                </a:solidFill>
                <a:latin typeface="Gill Sans" pitchFamily="34" charset="0"/>
              </a:rPr>
              <a:t>  </a:t>
            </a:r>
            <a:r>
              <a:rPr lang="en-GB" sz="3000" dirty="0">
                <a:solidFill>
                  <a:srgbClr val="660066"/>
                </a:solidFill>
                <a:latin typeface="Gill Sans" pitchFamily="34" charset="0"/>
              </a:rPr>
              <a:t>		</a:t>
            </a:r>
            <a:endParaRPr lang="en-GB" sz="3000" dirty="0" smtClean="0">
              <a:solidFill>
                <a:srgbClr val="660066"/>
              </a:solidFill>
              <a:latin typeface="Gill Sans" pitchFamily="34" charset="0"/>
            </a:endParaRPr>
          </a:p>
          <a:p>
            <a:r>
              <a:rPr lang="en-GB" sz="3000" dirty="0" smtClean="0">
                <a:solidFill>
                  <a:srgbClr val="660066"/>
                </a:solidFill>
                <a:latin typeface="Gill Sans" pitchFamily="34" charset="0"/>
              </a:rPr>
              <a:t>How </a:t>
            </a:r>
            <a:r>
              <a:rPr lang="en-GB" sz="3000" dirty="0">
                <a:solidFill>
                  <a:srgbClr val="660066"/>
                </a:solidFill>
                <a:latin typeface="Gill Sans" pitchFamily="34" charset="0"/>
              </a:rPr>
              <a:t>we </a:t>
            </a:r>
            <a:r>
              <a:rPr lang="en-GB" sz="3000" dirty="0" smtClean="0">
                <a:solidFill>
                  <a:srgbClr val="660066"/>
                </a:solidFill>
                <a:latin typeface="Gill Sans" pitchFamily="34" charset="0"/>
              </a:rPr>
              <a:t>supported?  </a:t>
            </a:r>
          </a:p>
          <a:p>
            <a:r>
              <a:rPr lang="en-GB" sz="3000" dirty="0" smtClean="0">
                <a:solidFill>
                  <a:srgbClr val="660066"/>
                </a:solidFill>
                <a:latin typeface="Gill Sans" pitchFamily="34" charset="0"/>
              </a:rPr>
              <a:t>Defining progress?</a:t>
            </a:r>
            <a:endParaRPr lang="en-US" sz="3000" dirty="0">
              <a:solidFill>
                <a:srgbClr val="660066"/>
              </a:solidFill>
              <a:latin typeface="Gill Sans"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4" y="225425"/>
            <a:ext cx="8965568" cy="8863963"/>
          </a:xfrm>
          <a:prstGeom prst="rect">
            <a:avLst/>
          </a:prstGeom>
          <a:noFill/>
          <a:ln w="9525">
            <a:noFill/>
            <a:miter lim="800000"/>
            <a:headEnd/>
            <a:tailEnd/>
          </a:ln>
        </p:spPr>
        <p:txBody>
          <a:bodyPr wrap="square">
            <a:spAutoFit/>
          </a:bodyPr>
          <a:lstStyle/>
          <a:p>
            <a:r>
              <a:rPr lang="en-GB" sz="3200" dirty="0" smtClean="0">
                <a:solidFill>
                  <a:srgbClr val="660066"/>
                </a:solidFill>
                <a:latin typeface="Gill Sans" pitchFamily="34" charset="0"/>
              </a:rPr>
              <a:t>Ambition </a:t>
            </a:r>
            <a:r>
              <a:rPr lang="en-GB" sz="3200" dirty="0">
                <a:solidFill>
                  <a:srgbClr val="660066"/>
                </a:solidFill>
                <a:latin typeface="Gill Sans" pitchFamily="34" charset="0"/>
              </a:rPr>
              <a:t>and Permanence for the Cancun Adaptation Framework: A matter of strategic  implementation </a:t>
            </a:r>
            <a:endParaRPr lang="en-US" sz="3200" dirty="0">
              <a:solidFill>
                <a:srgbClr val="660066"/>
              </a:solidFill>
              <a:latin typeface="Gill Sans" pitchFamily="34" charset="0"/>
            </a:endParaRPr>
          </a:p>
          <a:p>
            <a:endParaRPr lang="en-GB" dirty="0" smtClean="0">
              <a:solidFill>
                <a:srgbClr val="660066"/>
              </a:solidFill>
              <a:latin typeface="Gill Sans" pitchFamily="34" charset="0"/>
            </a:endParaRPr>
          </a:p>
          <a:p>
            <a:r>
              <a:rPr lang="en-GB" sz="2200" dirty="0">
                <a:solidFill>
                  <a:srgbClr val="660066"/>
                </a:solidFill>
                <a:latin typeface="Gill Sans" pitchFamily="34" charset="0"/>
              </a:rPr>
              <a:t>(where we want to go)   	</a:t>
            </a:r>
            <a:r>
              <a:rPr lang="en-GB" sz="2200" dirty="0" smtClean="0">
                <a:solidFill>
                  <a:srgbClr val="660066"/>
                </a:solidFill>
                <a:latin typeface="Gill Sans" pitchFamily="34" charset="0"/>
              </a:rPr>
              <a:t> - </a:t>
            </a:r>
            <a:r>
              <a:rPr lang="en-GB" sz="2200" dirty="0">
                <a:solidFill>
                  <a:srgbClr val="660066"/>
                </a:solidFill>
                <a:latin typeface="Gill Sans" pitchFamily="34" charset="0"/>
              </a:rPr>
              <a:t>global goal /long term </a:t>
            </a:r>
            <a:r>
              <a:rPr lang="en-GB" sz="2200" dirty="0" smtClean="0">
                <a:solidFill>
                  <a:srgbClr val="660066"/>
                </a:solidFill>
                <a:latin typeface="Gill Sans" pitchFamily="34" charset="0"/>
              </a:rPr>
              <a:t>vision/</a:t>
            </a:r>
            <a:r>
              <a:rPr lang="en-GB" sz="2200" dirty="0">
                <a:solidFill>
                  <a:srgbClr val="660066"/>
                </a:solidFill>
                <a:latin typeface="Gill Sans" pitchFamily="34" charset="0"/>
              </a:rPr>
              <a:t>collective </a:t>
            </a:r>
            <a:r>
              <a:rPr lang="en-GB" sz="2200" dirty="0" smtClean="0">
                <a:solidFill>
                  <a:srgbClr val="660066"/>
                </a:solidFill>
                <a:latin typeface="Gill Sans" pitchFamily="34" charset="0"/>
              </a:rPr>
              <a:t>ac</a:t>
            </a:r>
            <a:endParaRPr lang="en-US" sz="2200" dirty="0">
              <a:solidFill>
                <a:srgbClr val="660066"/>
              </a:solidFill>
              <a:latin typeface="Gill Sans" pitchFamily="34" charset="0"/>
            </a:endParaRPr>
          </a:p>
          <a:p>
            <a:r>
              <a:rPr lang="en-GB" sz="2200" dirty="0">
                <a:solidFill>
                  <a:srgbClr val="660066"/>
                </a:solidFill>
                <a:latin typeface="Gill Sans" pitchFamily="34" charset="0"/>
              </a:rPr>
              <a:t>Para 11		</a:t>
            </a:r>
            <a:endParaRPr lang="en-GB" sz="2200" dirty="0" smtClean="0">
              <a:solidFill>
                <a:srgbClr val="660066"/>
              </a:solidFill>
              <a:latin typeface="Gill Sans" pitchFamily="34" charset="0"/>
            </a:endParaRPr>
          </a:p>
          <a:p>
            <a:r>
              <a:rPr lang="en-GB" sz="2200" dirty="0" smtClean="0">
                <a:solidFill>
                  <a:srgbClr val="660066"/>
                </a:solidFill>
                <a:latin typeface="Gill Sans" pitchFamily="34" charset="0"/>
              </a:rPr>
              <a:t>(</a:t>
            </a:r>
            <a:r>
              <a:rPr lang="en-GB" sz="2200" dirty="0">
                <a:solidFill>
                  <a:srgbClr val="660066"/>
                </a:solidFill>
                <a:latin typeface="Gill Sans" pitchFamily="34" charset="0"/>
              </a:rPr>
              <a:t>how we should do it)  	</a:t>
            </a:r>
            <a:r>
              <a:rPr lang="en-GB" sz="2200" dirty="0" smtClean="0">
                <a:solidFill>
                  <a:srgbClr val="660066"/>
                </a:solidFill>
                <a:latin typeface="Gill Sans" pitchFamily="34" charset="0"/>
              </a:rPr>
              <a:t>	 - </a:t>
            </a:r>
            <a:r>
              <a:rPr lang="en-GB" sz="2200" dirty="0">
                <a:solidFill>
                  <a:srgbClr val="660066"/>
                </a:solidFill>
                <a:latin typeface="Gill Sans" pitchFamily="34" charset="0"/>
              </a:rPr>
              <a:t>Guidance </a:t>
            </a:r>
            <a:endParaRPr lang="en-US" sz="2200" dirty="0">
              <a:solidFill>
                <a:srgbClr val="660066"/>
              </a:solidFill>
              <a:latin typeface="Gill Sans" pitchFamily="34" charset="0"/>
            </a:endParaRPr>
          </a:p>
          <a:p>
            <a:r>
              <a:rPr lang="en-GB" sz="2200" dirty="0">
                <a:solidFill>
                  <a:srgbClr val="660066"/>
                </a:solidFill>
                <a:latin typeface="Gill Sans" pitchFamily="34" charset="0"/>
              </a:rPr>
              <a:t>Para 12</a:t>
            </a:r>
            <a:endParaRPr lang="en-US" sz="2200" dirty="0">
              <a:solidFill>
                <a:srgbClr val="660066"/>
              </a:solidFill>
              <a:latin typeface="Gill Sans" pitchFamily="34" charset="0"/>
            </a:endParaRPr>
          </a:p>
          <a:p>
            <a:r>
              <a:rPr lang="en-GB" sz="2200" dirty="0">
                <a:solidFill>
                  <a:srgbClr val="660066"/>
                </a:solidFill>
                <a:latin typeface="Gill Sans" pitchFamily="34" charset="0"/>
              </a:rPr>
              <a:t>(what countries do) 		- individual efforts </a:t>
            </a:r>
            <a:endParaRPr lang="en-US" sz="2200" dirty="0">
              <a:solidFill>
                <a:srgbClr val="660066"/>
              </a:solidFill>
              <a:latin typeface="Gill Sans" pitchFamily="34" charset="0"/>
            </a:endParaRPr>
          </a:p>
          <a:p>
            <a:r>
              <a:rPr lang="en-GB" sz="2200" dirty="0">
                <a:solidFill>
                  <a:srgbClr val="660066"/>
                </a:solidFill>
                <a:latin typeface="Gill Sans" pitchFamily="34" charset="0"/>
              </a:rPr>
              <a:t>Para 14</a:t>
            </a:r>
          </a:p>
          <a:p>
            <a:r>
              <a:rPr lang="en-GB" sz="2200" dirty="0">
                <a:solidFill>
                  <a:srgbClr val="660066"/>
                </a:solidFill>
                <a:latin typeface="Gill Sans" pitchFamily="34" charset="0"/>
              </a:rPr>
              <a:t>(how countries will do it) 	- individual efforts</a:t>
            </a:r>
            <a:endParaRPr lang="en-US" sz="2200" dirty="0">
              <a:solidFill>
                <a:srgbClr val="660066"/>
              </a:solidFill>
              <a:latin typeface="Gill Sans" pitchFamily="34" charset="0"/>
            </a:endParaRPr>
          </a:p>
          <a:p>
            <a:r>
              <a:rPr lang="en-GB" sz="2200" dirty="0">
                <a:solidFill>
                  <a:srgbClr val="660066"/>
                </a:solidFill>
                <a:latin typeface="Gill Sans" pitchFamily="34" charset="0"/>
              </a:rPr>
              <a:t>Para 15</a:t>
            </a:r>
          </a:p>
          <a:p>
            <a:r>
              <a:rPr lang="en-GB" sz="2200" dirty="0">
                <a:solidFill>
                  <a:srgbClr val="660066"/>
                </a:solidFill>
                <a:latin typeface="Gill Sans" pitchFamily="34" charset="0"/>
              </a:rPr>
              <a:t>(how will do it)   		- Institutions</a:t>
            </a:r>
            <a:endParaRPr lang="en-US" sz="2200" dirty="0">
              <a:solidFill>
                <a:srgbClr val="660066"/>
              </a:solidFill>
              <a:latin typeface="Gill Sans" pitchFamily="34" charset="0"/>
            </a:endParaRPr>
          </a:p>
          <a:p>
            <a:r>
              <a:rPr lang="en-GB" sz="2200" dirty="0">
                <a:solidFill>
                  <a:srgbClr val="660066"/>
                </a:solidFill>
                <a:latin typeface="Gill Sans" pitchFamily="34" charset="0"/>
              </a:rPr>
              <a:t>Para 20</a:t>
            </a:r>
          </a:p>
          <a:p>
            <a:r>
              <a:rPr lang="en-GB" sz="2200" dirty="0">
                <a:solidFill>
                  <a:srgbClr val="660066"/>
                </a:solidFill>
                <a:latin typeface="Gill Sans" pitchFamily="34" charset="0"/>
              </a:rPr>
              <a:t>(how we supported it)   	- Adaptation Finance</a:t>
            </a:r>
            <a:endParaRPr lang="en-US" sz="2200" dirty="0">
              <a:solidFill>
                <a:srgbClr val="660066"/>
              </a:solidFill>
              <a:latin typeface="Gill Sans" pitchFamily="34" charset="0"/>
            </a:endParaRPr>
          </a:p>
          <a:p>
            <a:r>
              <a:rPr lang="en-GB" sz="2200" dirty="0">
                <a:solidFill>
                  <a:srgbClr val="660066"/>
                </a:solidFill>
                <a:latin typeface="Gill Sans" pitchFamily="34" charset="0"/>
              </a:rPr>
              <a:t>Para 18</a:t>
            </a:r>
            <a:endParaRPr lang="en-US" sz="2200" dirty="0">
              <a:solidFill>
                <a:srgbClr val="660066"/>
              </a:solidFill>
              <a:latin typeface="Gill Sans" pitchFamily="34" charset="0"/>
            </a:endParaRPr>
          </a:p>
          <a:p>
            <a:endParaRPr lang="en-US" sz="2200" dirty="0"/>
          </a:p>
          <a:p>
            <a:endParaRPr lang="en-GB" sz="2200" dirty="0" smtClean="0"/>
          </a:p>
          <a:p>
            <a:endParaRPr lang="en-US" dirty="0" smtClean="0"/>
          </a:p>
          <a:p>
            <a:endParaRPr lang="en-US" dirty="0"/>
          </a:p>
          <a:p>
            <a:endParaRPr lang="en-GB" dirty="0" smtClean="0">
              <a:solidFill>
                <a:srgbClr val="660066"/>
              </a:solidFill>
              <a:latin typeface="Gill Sans" pitchFamily="34" charset="0"/>
            </a:endParaRPr>
          </a:p>
          <a:p>
            <a:endParaRPr lang="en-GB" dirty="0">
              <a:solidFill>
                <a:srgbClr val="660066"/>
              </a:solidFill>
              <a:latin typeface="Gill Sans" pitchFamily="34" charset="0"/>
            </a:endParaRPr>
          </a:p>
          <a:p>
            <a:endParaRPr lang="en-GB" dirty="0">
              <a:solidFill>
                <a:srgbClr val="660066"/>
              </a:solidFill>
              <a:latin typeface="Gill Sans" pitchFamily="34" charset="0"/>
            </a:endParaRPr>
          </a:p>
        </p:txBody>
      </p:sp>
    </p:spTree>
    <p:extLst>
      <p:ext uri="{BB962C8B-B14F-4D97-AF65-F5344CB8AC3E}">
        <p14:creationId xmlns:p14="http://schemas.microsoft.com/office/powerpoint/2010/main" val="18823302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4" y="225425"/>
            <a:ext cx="8317495" cy="7417415"/>
          </a:xfrm>
          <a:prstGeom prst="rect">
            <a:avLst/>
          </a:prstGeom>
          <a:noFill/>
          <a:ln w="9525">
            <a:noFill/>
            <a:miter lim="800000"/>
            <a:headEnd/>
            <a:tailEnd/>
          </a:ln>
        </p:spPr>
        <p:txBody>
          <a:bodyPr wrap="square">
            <a:spAutoFit/>
          </a:bodyPr>
          <a:lstStyle/>
          <a:p>
            <a:r>
              <a:rPr lang="en-GB" sz="3200" dirty="0" smtClean="0">
                <a:solidFill>
                  <a:srgbClr val="660066"/>
                </a:solidFill>
                <a:latin typeface="Gill Sans" pitchFamily="34" charset="0"/>
              </a:rPr>
              <a:t>(</a:t>
            </a:r>
            <a:r>
              <a:rPr lang="en-GB" sz="3200" dirty="0">
                <a:solidFill>
                  <a:srgbClr val="660066"/>
                </a:solidFill>
                <a:latin typeface="Gill Sans" pitchFamily="34" charset="0"/>
              </a:rPr>
              <a:t>where we want to go) </a:t>
            </a:r>
            <a:endParaRPr lang="en-GB" sz="3200" dirty="0" smtClean="0">
              <a:solidFill>
                <a:srgbClr val="660066"/>
              </a:solidFill>
              <a:latin typeface="Gill Sans" pitchFamily="34" charset="0"/>
            </a:endParaRPr>
          </a:p>
          <a:p>
            <a:endParaRPr lang="en-GB" sz="3200" dirty="0" smtClean="0">
              <a:solidFill>
                <a:srgbClr val="660066"/>
              </a:solidFill>
              <a:latin typeface="Gill Sans" pitchFamily="34" charset="0"/>
            </a:endParaRPr>
          </a:p>
          <a:p>
            <a:r>
              <a:rPr lang="en-GB" sz="2000" dirty="0" smtClean="0">
                <a:solidFill>
                  <a:srgbClr val="660066"/>
                </a:solidFill>
                <a:latin typeface="Gill Sans" pitchFamily="34" charset="0"/>
              </a:rPr>
              <a:t>“Agrees </a:t>
            </a:r>
            <a:r>
              <a:rPr lang="en-GB" sz="2000" dirty="0">
                <a:solidFill>
                  <a:srgbClr val="660066"/>
                </a:solidFill>
                <a:latin typeface="Gill Sans" pitchFamily="34" charset="0"/>
              </a:rPr>
              <a:t>that adaptation is a challenge faced by all Parties, and that enhanced action and international cooperation on adaptation is urgently required to enable and support the implementation of adaptation actions aimed at reducing vulnerability and building resilience in developing country Parties, taking into account the urgent and immediate needs of those developing countries that are particularly </a:t>
            </a:r>
            <a:r>
              <a:rPr lang="en-GB" sz="2000" dirty="0" smtClean="0">
                <a:solidFill>
                  <a:srgbClr val="660066"/>
                </a:solidFill>
                <a:latin typeface="Gill Sans" pitchFamily="34" charset="0"/>
              </a:rPr>
              <a:t>vulnerable”</a:t>
            </a:r>
            <a:endParaRPr lang="en-GB" sz="2000" dirty="0">
              <a:solidFill>
                <a:srgbClr val="660066"/>
              </a:solidFill>
              <a:latin typeface="Gill Sans" pitchFamily="34" charset="0"/>
            </a:endParaRPr>
          </a:p>
          <a:p>
            <a:r>
              <a:rPr lang="en-GB" sz="2000" dirty="0" smtClean="0">
                <a:solidFill>
                  <a:srgbClr val="660066"/>
                </a:solidFill>
                <a:latin typeface="Gill Sans" pitchFamily="34" charset="0"/>
              </a:rPr>
              <a:t> </a:t>
            </a:r>
          </a:p>
          <a:p>
            <a:endParaRPr lang="en-US" sz="2000" dirty="0">
              <a:solidFill>
                <a:srgbClr val="660066"/>
              </a:solidFill>
              <a:latin typeface="Gill Sans" pitchFamily="34" charset="0"/>
            </a:endParaRPr>
          </a:p>
          <a:p>
            <a:r>
              <a:rPr lang="en-GB" sz="2000" b="1" dirty="0">
                <a:solidFill>
                  <a:srgbClr val="660066"/>
                </a:solidFill>
                <a:latin typeface="Gill Sans" pitchFamily="34" charset="0"/>
              </a:rPr>
              <a:t>Some of the efforts that need to be enhanced</a:t>
            </a:r>
            <a:endParaRPr lang="en-US" sz="2000" b="1" dirty="0">
              <a:solidFill>
                <a:srgbClr val="660066"/>
              </a:solidFill>
              <a:latin typeface="Gill Sans" pitchFamily="34" charset="0"/>
            </a:endParaRPr>
          </a:p>
          <a:p>
            <a:pPr marL="342900" indent="-342900">
              <a:buFont typeface="Arial"/>
              <a:buChar char="•"/>
            </a:pPr>
            <a:r>
              <a:rPr lang="en-GB" sz="2000" dirty="0" smtClean="0">
                <a:solidFill>
                  <a:srgbClr val="660066"/>
                </a:solidFill>
                <a:latin typeface="Gill Sans" pitchFamily="34" charset="0"/>
              </a:rPr>
              <a:t>Setting clear expectation</a:t>
            </a:r>
          </a:p>
          <a:p>
            <a:pPr marL="342900" indent="-342900">
              <a:buFont typeface="Arial"/>
              <a:buChar char="•"/>
            </a:pPr>
            <a:r>
              <a:rPr lang="en-GB" sz="2000" dirty="0" smtClean="0">
                <a:solidFill>
                  <a:srgbClr val="660066"/>
                </a:solidFill>
                <a:latin typeface="Gill Sans" pitchFamily="34" charset="0"/>
              </a:rPr>
              <a:t>Differentiation</a:t>
            </a:r>
          </a:p>
          <a:p>
            <a:pPr marL="342900" indent="-342900">
              <a:buFont typeface="Arial"/>
              <a:buChar char="•"/>
            </a:pPr>
            <a:r>
              <a:rPr lang="en-GB" sz="2000" dirty="0" smtClean="0">
                <a:solidFill>
                  <a:srgbClr val="660066"/>
                </a:solidFill>
                <a:latin typeface="Gill Sans" pitchFamily="34" charset="0"/>
              </a:rPr>
              <a:t>Global </a:t>
            </a:r>
            <a:r>
              <a:rPr lang="en-GB" sz="2000" dirty="0">
                <a:solidFill>
                  <a:srgbClr val="660066"/>
                </a:solidFill>
                <a:latin typeface="Gill Sans" pitchFamily="34" charset="0"/>
              </a:rPr>
              <a:t>dimensions of adaptation</a:t>
            </a:r>
            <a:endParaRPr lang="en-US" sz="2000" dirty="0">
              <a:solidFill>
                <a:srgbClr val="660066"/>
              </a:solidFill>
              <a:latin typeface="Gill Sans" pitchFamily="34" charset="0"/>
            </a:endParaRPr>
          </a:p>
          <a:p>
            <a:pPr marL="342900" lvl="0" indent="-342900">
              <a:buFont typeface="Arial"/>
              <a:buChar char="•"/>
            </a:pPr>
            <a:r>
              <a:rPr lang="en-GB" sz="2000" dirty="0">
                <a:solidFill>
                  <a:srgbClr val="660066"/>
                </a:solidFill>
                <a:latin typeface="Gill Sans" pitchFamily="34" charset="0"/>
              </a:rPr>
              <a:t>Adequate and regularly enhanced </a:t>
            </a:r>
            <a:r>
              <a:rPr lang="en-GB" sz="2000" dirty="0" smtClean="0">
                <a:solidFill>
                  <a:srgbClr val="660066"/>
                </a:solidFill>
                <a:latin typeface="Gill Sans" pitchFamily="34" charset="0"/>
              </a:rPr>
              <a:t>support</a:t>
            </a:r>
          </a:p>
          <a:p>
            <a:pPr marL="342900" indent="-342900">
              <a:buFont typeface="Arial"/>
              <a:buChar char="•"/>
            </a:pPr>
            <a:r>
              <a:rPr lang="en-GB" sz="2000" dirty="0">
                <a:solidFill>
                  <a:srgbClr val="660066"/>
                </a:solidFill>
                <a:latin typeface="Gill Sans" pitchFamily="34" charset="0"/>
              </a:rPr>
              <a:t>Recognition of the urgent and immediate needs and special circumstances of developing country Parties, especially those that are particularly vulnerable</a:t>
            </a:r>
            <a:endParaRPr lang="en-US" sz="2000" dirty="0">
              <a:solidFill>
                <a:srgbClr val="660066"/>
              </a:solidFill>
              <a:latin typeface="Gill Sans" pitchFamily="34" charset="0"/>
            </a:endParaRPr>
          </a:p>
          <a:p>
            <a:pPr lvl="0"/>
            <a:endParaRPr lang="en-US" sz="2000" dirty="0">
              <a:solidFill>
                <a:srgbClr val="660066"/>
              </a:solidFill>
              <a:latin typeface="Gill Sans" pitchFamily="34" charset="0"/>
            </a:endParaRPr>
          </a:p>
          <a:p>
            <a:endParaRPr lang="en-GB" dirty="0" smtClean="0">
              <a:solidFill>
                <a:srgbClr val="660066"/>
              </a:solidFill>
              <a:latin typeface="Gill Sans" pitchFamily="34" charset="0"/>
            </a:endParaRPr>
          </a:p>
          <a:p>
            <a:endParaRPr lang="en-GB" dirty="0">
              <a:solidFill>
                <a:srgbClr val="660066"/>
              </a:solidFill>
              <a:latin typeface="Gill Sans" pitchFamily="34" charset="0"/>
            </a:endParaRPr>
          </a:p>
          <a:p>
            <a:endParaRPr lang="en-GB" dirty="0">
              <a:solidFill>
                <a:srgbClr val="660066"/>
              </a:solidFill>
              <a:latin typeface="Gill Sans" pitchFamily="34" charset="0"/>
            </a:endParaRPr>
          </a:p>
        </p:txBody>
      </p:sp>
    </p:spTree>
    <p:extLst>
      <p:ext uri="{BB962C8B-B14F-4D97-AF65-F5344CB8AC3E}">
        <p14:creationId xmlns:p14="http://schemas.microsoft.com/office/powerpoint/2010/main" val="18823302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4" y="225425"/>
            <a:ext cx="8317495" cy="5386090"/>
          </a:xfrm>
          <a:prstGeom prst="rect">
            <a:avLst/>
          </a:prstGeom>
          <a:noFill/>
          <a:ln w="9525">
            <a:noFill/>
            <a:miter lim="800000"/>
            <a:headEnd/>
            <a:tailEnd/>
          </a:ln>
        </p:spPr>
        <p:txBody>
          <a:bodyPr wrap="square">
            <a:spAutoFit/>
          </a:bodyPr>
          <a:lstStyle/>
          <a:p>
            <a:r>
              <a:rPr lang="en-GB" sz="3200" dirty="0" smtClean="0">
                <a:solidFill>
                  <a:srgbClr val="660066"/>
                </a:solidFill>
                <a:latin typeface="Gill Sans" pitchFamily="34" charset="0"/>
              </a:rPr>
              <a:t>(how </a:t>
            </a:r>
            <a:r>
              <a:rPr lang="en-GB" sz="3200" dirty="0">
                <a:solidFill>
                  <a:srgbClr val="660066"/>
                </a:solidFill>
                <a:latin typeface="Gill Sans" pitchFamily="34" charset="0"/>
              </a:rPr>
              <a:t>we should do it) </a:t>
            </a:r>
            <a:r>
              <a:rPr lang="en-GB" dirty="0"/>
              <a:t> </a:t>
            </a:r>
            <a:endParaRPr lang="en-GB" dirty="0" smtClean="0"/>
          </a:p>
          <a:p>
            <a:endParaRPr lang="en-US" dirty="0"/>
          </a:p>
          <a:p>
            <a:r>
              <a:rPr lang="en-GB" sz="2000" dirty="0">
                <a:solidFill>
                  <a:srgbClr val="660066"/>
                </a:solidFill>
                <a:latin typeface="Gill Sans" pitchFamily="34" charset="0"/>
              </a:rPr>
              <a:t>Affirms that enhanced action on adaptation should be undertaken in accordance with the Convention, should follow a country-driven, gender-sensitive, participatory and fully transparent approach, taking into consideration vulnerable groups, communities and ecosystems, and should be based on and guided by the best available science and, as appropriate, traditional and indigenous knowledge, with a view to integrating adaptation into relevant social, economic and environmental policies and actions, where appropriate; </a:t>
            </a:r>
            <a:endParaRPr lang="en-US" sz="2000" dirty="0">
              <a:solidFill>
                <a:srgbClr val="660066"/>
              </a:solidFill>
              <a:latin typeface="Gill Sans" pitchFamily="34" charset="0"/>
            </a:endParaRPr>
          </a:p>
          <a:p>
            <a:endParaRPr lang="en-GB" sz="2000" dirty="0" smtClean="0">
              <a:solidFill>
                <a:srgbClr val="660066"/>
              </a:solidFill>
              <a:latin typeface="Gill Sans" pitchFamily="34" charset="0"/>
            </a:endParaRPr>
          </a:p>
          <a:p>
            <a:r>
              <a:rPr lang="en-GB" sz="2000" b="1" dirty="0" smtClean="0">
                <a:solidFill>
                  <a:srgbClr val="660066"/>
                </a:solidFill>
                <a:latin typeface="Gill Sans" pitchFamily="34" charset="0"/>
              </a:rPr>
              <a:t>Some </a:t>
            </a:r>
            <a:r>
              <a:rPr lang="en-GB" sz="2000" b="1" dirty="0">
                <a:solidFill>
                  <a:srgbClr val="660066"/>
                </a:solidFill>
                <a:latin typeface="Gill Sans" pitchFamily="34" charset="0"/>
              </a:rPr>
              <a:t>of the efforts that need to be enhanced</a:t>
            </a:r>
            <a:endParaRPr lang="en-US" sz="2000" b="1" dirty="0">
              <a:solidFill>
                <a:srgbClr val="660066"/>
              </a:solidFill>
              <a:latin typeface="Gill Sans" pitchFamily="34" charset="0"/>
            </a:endParaRPr>
          </a:p>
          <a:p>
            <a:pPr marL="342900" indent="-342900">
              <a:buFont typeface="Arial"/>
              <a:buChar char="•"/>
            </a:pPr>
            <a:r>
              <a:rPr lang="en-GB" sz="2000" dirty="0">
                <a:solidFill>
                  <a:srgbClr val="660066"/>
                </a:solidFill>
                <a:latin typeface="Gill Sans" pitchFamily="34" charset="0"/>
              </a:rPr>
              <a:t>Balance between safeguards and country-</a:t>
            </a:r>
            <a:r>
              <a:rPr lang="en-GB" sz="2000" dirty="0" err="1">
                <a:solidFill>
                  <a:srgbClr val="660066"/>
                </a:solidFill>
                <a:latin typeface="Gill Sans" pitchFamily="34" charset="0"/>
              </a:rPr>
              <a:t>driveness</a:t>
            </a:r>
            <a:r>
              <a:rPr lang="en-GB" sz="2000" dirty="0">
                <a:solidFill>
                  <a:srgbClr val="660066"/>
                </a:solidFill>
                <a:latin typeface="Gill Sans" pitchFamily="34" charset="0"/>
              </a:rPr>
              <a:t>   in what countries do and how we should do it</a:t>
            </a:r>
            <a:endParaRPr lang="en-US" sz="2000" dirty="0">
              <a:solidFill>
                <a:srgbClr val="660066"/>
              </a:solidFill>
              <a:latin typeface="Gill Sans" pitchFamily="34" charset="0"/>
            </a:endParaRPr>
          </a:p>
          <a:p>
            <a:endParaRPr lang="en-GB" sz="2000" dirty="0">
              <a:solidFill>
                <a:srgbClr val="660066"/>
              </a:solidFill>
              <a:latin typeface="Gill Sans" pitchFamily="34" charset="0"/>
            </a:endParaRPr>
          </a:p>
          <a:p>
            <a:endParaRPr lang="en-GB" dirty="0">
              <a:solidFill>
                <a:srgbClr val="660066"/>
              </a:solidFill>
              <a:latin typeface="Gill Sans" pitchFamily="34" charset="0"/>
            </a:endParaRPr>
          </a:p>
          <a:p>
            <a:endParaRPr lang="en-GB" dirty="0">
              <a:solidFill>
                <a:srgbClr val="660066"/>
              </a:solidFill>
              <a:latin typeface="Gill Sans" pitchFamily="34" charset="0"/>
            </a:endParaRPr>
          </a:p>
        </p:txBody>
      </p:sp>
    </p:spTree>
    <p:extLst>
      <p:ext uri="{BB962C8B-B14F-4D97-AF65-F5344CB8AC3E}">
        <p14:creationId xmlns:p14="http://schemas.microsoft.com/office/powerpoint/2010/main" val="18823302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4" y="225425"/>
            <a:ext cx="8317495" cy="5386089"/>
          </a:xfrm>
          <a:prstGeom prst="rect">
            <a:avLst/>
          </a:prstGeom>
          <a:noFill/>
          <a:ln w="9525">
            <a:noFill/>
            <a:miter lim="800000"/>
            <a:headEnd/>
            <a:tailEnd/>
          </a:ln>
        </p:spPr>
        <p:txBody>
          <a:bodyPr wrap="square">
            <a:spAutoFit/>
          </a:bodyPr>
          <a:lstStyle/>
          <a:p>
            <a:r>
              <a:rPr lang="en-GB" sz="3200" dirty="0" smtClean="0">
                <a:solidFill>
                  <a:srgbClr val="660066"/>
                </a:solidFill>
                <a:latin typeface="Gill Sans" pitchFamily="34" charset="0"/>
              </a:rPr>
              <a:t>(</a:t>
            </a:r>
            <a:r>
              <a:rPr lang="en-GB" sz="3200" dirty="0">
                <a:solidFill>
                  <a:srgbClr val="660066"/>
                </a:solidFill>
                <a:latin typeface="Gill Sans" pitchFamily="34" charset="0"/>
              </a:rPr>
              <a:t>what countries do) </a:t>
            </a:r>
            <a:endParaRPr lang="en-GB" sz="3200" dirty="0" smtClean="0">
              <a:solidFill>
                <a:srgbClr val="660066"/>
              </a:solidFill>
              <a:latin typeface="Gill Sans" pitchFamily="34" charset="0"/>
            </a:endParaRPr>
          </a:p>
          <a:p>
            <a:r>
              <a:rPr lang="en-GB" sz="2000" dirty="0">
                <a:solidFill>
                  <a:srgbClr val="660066"/>
                </a:solidFill>
                <a:latin typeface="Gill Sans" pitchFamily="34" charset="0"/>
              </a:rPr>
              <a:t>Invites all Parties to enhance action on adaptation by undertaking </a:t>
            </a:r>
            <a:endParaRPr lang="en-US" sz="2000" dirty="0">
              <a:solidFill>
                <a:srgbClr val="660066"/>
              </a:solidFill>
              <a:latin typeface="Gill Sans" pitchFamily="34" charset="0"/>
            </a:endParaRPr>
          </a:p>
          <a:p>
            <a:r>
              <a:rPr lang="en-GB" sz="2000" dirty="0">
                <a:solidFill>
                  <a:srgbClr val="660066"/>
                </a:solidFill>
                <a:latin typeface="Gill Sans" pitchFamily="34" charset="0"/>
              </a:rPr>
              <a:t>(a) Planning, prioritizing and implementing adaptation actions </a:t>
            </a:r>
            <a:endParaRPr lang="en-US" sz="2000" dirty="0">
              <a:solidFill>
                <a:srgbClr val="660066"/>
              </a:solidFill>
              <a:latin typeface="Gill Sans" pitchFamily="34" charset="0"/>
            </a:endParaRPr>
          </a:p>
          <a:p>
            <a:r>
              <a:rPr lang="en-GB" sz="2000" dirty="0">
                <a:solidFill>
                  <a:srgbClr val="660066"/>
                </a:solidFill>
                <a:latin typeface="Gill Sans" pitchFamily="34" charset="0"/>
              </a:rPr>
              <a:t>(b) Impact, vulnerability and adaptation assessments, </a:t>
            </a:r>
            <a:endParaRPr lang="en-US" sz="2000" dirty="0">
              <a:solidFill>
                <a:srgbClr val="660066"/>
              </a:solidFill>
              <a:latin typeface="Gill Sans" pitchFamily="34" charset="0"/>
            </a:endParaRPr>
          </a:p>
          <a:p>
            <a:r>
              <a:rPr lang="en-GB" sz="2000" dirty="0">
                <a:solidFill>
                  <a:srgbClr val="660066"/>
                </a:solidFill>
                <a:latin typeface="Gill Sans" pitchFamily="34" charset="0"/>
              </a:rPr>
              <a:t>(c) Strengthening institutional capacities </a:t>
            </a:r>
            <a:endParaRPr lang="en-US" sz="2000" dirty="0">
              <a:solidFill>
                <a:srgbClr val="660066"/>
              </a:solidFill>
              <a:latin typeface="Gill Sans" pitchFamily="34" charset="0"/>
            </a:endParaRPr>
          </a:p>
          <a:p>
            <a:r>
              <a:rPr lang="en-GB" sz="2000" dirty="0">
                <a:solidFill>
                  <a:srgbClr val="660066"/>
                </a:solidFill>
                <a:latin typeface="Gill Sans" pitchFamily="34" charset="0"/>
              </a:rPr>
              <a:t>(d) Building resilience of socio-economic and ecological systems </a:t>
            </a:r>
            <a:endParaRPr lang="en-US" sz="2000" dirty="0">
              <a:solidFill>
                <a:srgbClr val="660066"/>
              </a:solidFill>
              <a:latin typeface="Gill Sans" pitchFamily="34" charset="0"/>
            </a:endParaRPr>
          </a:p>
          <a:p>
            <a:r>
              <a:rPr lang="en-GB" sz="2000" dirty="0">
                <a:solidFill>
                  <a:srgbClr val="660066"/>
                </a:solidFill>
                <a:latin typeface="Gill Sans" pitchFamily="34" charset="0"/>
              </a:rPr>
              <a:t>(e) Enhancing climate change related disaster risk reduction strategies </a:t>
            </a:r>
            <a:endParaRPr lang="en-US" sz="2000" dirty="0">
              <a:solidFill>
                <a:srgbClr val="660066"/>
              </a:solidFill>
              <a:latin typeface="Gill Sans" pitchFamily="34" charset="0"/>
            </a:endParaRPr>
          </a:p>
          <a:p>
            <a:r>
              <a:rPr lang="en-US" sz="2000" dirty="0" smtClean="0">
                <a:solidFill>
                  <a:srgbClr val="660066"/>
                </a:solidFill>
                <a:latin typeface="Gill Sans" pitchFamily="34" charset="0"/>
              </a:rPr>
              <a:t>     E</a:t>
            </a:r>
            <a:r>
              <a:rPr lang="en-GB" sz="2000" dirty="0" err="1" smtClean="0">
                <a:solidFill>
                  <a:srgbClr val="660066"/>
                </a:solidFill>
                <a:latin typeface="Gill Sans" pitchFamily="34" charset="0"/>
              </a:rPr>
              <a:t>tc</a:t>
            </a:r>
            <a:endParaRPr lang="en-GB" sz="2000" dirty="0" smtClean="0">
              <a:solidFill>
                <a:srgbClr val="660066"/>
              </a:solidFill>
              <a:latin typeface="Gill Sans" pitchFamily="34" charset="0"/>
            </a:endParaRPr>
          </a:p>
          <a:p>
            <a:endParaRPr lang="en-US" sz="2000" dirty="0">
              <a:solidFill>
                <a:srgbClr val="660066"/>
              </a:solidFill>
              <a:latin typeface="Gill Sans" pitchFamily="34" charset="0"/>
            </a:endParaRPr>
          </a:p>
          <a:p>
            <a:r>
              <a:rPr lang="en-GB" sz="2000" b="1" dirty="0">
                <a:solidFill>
                  <a:srgbClr val="660066"/>
                </a:solidFill>
                <a:latin typeface="Gill Sans" pitchFamily="34" charset="0"/>
              </a:rPr>
              <a:t>Some of the efforts that need to be enhanced</a:t>
            </a:r>
            <a:endParaRPr lang="en-US" sz="2000" b="1" dirty="0">
              <a:solidFill>
                <a:srgbClr val="660066"/>
              </a:solidFill>
              <a:latin typeface="Gill Sans" pitchFamily="34" charset="0"/>
            </a:endParaRPr>
          </a:p>
          <a:p>
            <a:pPr marL="342900" indent="-342900">
              <a:buFont typeface="Arial"/>
              <a:buChar char="•"/>
            </a:pPr>
            <a:r>
              <a:rPr lang="en-GB" sz="2000" dirty="0">
                <a:solidFill>
                  <a:srgbClr val="660066"/>
                </a:solidFill>
                <a:latin typeface="Gill Sans" pitchFamily="34" charset="0"/>
              </a:rPr>
              <a:t>Linkage with Country-driven element and safeguards</a:t>
            </a:r>
            <a:endParaRPr lang="en-US" sz="2000" dirty="0">
              <a:solidFill>
                <a:srgbClr val="660066"/>
              </a:solidFill>
              <a:latin typeface="Gill Sans" pitchFamily="34" charset="0"/>
            </a:endParaRPr>
          </a:p>
          <a:p>
            <a:pPr marL="342900" indent="-342900">
              <a:buFont typeface="Arial"/>
              <a:buChar char="•"/>
            </a:pPr>
            <a:r>
              <a:rPr lang="en-GB" sz="2000" dirty="0">
                <a:solidFill>
                  <a:srgbClr val="660066"/>
                </a:solidFill>
                <a:latin typeface="Gill Sans" pitchFamily="34" charset="0"/>
              </a:rPr>
              <a:t>Supporting actions and needs identified in a country-driven manner in national policies and document, such as but not limited to NAPs</a:t>
            </a:r>
            <a:endParaRPr lang="en-US" sz="2000" dirty="0">
              <a:solidFill>
                <a:srgbClr val="660066"/>
              </a:solidFill>
              <a:latin typeface="Gill Sans" pitchFamily="34" charset="0"/>
            </a:endParaRPr>
          </a:p>
          <a:p>
            <a:endParaRPr lang="en-GB" dirty="0" smtClean="0">
              <a:solidFill>
                <a:srgbClr val="660066"/>
              </a:solidFill>
              <a:latin typeface="Gill Sans" pitchFamily="34" charset="0"/>
            </a:endParaRPr>
          </a:p>
          <a:p>
            <a:endParaRPr lang="en-GB" dirty="0">
              <a:solidFill>
                <a:srgbClr val="660066"/>
              </a:solidFill>
              <a:latin typeface="Gill Sans" pitchFamily="34" charset="0"/>
            </a:endParaRPr>
          </a:p>
          <a:p>
            <a:endParaRPr lang="en-GB" dirty="0">
              <a:solidFill>
                <a:srgbClr val="660066"/>
              </a:solidFill>
              <a:latin typeface="Gill Sans" pitchFamily="34" charset="0"/>
            </a:endParaRPr>
          </a:p>
        </p:txBody>
      </p:sp>
    </p:spTree>
    <p:extLst>
      <p:ext uri="{BB962C8B-B14F-4D97-AF65-F5344CB8AC3E}">
        <p14:creationId xmlns:p14="http://schemas.microsoft.com/office/powerpoint/2010/main" val="18823302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4" y="225425"/>
            <a:ext cx="8317495" cy="5078313"/>
          </a:xfrm>
          <a:prstGeom prst="rect">
            <a:avLst/>
          </a:prstGeom>
          <a:noFill/>
          <a:ln w="9525">
            <a:noFill/>
            <a:miter lim="800000"/>
            <a:headEnd/>
            <a:tailEnd/>
          </a:ln>
        </p:spPr>
        <p:txBody>
          <a:bodyPr wrap="square">
            <a:spAutoFit/>
          </a:bodyPr>
          <a:lstStyle/>
          <a:p>
            <a:r>
              <a:rPr lang="en-GB" sz="3200" dirty="0" smtClean="0">
                <a:solidFill>
                  <a:srgbClr val="660066"/>
                </a:solidFill>
                <a:latin typeface="Gill Sans" pitchFamily="34" charset="0"/>
              </a:rPr>
              <a:t>(how to measure progress) </a:t>
            </a:r>
          </a:p>
          <a:p>
            <a:r>
              <a:rPr lang="en-GB" sz="2000" dirty="0" smtClean="0">
                <a:solidFill>
                  <a:srgbClr val="660066"/>
                </a:solidFill>
                <a:latin typeface="Gill Sans" pitchFamily="34" charset="0"/>
              </a:rPr>
              <a:t>“use </a:t>
            </a:r>
            <a:r>
              <a:rPr lang="en-GB" sz="2000" dirty="0">
                <a:solidFill>
                  <a:srgbClr val="660066"/>
                </a:solidFill>
                <a:latin typeface="Gill Sans" pitchFamily="34" charset="0"/>
              </a:rPr>
              <a:t>existing channels to provide information, as appropriate, on </a:t>
            </a:r>
            <a:r>
              <a:rPr lang="en-GB" sz="2000" b="1" dirty="0">
                <a:solidFill>
                  <a:srgbClr val="660066"/>
                </a:solidFill>
                <a:latin typeface="Gill Sans" pitchFamily="34" charset="0"/>
              </a:rPr>
              <a:t>support provided and received</a:t>
            </a:r>
            <a:r>
              <a:rPr lang="en-GB" sz="2000" dirty="0">
                <a:solidFill>
                  <a:srgbClr val="660066"/>
                </a:solidFill>
                <a:latin typeface="Gill Sans" pitchFamily="34" charset="0"/>
              </a:rPr>
              <a:t> for adaptation actions in developing countries and on activities undertaken, including, inter alia, progress made, experiences, lessons learned, and challenges and gaps in the delivery of support, with a view to ensuring transparency and accountability and encouraging best </a:t>
            </a:r>
            <a:r>
              <a:rPr lang="en-GB" sz="2000" dirty="0" smtClean="0">
                <a:solidFill>
                  <a:srgbClr val="660066"/>
                </a:solidFill>
                <a:latin typeface="Gill Sans" pitchFamily="34" charset="0"/>
              </a:rPr>
              <a:t>practices” </a:t>
            </a:r>
            <a:endParaRPr lang="en-GB" sz="2000" dirty="0">
              <a:solidFill>
                <a:srgbClr val="660066"/>
              </a:solidFill>
              <a:latin typeface="Gill Sans" pitchFamily="34" charset="0"/>
            </a:endParaRPr>
          </a:p>
          <a:p>
            <a:endParaRPr lang="en-GB" sz="2000" dirty="0" smtClean="0">
              <a:solidFill>
                <a:srgbClr val="660066"/>
              </a:solidFill>
              <a:latin typeface="Gill Sans" pitchFamily="34" charset="0"/>
            </a:endParaRPr>
          </a:p>
          <a:p>
            <a:endParaRPr lang="en-US" sz="2000" dirty="0">
              <a:solidFill>
                <a:srgbClr val="660066"/>
              </a:solidFill>
              <a:latin typeface="Gill Sans" pitchFamily="34" charset="0"/>
            </a:endParaRPr>
          </a:p>
          <a:p>
            <a:r>
              <a:rPr lang="en-GB" sz="2000" b="1" dirty="0">
                <a:solidFill>
                  <a:srgbClr val="660066"/>
                </a:solidFill>
                <a:latin typeface="Gill Sans" pitchFamily="34" charset="0"/>
              </a:rPr>
              <a:t>Some of the efforts that need to be enhanced</a:t>
            </a:r>
            <a:endParaRPr lang="en-US" sz="2000" b="1" dirty="0">
              <a:solidFill>
                <a:srgbClr val="660066"/>
              </a:solidFill>
              <a:latin typeface="Gill Sans" pitchFamily="34" charset="0"/>
            </a:endParaRPr>
          </a:p>
          <a:p>
            <a:pPr marL="342900" indent="-342900">
              <a:buFont typeface="Arial"/>
              <a:buChar char="•"/>
            </a:pPr>
            <a:r>
              <a:rPr lang="en-US" sz="2000" dirty="0" smtClean="0">
                <a:solidFill>
                  <a:srgbClr val="660066"/>
                </a:solidFill>
                <a:latin typeface="Gill Sans" pitchFamily="34" charset="0"/>
              </a:rPr>
              <a:t>M&amp;E systems</a:t>
            </a:r>
          </a:p>
          <a:p>
            <a:pPr marL="342900" indent="-342900">
              <a:buFont typeface="Arial"/>
              <a:buChar char="•"/>
            </a:pPr>
            <a:r>
              <a:rPr lang="en-US" sz="2000" dirty="0" smtClean="0">
                <a:solidFill>
                  <a:srgbClr val="660066"/>
                </a:solidFill>
                <a:latin typeface="Gill Sans" pitchFamily="34" charset="0"/>
              </a:rPr>
              <a:t>Linkages with transparency</a:t>
            </a:r>
            <a:endParaRPr lang="en-US" sz="2000" dirty="0">
              <a:solidFill>
                <a:srgbClr val="660066"/>
              </a:solidFill>
              <a:latin typeface="Gill Sans" pitchFamily="34" charset="0"/>
            </a:endParaRPr>
          </a:p>
          <a:p>
            <a:pPr marL="342900" indent="-342900">
              <a:buFont typeface="Arial"/>
              <a:buChar char="•"/>
            </a:pPr>
            <a:r>
              <a:rPr lang="en-US" sz="2000" dirty="0" smtClean="0">
                <a:solidFill>
                  <a:srgbClr val="660066"/>
                </a:solidFill>
                <a:latin typeface="Gill Sans" pitchFamily="34" charset="0"/>
              </a:rPr>
              <a:t>Building on other processes</a:t>
            </a:r>
            <a:endParaRPr lang="en-US" sz="2000" dirty="0">
              <a:solidFill>
                <a:srgbClr val="660066"/>
              </a:solidFill>
              <a:latin typeface="Gill Sans" pitchFamily="34" charset="0"/>
            </a:endParaRPr>
          </a:p>
          <a:p>
            <a:endParaRPr lang="en-GB" dirty="0" smtClean="0">
              <a:solidFill>
                <a:srgbClr val="660066"/>
              </a:solidFill>
              <a:latin typeface="Gill Sans" pitchFamily="34" charset="0"/>
            </a:endParaRPr>
          </a:p>
          <a:p>
            <a:endParaRPr lang="en-GB" dirty="0">
              <a:solidFill>
                <a:srgbClr val="660066"/>
              </a:solidFill>
              <a:latin typeface="Gill Sans" pitchFamily="34" charset="0"/>
            </a:endParaRPr>
          </a:p>
          <a:p>
            <a:endParaRPr lang="en-GB" dirty="0">
              <a:solidFill>
                <a:srgbClr val="660066"/>
              </a:solidFill>
              <a:latin typeface="Gill Sans" pitchFamily="34" charset="0"/>
            </a:endParaRPr>
          </a:p>
        </p:txBody>
      </p:sp>
    </p:spTree>
    <p:extLst>
      <p:ext uri="{BB962C8B-B14F-4D97-AF65-F5344CB8AC3E}">
        <p14:creationId xmlns:p14="http://schemas.microsoft.com/office/powerpoint/2010/main" val="9741820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4" y="225425"/>
            <a:ext cx="8317495" cy="4955202"/>
          </a:xfrm>
          <a:prstGeom prst="rect">
            <a:avLst/>
          </a:prstGeom>
          <a:noFill/>
          <a:ln w="9525">
            <a:noFill/>
            <a:miter lim="800000"/>
            <a:headEnd/>
            <a:tailEnd/>
          </a:ln>
        </p:spPr>
        <p:txBody>
          <a:bodyPr wrap="square">
            <a:spAutoFit/>
          </a:bodyPr>
          <a:lstStyle/>
          <a:p>
            <a:r>
              <a:rPr lang="en-GB" sz="3200" dirty="0" smtClean="0">
                <a:solidFill>
                  <a:srgbClr val="660066"/>
                </a:solidFill>
                <a:latin typeface="Gill Sans" pitchFamily="34" charset="0"/>
              </a:rPr>
              <a:t>(</a:t>
            </a:r>
            <a:r>
              <a:rPr lang="en-GB" sz="3200" dirty="0">
                <a:solidFill>
                  <a:srgbClr val="660066"/>
                </a:solidFill>
                <a:latin typeface="Gill Sans" pitchFamily="34" charset="0"/>
              </a:rPr>
              <a:t>how countries will do it) </a:t>
            </a:r>
            <a:endParaRPr lang="en-GB" sz="3200" dirty="0" smtClean="0">
              <a:solidFill>
                <a:srgbClr val="660066"/>
              </a:solidFill>
              <a:latin typeface="Gill Sans" pitchFamily="34" charset="0"/>
            </a:endParaRPr>
          </a:p>
          <a:p>
            <a:endParaRPr lang="en-GB" sz="3200" dirty="0">
              <a:solidFill>
                <a:srgbClr val="660066"/>
              </a:solidFill>
              <a:latin typeface="Gill Sans" pitchFamily="34" charset="0"/>
            </a:endParaRPr>
          </a:p>
          <a:p>
            <a:r>
              <a:rPr lang="en-GB" sz="2000" dirty="0" smtClean="0">
                <a:solidFill>
                  <a:srgbClr val="660066"/>
                </a:solidFill>
                <a:latin typeface="Gill Sans" pitchFamily="34" charset="0"/>
              </a:rPr>
              <a:t>“formulate </a:t>
            </a:r>
            <a:r>
              <a:rPr lang="en-GB" sz="2000" dirty="0">
                <a:solidFill>
                  <a:srgbClr val="660066"/>
                </a:solidFill>
                <a:latin typeface="Gill Sans" pitchFamily="34" charset="0"/>
              </a:rPr>
              <a:t>and implement national adaptation </a:t>
            </a:r>
            <a:r>
              <a:rPr lang="en-GB" sz="2000" dirty="0" smtClean="0">
                <a:solidFill>
                  <a:srgbClr val="660066"/>
                </a:solidFill>
                <a:latin typeface="Gill Sans" pitchFamily="34" charset="0"/>
              </a:rPr>
              <a:t>plans”</a:t>
            </a:r>
          </a:p>
          <a:p>
            <a:endParaRPr lang="en-GB" sz="2000" dirty="0">
              <a:solidFill>
                <a:srgbClr val="660066"/>
              </a:solidFill>
              <a:latin typeface="Gill Sans" pitchFamily="34" charset="0"/>
            </a:endParaRPr>
          </a:p>
          <a:p>
            <a:endParaRPr lang="en-US" sz="2000" dirty="0">
              <a:solidFill>
                <a:srgbClr val="660066"/>
              </a:solidFill>
              <a:latin typeface="Gill Sans" pitchFamily="34" charset="0"/>
            </a:endParaRPr>
          </a:p>
          <a:p>
            <a:r>
              <a:rPr lang="en-GB" sz="2000" b="1" dirty="0">
                <a:solidFill>
                  <a:srgbClr val="660066"/>
                </a:solidFill>
                <a:latin typeface="Gill Sans" pitchFamily="34" charset="0"/>
              </a:rPr>
              <a:t>Some of the efforts that need to be </a:t>
            </a:r>
            <a:r>
              <a:rPr lang="en-GB" sz="2000" b="1" dirty="0" smtClean="0">
                <a:solidFill>
                  <a:srgbClr val="660066"/>
                </a:solidFill>
                <a:latin typeface="Gill Sans" pitchFamily="34" charset="0"/>
              </a:rPr>
              <a:t>enhanced</a:t>
            </a:r>
          </a:p>
          <a:p>
            <a:endParaRPr lang="en-US" sz="2000" dirty="0">
              <a:solidFill>
                <a:srgbClr val="660066"/>
              </a:solidFill>
              <a:latin typeface="Gill Sans" pitchFamily="34" charset="0"/>
            </a:endParaRPr>
          </a:p>
          <a:p>
            <a:pPr lvl="0"/>
            <a:r>
              <a:rPr lang="en-GB" sz="2000" dirty="0">
                <a:solidFill>
                  <a:srgbClr val="660066"/>
                </a:solidFill>
                <a:latin typeface="Gill Sans" pitchFamily="34" charset="0"/>
              </a:rPr>
              <a:t>Promote context- appropriate policies with the view of strengthening institutional capacities, building socio-economic and ecological systems, including through economic diversification, also strengthening knowledge systems and systematic observation and research. </a:t>
            </a:r>
            <a:endParaRPr lang="en-US" sz="2000" dirty="0">
              <a:solidFill>
                <a:srgbClr val="660066"/>
              </a:solidFill>
              <a:latin typeface="Gill Sans" pitchFamily="34" charset="0"/>
            </a:endParaRPr>
          </a:p>
          <a:p>
            <a:endParaRPr lang="en-GB" dirty="0" smtClean="0">
              <a:solidFill>
                <a:srgbClr val="660066"/>
              </a:solidFill>
              <a:latin typeface="Gill Sans" pitchFamily="34" charset="0"/>
            </a:endParaRPr>
          </a:p>
          <a:p>
            <a:endParaRPr lang="en-GB" dirty="0">
              <a:solidFill>
                <a:srgbClr val="660066"/>
              </a:solidFill>
              <a:latin typeface="Gill Sans" pitchFamily="34" charset="0"/>
            </a:endParaRPr>
          </a:p>
          <a:p>
            <a:endParaRPr lang="en-GB" dirty="0">
              <a:solidFill>
                <a:srgbClr val="660066"/>
              </a:solidFill>
              <a:latin typeface="Gill Sans" pitchFamily="34" charset="0"/>
            </a:endParaRPr>
          </a:p>
        </p:txBody>
      </p:sp>
    </p:spTree>
    <p:extLst>
      <p:ext uri="{BB962C8B-B14F-4D97-AF65-F5344CB8AC3E}">
        <p14:creationId xmlns:p14="http://schemas.microsoft.com/office/powerpoint/2010/main" val="17266459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15822</TotalTime>
  <Words>706</Words>
  <Application>Microsoft Macintosh PowerPoint</Application>
  <PresentationFormat>A4 (210x297 mm)</PresentationFormat>
  <Paragraphs>142</Paragraphs>
  <Slides>12</Slides>
  <Notes>12</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Default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OIES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Indices</dc:title>
  <dc:creator>Müller</dc:creator>
  <cp:lastModifiedBy>Juan Hoffmaister</cp:lastModifiedBy>
  <cp:revision>492</cp:revision>
  <dcterms:created xsi:type="dcterms:W3CDTF">2003-02-10T11:42:57Z</dcterms:created>
  <dcterms:modified xsi:type="dcterms:W3CDTF">2015-09-08T11:43:22Z</dcterms:modified>
</cp:coreProperties>
</file>