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31" r:id="rId2"/>
    <p:sldId id="406" r:id="rId3"/>
    <p:sldId id="432" r:id="rId4"/>
    <p:sldId id="433" r:id="rId5"/>
    <p:sldId id="434" r:id="rId6"/>
    <p:sldId id="435" r:id="rId7"/>
    <p:sldId id="436" r:id="rId8"/>
    <p:sldId id="438" r:id="rId9"/>
    <p:sldId id="437" r:id="rId10"/>
  </p:sldIdLst>
  <p:sldSz cx="9906000" cy="6858000" type="A4"/>
  <p:notesSz cx="6640513" cy="9904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FF00"/>
    <a:srgbClr val="00FF00"/>
    <a:srgbClr val="CC3300"/>
    <a:srgbClr val="6600CC"/>
    <a:srgbClr val="FF0000"/>
    <a:srgbClr val="000099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62175" autoAdjust="0"/>
  </p:normalViewPr>
  <p:slideViewPr>
    <p:cSldViewPr>
      <p:cViewPr varScale="1">
        <p:scale>
          <a:sx n="44" d="100"/>
          <a:sy n="44" d="100"/>
        </p:scale>
        <p:origin x="-2088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notesViewPr>
    <p:cSldViewPr>
      <p:cViewPr varScale="1">
        <p:scale>
          <a:sx n="52" d="100"/>
          <a:sy n="52" d="100"/>
        </p:scale>
        <p:origin x="-2664" y="-84"/>
      </p:cViewPr>
      <p:guideLst>
        <p:guide orient="horz" pos="3119"/>
        <p:guide pos="209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defTabSz="93345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defTabSz="93345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 smtClean="0"/>
            </a:lvl1pPr>
          </a:lstStyle>
          <a:p>
            <a:pPr>
              <a:defRPr/>
            </a:pPr>
            <a:fld id="{FA3E2243-8B71-46E6-85CA-0B3F630901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defTabSz="904875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4650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587375" y="706438"/>
            <a:ext cx="5437188" cy="3763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1063" y="4705350"/>
            <a:ext cx="484981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defTabSz="904875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4650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 smtClean="0"/>
            </a:lvl1pPr>
          </a:lstStyle>
          <a:p>
            <a:pPr>
              <a:defRPr/>
            </a:pPr>
            <a:fld id="{8397D6C0-5C03-4E98-8D8B-E1B58044AF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AB57FA-7425-4897-85DF-93CCDF245716}" type="slidenum">
              <a:rPr lang="en-GB"/>
              <a:pPr/>
              <a:t>1</a:t>
            </a:fld>
            <a:endParaRPr lang="en-GB"/>
          </a:p>
        </p:txBody>
      </p:sp>
      <p:sp>
        <p:nvSpPr>
          <p:cNvPr id="40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38175" y="742950"/>
            <a:ext cx="5365750" cy="371475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703763"/>
            <a:ext cx="4868863" cy="445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0F4135-9AEB-47EA-A69E-A8FCC0056C66}" type="slidenum">
              <a:rPr lang="en-GB"/>
              <a:pPr/>
              <a:t>2</a:t>
            </a:fld>
            <a:endParaRPr lang="en-GB"/>
          </a:p>
        </p:txBody>
      </p:sp>
      <p:sp>
        <p:nvSpPr>
          <p:cNvPr id="51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0F4135-9AEB-47EA-A69E-A8FCC0056C66}" type="slidenum">
              <a:rPr lang="en-GB"/>
              <a:pPr/>
              <a:t>3</a:t>
            </a:fld>
            <a:endParaRPr lang="en-GB"/>
          </a:p>
        </p:txBody>
      </p:sp>
      <p:sp>
        <p:nvSpPr>
          <p:cNvPr id="51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0F4135-9AEB-47EA-A69E-A8FCC0056C66}" type="slidenum">
              <a:rPr lang="en-GB"/>
              <a:pPr/>
              <a:t>4</a:t>
            </a:fld>
            <a:endParaRPr lang="en-GB"/>
          </a:p>
        </p:txBody>
      </p:sp>
      <p:sp>
        <p:nvSpPr>
          <p:cNvPr id="51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0F4135-9AEB-47EA-A69E-A8FCC0056C66}" type="slidenum">
              <a:rPr lang="en-GB"/>
              <a:pPr/>
              <a:t>5</a:t>
            </a:fld>
            <a:endParaRPr lang="en-GB"/>
          </a:p>
        </p:txBody>
      </p:sp>
      <p:sp>
        <p:nvSpPr>
          <p:cNvPr id="51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0F4135-9AEB-47EA-A69E-A8FCC0056C66}" type="slidenum">
              <a:rPr lang="en-GB"/>
              <a:pPr/>
              <a:t>6</a:t>
            </a:fld>
            <a:endParaRPr lang="en-GB"/>
          </a:p>
        </p:txBody>
      </p:sp>
      <p:sp>
        <p:nvSpPr>
          <p:cNvPr id="51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0F4135-9AEB-47EA-A69E-A8FCC0056C66}" type="slidenum">
              <a:rPr lang="en-GB"/>
              <a:pPr/>
              <a:t>7</a:t>
            </a:fld>
            <a:endParaRPr lang="en-GB"/>
          </a:p>
        </p:txBody>
      </p:sp>
      <p:sp>
        <p:nvSpPr>
          <p:cNvPr id="51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0F4135-9AEB-47EA-A69E-A8FCC0056C66}" type="slidenum">
              <a:rPr lang="en-GB"/>
              <a:pPr/>
              <a:t>8</a:t>
            </a:fld>
            <a:endParaRPr lang="en-GB"/>
          </a:p>
        </p:txBody>
      </p:sp>
      <p:sp>
        <p:nvSpPr>
          <p:cNvPr id="51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0F4135-9AEB-47EA-A69E-A8FCC0056C66}" type="slidenum">
              <a:rPr lang="en-GB"/>
              <a:pPr/>
              <a:t>9</a:t>
            </a:fld>
            <a:endParaRPr lang="en-GB"/>
          </a:p>
        </p:txBody>
      </p:sp>
      <p:sp>
        <p:nvSpPr>
          <p:cNvPr id="51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20351-A9D4-476D-B074-99B9D1EA07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CF70B-91B9-4D22-AD63-BABD36CE70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7D1E-AE19-4939-B3F7-8DACB66D50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47623-EE48-49D1-9C6E-DE82B3EE9D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50B20-FB9F-4801-A130-9F390E2728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187E4-E1C4-4F26-AE21-11B72B63C4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E4B41-2B9B-447D-93BD-8E684CC7C0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6DCDD-19F7-4731-9BC2-913ECCA5C7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1DB8C-03D8-42F8-B02E-8BE91E5BCF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4EB65-FB34-4A9B-BBDF-139A146556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5AF41-13D8-4134-BFE4-2B55E24566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EBDD719-39D3-45C6-BCD0-2181E6CB81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9020175" y="1268413"/>
            <a:ext cx="68580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eaLnBrk="0" hangingPunct="0">
              <a:defRPr/>
            </a:pPr>
            <a:r>
              <a:rPr lang="en-GB" sz="2600">
                <a:solidFill>
                  <a:srgbClr val="800080"/>
                </a:solidFill>
                <a:latin typeface="Gill Sans" pitchFamily="34" charset="0"/>
              </a:rPr>
              <a:t>european capacity building initiative ecbi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 r="1465" b="1465"/>
          <a:stretch>
            <a:fillRect/>
          </a:stretch>
        </p:blipFill>
        <p:spPr bwMode="auto">
          <a:xfrm>
            <a:off x="8699500" y="188913"/>
            <a:ext cx="9683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4000">
              <a:solidFill>
                <a:srgbClr val="000099"/>
              </a:solidFill>
              <a:latin typeface="Gill Sans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747838" y="3213100"/>
            <a:ext cx="7561262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TT" sz="3200" dirty="0" smtClean="0"/>
              <a:t>PERSPECTIVES From ADP 2.2</a:t>
            </a:r>
            <a:br>
              <a:rPr lang="en-TT" sz="3200" dirty="0" smtClean="0"/>
            </a:br>
            <a:r>
              <a:rPr lang="en-TT" sz="2000" dirty="0" smtClean="0">
                <a:solidFill>
                  <a:schemeClr val="bg1"/>
                </a:solidFill>
              </a:rPr>
              <a:t>priorities for </a:t>
            </a:r>
            <a:r>
              <a:rPr lang="en-TT" sz="2000" dirty="0" err="1" smtClean="0">
                <a:solidFill>
                  <a:schemeClr val="bg1"/>
                </a:solidFill>
              </a:rPr>
              <a:t>warsaw</a:t>
            </a:r>
            <a:r>
              <a:rPr lang="en-TT" dirty="0" smtClean="0">
                <a:solidFill>
                  <a:schemeClr val="bg1"/>
                </a:solidFill>
              </a:rPr>
              <a:t> priorities for </a:t>
            </a:r>
            <a:r>
              <a:rPr lang="en-TT" dirty="0" err="1" smtClean="0">
                <a:solidFill>
                  <a:schemeClr val="bg1"/>
                </a:solidFill>
              </a:rPr>
              <a:t>warsaw</a:t>
            </a:r>
            <a:endParaRPr lang="en-GB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sz="2000" dirty="0" err="1" smtClean="0">
                <a:solidFill>
                  <a:srgbClr val="660066"/>
                </a:solidFill>
                <a:latin typeface="Gill Sans MT" pitchFamily="34" charset="0"/>
              </a:rPr>
              <a:t>Kishan</a:t>
            </a:r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 </a:t>
            </a:r>
            <a:r>
              <a:rPr lang="en-GB" sz="2000" dirty="0" err="1" smtClean="0">
                <a:solidFill>
                  <a:srgbClr val="660066"/>
                </a:solidFill>
                <a:latin typeface="Gill Sans MT" pitchFamily="34" charset="0"/>
              </a:rPr>
              <a:t>Kumarsingh</a:t>
            </a:r>
            <a:endParaRPr lang="en-GB" sz="2000" dirty="0" smtClean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US" sz="2000" dirty="0" smtClean="0">
                <a:solidFill>
                  <a:srgbClr val="660066"/>
                </a:solidFill>
                <a:latin typeface="Gill Sans MT" pitchFamily="34" charset="0"/>
              </a:rPr>
              <a:t>Head, Multilateral Environmental Agreements</a:t>
            </a:r>
          </a:p>
          <a:p>
            <a:pPr eaLnBrk="0" hangingPunct="0"/>
            <a:r>
              <a:rPr lang="en-US" sz="2000" dirty="0" smtClean="0">
                <a:solidFill>
                  <a:srgbClr val="660066"/>
                </a:solidFill>
                <a:latin typeface="Gill Sans MT" pitchFamily="34" charset="0"/>
              </a:rPr>
              <a:t>Ministry of the Environment and Water Resources</a:t>
            </a:r>
          </a:p>
          <a:p>
            <a:pPr eaLnBrk="0" hangingPunct="0"/>
            <a:r>
              <a:rPr lang="en-US" sz="2000" dirty="0" smtClean="0">
                <a:solidFill>
                  <a:srgbClr val="660066"/>
                </a:solidFill>
                <a:latin typeface="Gill Sans MT" pitchFamily="34" charset="0"/>
              </a:rPr>
              <a:t>Trinidad and Tobago</a:t>
            </a:r>
            <a:endParaRPr lang="en-US" sz="2000" dirty="0">
              <a:solidFill>
                <a:srgbClr val="660066"/>
              </a:solidFill>
              <a:latin typeface="Gill Sans MT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09675" cy="6858000"/>
          </a:xfrm>
          <a:prstGeom prst="rect">
            <a:avLst/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1116013" cy="6858000"/>
          </a:xfrm>
          <a:prstGeom prst="rect">
            <a:avLst/>
          </a:prstGeom>
          <a:gradFill rotWithShape="1">
            <a:gsLst>
              <a:gs pos="0">
                <a:srgbClr val="660066"/>
              </a:gs>
              <a:gs pos="50000">
                <a:srgbClr val="2F002F"/>
              </a:gs>
              <a:gs pos="100000">
                <a:srgbClr val="660066"/>
              </a:gs>
            </a:gsLst>
            <a:lin ang="0" scaled="1"/>
          </a:gra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 rot="5400000">
            <a:off x="-2814637" y="2933700"/>
            <a:ext cx="685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6838"/>
            <a:r>
              <a:rPr lang="en-GB" sz="3500">
                <a:solidFill>
                  <a:schemeClr val="bg1"/>
                </a:solidFill>
                <a:latin typeface="Gill Sans MT" pitchFamily="34" charset="0"/>
              </a:rPr>
              <a:t>european capacity building initiative</a:t>
            </a:r>
            <a:endParaRPr lang="fr-FR" sz="3500">
              <a:solidFill>
                <a:schemeClr val="bg1"/>
              </a:solidFill>
              <a:latin typeface="Gill Sans MT" pitchFamily="34" charset="0"/>
            </a:endParaRPr>
          </a:p>
          <a:p>
            <a:pPr indent="96838"/>
            <a:r>
              <a:rPr lang="fr-FR">
                <a:solidFill>
                  <a:schemeClr val="bg1"/>
                </a:solidFill>
                <a:latin typeface="Gill Sans MT" pitchFamily="34" charset="0"/>
              </a:rPr>
              <a:t>initiative européenne de renforcement des capacités</a:t>
            </a:r>
            <a:endParaRPr lang="en-GB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1244600" y="803275"/>
            <a:ext cx="866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096000" algn="r"/>
              </a:tabLst>
            </a:pPr>
            <a:r>
              <a:rPr lang="fr-FR" sz="8000">
                <a:solidFill>
                  <a:srgbClr val="660066"/>
                </a:solidFill>
                <a:latin typeface="Gill Sans MT" pitchFamily="34" charset="0"/>
              </a:rPr>
              <a:t>	ecbi</a:t>
            </a:r>
            <a:r>
              <a:rPr lang="fr-FR" sz="5400">
                <a:solidFill>
                  <a:srgbClr val="660066"/>
                </a:solidFill>
                <a:latin typeface="Gill Sans MT" pitchFamily="34" charset="0"/>
              </a:rPr>
              <a:t>	</a:t>
            </a:r>
            <a:endParaRPr lang="en-GB" sz="5400">
              <a:solidFill>
                <a:srgbClr val="660066"/>
              </a:solidFill>
              <a:latin typeface="Gill Sans MT" pitchFamily="34" charset="0"/>
            </a:endParaRPr>
          </a:p>
        </p:txBody>
      </p:sp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3" cstate="print"/>
          <a:srcRect r="1465" b="1465"/>
          <a:stretch>
            <a:fillRect/>
          </a:stretch>
        </p:blipFill>
        <p:spPr bwMode="auto">
          <a:xfrm>
            <a:off x="7691438" y="325438"/>
            <a:ext cx="154622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1749425" y="5695950"/>
            <a:ext cx="74882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rgbClr val="660066"/>
                </a:solidFill>
                <a:latin typeface="Gill Sans MT" pitchFamily="34" charset="0"/>
              </a:rPr>
              <a:t>for sustained capacity building in support of international climate change negotiations</a:t>
            </a:r>
            <a:endParaRPr lang="fr-FR" sz="1600">
              <a:solidFill>
                <a:srgbClr val="660066"/>
              </a:solidFill>
              <a:latin typeface="Gill Sans MT" pitchFamily="34" charset="0"/>
            </a:endParaRPr>
          </a:p>
          <a:p>
            <a:pPr>
              <a:spcBef>
                <a:spcPts val="600"/>
              </a:spcBef>
            </a:pPr>
            <a:r>
              <a:rPr lang="fr-FR" sz="1600">
                <a:solidFill>
                  <a:srgbClr val="660066"/>
                </a:solidFill>
                <a:latin typeface="Gill Sans MT" pitchFamily="34" charset="0"/>
              </a:rPr>
              <a:t>pour un renforcement durable des capacités en appui aux négociations internationales sur les changements climatiques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84548" y="1981200"/>
            <a:ext cx="8278502" cy="4292116"/>
          </a:xfrm>
        </p:spPr>
        <p:txBody>
          <a:bodyPr/>
          <a:lstStyle/>
          <a:p>
            <a:r>
              <a:rPr lang="en-US" sz="2600" dirty="0" smtClean="0"/>
              <a:t>Applicable to all – contributions from Parties in accordance with CBDR</a:t>
            </a:r>
          </a:p>
          <a:p>
            <a:r>
              <a:rPr lang="en-US" sz="2600" dirty="0" smtClean="0"/>
              <a:t>2015 Agreement : science and equity; broad participation; flexible and sensitive to national circumstances; robust and environmentally effective; strengthen international rules-based system; must address all elements of </a:t>
            </a:r>
            <a:r>
              <a:rPr lang="en-US" sz="2600" dirty="0" err="1" smtClean="0"/>
              <a:t>para</a:t>
            </a:r>
            <a:r>
              <a:rPr lang="en-US" sz="2600" dirty="0" smtClean="0"/>
              <a:t> 5 1.CP.17</a:t>
            </a:r>
          </a:p>
          <a:p>
            <a:r>
              <a:rPr lang="en-US" sz="2600" dirty="0" smtClean="0"/>
              <a:t>However, less clarity on finance, adaptation, capacity building, tech transfer – adaptation and link to mitigation will require more focus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84548" y="1981200"/>
            <a:ext cx="8278502" cy="4292116"/>
          </a:xfrm>
        </p:spPr>
        <p:txBody>
          <a:bodyPr/>
          <a:lstStyle/>
          <a:p>
            <a:r>
              <a:rPr lang="en-US" sz="2600" dirty="0" smtClean="0"/>
              <a:t>Mitigation:</a:t>
            </a:r>
          </a:p>
          <a:p>
            <a:pPr lvl="1"/>
            <a:r>
              <a:rPr lang="en-US" sz="2600" dirty="0" smtClean="0"/>
              <a:t>the need for internationally agreed rules to enable ex ante clarity and comparability of contributions and to provide for a robust process</a:t>
            </a:r>
          </a:p>
          <a:p>
            <a:pPr lvl="1"/>
            <a:r>
              <a:rPr lang="en-US" sz="2600" dirty="0" smtClean="0"/>
              <a:t>framework or mechanism to ensure that Parties’ contributions are collectively and individually ambitious as well as equitable and fair</a:t>
            </a:r>
          </a:p>
          <a:p>
            <a:pPr lvl="1"/>
            <a:r>
              <a:rPr lang="en-US" sz="2600" dirty="0" smtClean="0"/>
              <a:t>greater clarity is needed in some these areas, including on timing and anchoring of pledges, </a:t>
            </a:r>
            <a:r>
              <a:rPr lang="en-US" sz="2600" dirty="0" err="1" smtClean="0"/>
              <a:t>operationalizing</a:t>
            </a:r>
            <a:r>
              <a:rPr lang="en-US" sz="2600" dirty="0" smtClean="0"/>
              <a:t> equity, and arrangements for ex-ante and ex-post review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84548" y="1981200"/>
            <a:ext cx="8278502" cy="4292116"/>
          </a:xfrm>
        </p:spPr>
        <p:txBody>
          <a:bodyPr/>
          <a:lstStyle/>
          <a:p>
            <a:r>
              <a:rPr lang="en-US" sz="2600" dirty="0" smtClean="0"/>
              <a:t>Mitigation:</a:t>
            </a:r>
          </a:p>
          <a:p>
            <a:pPr lvl="1"/>
            <a:r>
              <a:rPr lang="en-US" sz="2600" dirty="0" smtClean="0"/>
              <a:t>Linkage with adaptation – technical paper on adaptation for Warsaw</a:t>
            </a:r>
          </a:p>
          <a:p>
            <a:r>
              <a:rPr lang="en-US" sz="2600" dirty="0" smtClean="0"/>
              <a:t>Finance, Technology, Capacity Building etc.</a:t>
            </a:r>
          </a:p>
          <a:p>
            <a:pPr lvl="1"/>
            <a:r>
              <a:rPr lang="en-US" sz="2600" dirty="0" smtClean="0"/>
              <a:t>Important for 2015 Agreement – more detailed proposals and clarity on how these issues may feature in the Agreement </a:t>
            </a:r>
          </a:p>
          <a:p>
            <a:pPr lvl="1"/>
            <a:r>
              <a:rPr lang="en-US" sz="2600" dirty="0" smtClean="0"/>
              <a:t>Transparency and mutual trust – comparability and accountability of Parties’ actions – more advanced understanding of MRV of mitigation cf. support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84548" y="1981200"/>
            <a:ext cx="8278502" cy="4292116"/>
          </a:xfrm>
        </p:spPr>
        <p:txBody>
          <a:bodyPr/>
          <a:lstStyle/>
          <a:p>
            <a:r>
              <a:rPr lang="en-US" dirty="0" smtClean="0"/>
              <a:t>More clarity required on:</a:t>
            </a:r>
          </a:p>
          <a:p>
            <a:pPr lvl="1"/>
            <a:r>
              <a:rPr lang="en-US" dirty="0" smtClean="0"/>
              <a:t>the relationship to the 2013-2015 review</a:t>
            </a:r>
          </a:p>
          <a:p>
            <a:pPr lvl="1"/>
            <a:r>
              <a:rPr lang="en-US" dirty="0" smtClean="0"/>
              <a:t>the role of market and non-market mechanisms</a:t>
            </a:r>
          </a:p>
          <a:p>
            <a:pPr lvl="1"/>
            <a:r>
              <a:rPr lang="en-US" dirty="0" smtClean="0"/>
              <a:t>the role of forests/land use</a:t>
            </a:r>
          </a:p>
          <a:p>
            <a:pPr lvl="1"/>
            <a:r>
              <a:rPr lang="en-US" dirty="0" smtClean="0"/>
              <a:t>Linkages:</a:t>
            </a:r>
          </a:p>
          <a:p>
            <a:pPr lvl="2"/>
            <a:r>
              <a:rPr lang="en-US" dirty="0" smtClean="0"/>
              <a:t>2015 agreement needs to take into account and build on existing arrangements, institutions and mechanisms </a:t>
            </a:r>
          </a:p>
          <a:p>
            <a:pPr lvl="2"/>
            <a:r>
              <a:rPr lang="en-US" dirty="0" smtClean="0"/>
              <a:t>WS2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84548" y="1981200"/>
            <a:ext cx="8278502" cy="4292116"/>
          </a:xfrm>
        </p:spPr>
        <p:txBody>
          <a:bodyPr/>
          <a:lstStyle/>
          <a:p>
            <a:r>
              <a:rPr lang="en-US" dirty="0" smtClean="0"/>
              <a:t>Future work:</a:t>
            </a:r>
          </a:p>
          <a:p>
            <a:pPr lvl="1"/>
            <a:r>
              <a:rPr lang="en-US" dirty="0" smtClean="0"/>
              <a:t>More formal mode </a:t>
            </a:r>
          </a:p>
          <a:p>
            <a:pPr lvl="1"/>
            <a:r>
              <a:rPr lang="en-US" dirty="0" smtClean="0"/>
              <a:t>Balance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 1 and Warsaw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84548" y="1981200"/>
            <a:ext cx="8278502" cy="4292116"/>
          </a:xfrm>
        </p:spPr>
        <p:txBody>
          <a:bodyPr/>
          <a:lstStyle/>
          <a:p>
            <a:r>
              <a:rPr lang="en-US" sz="2600" dirty="0" smtClean="0"/>
              <a:t>Elements for a draft negotiating text by COP 20</a:t>
            </a:r>
          </a:p>
          <a:p>
            <a:pPr lvl="1"/>
            <a:r>
              <a:rPr lang="en-US" sz="2600" dirty="0" smtClean="0"/>
              <a:t>COP decision?</a:t>
            </a:r>
          </a:p>
          <a:p>
            <a:r>
              <a:rPr lang="en-US" sz="2600" dirty="0" smtClean="0"/>
              <a:t> Mitigation</a:t>
            </a:r>
          </a:p>
          <a:p>
            <a:pPr lvl="1"/>
            <a:r>
              <a:rPr lang="en-US" sz="2600" dirty="0" smtClean="0"/>
              <a:t>process of presenting initial pledges for mitigation commitments in 2014 -  enabling Parties to initiate this process required in Warsaw</a:t>
            </a:r>
          </a:p>
          <a:p>
            <a:r>
              <a:rPr lang="en-US" sz="2600" dirty="0" smtClean="0"/>
              <a:t>Adaptation</a:t>
            </a:r>
          </a:p>
          <a:p>
            <a:pPr lvl="1"/>
            <a:r>
              <a:rPr lang="en-US" sz="2600" dirty="0" smtClean="0"/>
              <a:t>Structured discussions on adaptation and how it features on 2015 Agreement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 1 and Warsaw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84548" y="1981200"/>
            <a:ext cx="8278502" cy="4292116"/>
          </a:xfrm>
        </p:spPr>
        <p:txBody>
          <a:bodyPr/>
          <a:lstStyle/>
          <a:p>
            <a:r>
              <a:rPr lang="en-US" sz="2600" dirty="0" smtClean="0"/>
              <a:t>Clarification on “fit” of linkages issues</a:t>
            </a:r>
          </a:p>
          <a:p>
            <a:pPr marL="742950" lvl="2" indent="-342900"/>
            <a:r>
              <a:rPr lang="en-US" dirty="0" smtClean="0"/>
              <a:t>Finance, technology, capacity building etc. </a:t>
            </a:r>
          </a:p>
          <a:p>
            <a:endParaRPr lang="en-US" sz="2600" dirty="0" smtClean="0"/>
          </a:p>
          <a:p>
            <a:r>
              <a:rPr lang="en-US" sz="2600" dirty="0" smtClean="0"/>
              <a:t>Political engagement for  mitigation “numbers”</a:t>
            </a:r>
          </a:p>
          <a:p>
            <a:endParaRPr lang="en-US" sz="2600" dirty="0" smtClean="0"/>
          </a:p>
          <a:p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Warsaw – Timelines and Milestones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84548" y="1981200"/>
            <a:ext cx="8278502" cy="4292116"/>
          </a:xfrm>
        </p:spPr>
        <p:txBody>
          <a:bodyPr/>
          <a:lstStyle/>
          <a:p>
            <a:r>
              <a:rPr lang="en-US" dirty="0" smtClean="0"/>
              <a:t>2015 and working backwards:</a:t>
            </a:r>
          </a:p>
          <a:p>
            <a:pPr lvl="1"/>
            <a:r>
              <a:rPr lang="en-US" dirty="0" smtClean="0"/>
              <a:t>Text by May 2015 – legal requirement</a:t>
            </a:r>
          </a:p>
          <a:p>
            <a:pPr lvl="1"/>
            <a:r>
              <a:rPr lang="en-US" dirty="0" smtClean="0"/>
              <a:t>draft of text by COP 20 at a minimum</a:t>
            </a:r>
          </a:p>
          <a:p>
            <a:pPr lvl="1"/>
            <a:r>
              <a:rPr lang="en-US" dirty="0" smtClean="0"/>
              <a:t>Framing elements by Warsaw</a:t>
            </a:r>
          </a:p>
          <a:p>
            <a:pPr lvl="1"/>
            <a:r>
              <a:rPr lang="en-US" dirty="0" smtClean="0"/>
              <a:t>Establish work </a:t>
            </a:r>
            <a:r>
              <a:rPr lang="en-US" dirty="0" err="1" smtClean="0"/>
              <a:t>programme</a:t>
            </a:r>
            <a:r>
              <a:rPr lang="en-US" dirty="0" smtClean="0"/>
              <a:t> in Warsaw?</a:t>
            </a:r>
          </a:p>
          <a:p>
            <a:pPr lvl="2"/>
            <a:r>
              <a:rPr lang="en-US" dirty="0" smtClean="0"/>
              <a:t>Impact on negotiations</a:t>
            </a:r>
          </a:p>
          <a:p>
            <a:pPr lvl="2"/>
            <a:r>
              <a:rPr lang="en-US" dirty="0" smtClean="0"/>
              <a:t>COP decision?</a:t>
            </a:r>
          </a:p>
          <a:p>
            <a:pPr lvl="2"/>
            <a:r>
              <a:rPr lang="en-US" dirty="0" smtClean="0"/>
              <a:t>Modality? Contact group etc.</a:t>
            </a:r>
          </a:p>
          <a:p>
            <a:pPr lvl="2"/>
            <a:r>
              <a:rPr lang="en-US" dirty="0" smtClean="0"/>
              <a:t>Clash tolerance with other SBs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15543</TotalTime>
  <Words>442</Words>
  <Application>Microsoft Office PowerPoint</Application>
  <PresentationFormat>A4 Paper (210x297 mm)</PresentationFormat>
  <Paragraphs>68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Gill Sans</vt:lpstr>
      <vt:lpstr>Gill Sans MT</vt:lpstr>
      <vt:lpstr>Default Design</vt:lpstr>
      <vt:lpstr>Slide 1</vt:lpstr>
      <vt:lpstr>WS 1</vt:lpstr>
      <vt:lpstr>WS 1</vt:lpstr>
      <vt:lpstr>WS 1</vt:lpstr>
      <vt:lpstr>WS 1</vt:lpstr>
      <vt:lpstr>WS 1</vt:lpstr>
      <vt:lpstr>WS 1 and Warsaw</vt:lpstr>
      <vt:lpstr>WS 1 and Warsaw</vt:lpstr>
      <vt:lpstr>Warsaw – Timelines and Milestones</vt:lpstr>
    </vt:vector>
  </TitlesOfParts>
  <Company>OIES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Indices</dc:title>
  <dc:creator>Müller</dc:creator>
  <cp:lastModifiedBy>Kishan</cp:lastModifiedBy>
  <cp:revision>468</cp:revision>
  <dcterms:created xsi:type="dcterms:W3CDTF">2003-02-10T11:42:57Z</dcterms:created>
  <dcterms:modified xsi:type="dcterms:W3CDTF">2013-08-05T10:06:00Z</dcterms:modified>
</cp:coreProperties>
</file>