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906000" cy="6858000" type="A4"/>
  <p:notesSz cx="6640513" cy="9904413"/>
  <p:embeddedFontLst>
    <p:embeddedFont>
      <p:font typeface="Cabin" panose="020B0604020202020204" charset="0"/>
      <p:regular r:id="rId16"/>
      <p:bold r:id="rId17"/>
      <p:italic r:id="rId18"/>
      <p:boldItalic r:id="rId19"/>
    </p:embeddedFont>
    <p:embeddedFont>
      <p:font typeface="Helvetica Neue" panose="020B060402020202020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2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863849" cy="46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746500" y="0"/>
            <a:ext cx="2863849" cy="46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587375" y="706437"/>
            <a:ext cx="5437188" cy="37639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881062" y="4705350"/>
            <a:ext cx="4849811" cy="447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10700"/>
            <a:ext cx="2863849" cy="4714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746500" y="9410700"/>
            <a:ext cx="2863849" cy="471487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981076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746500" y="9410700"/>
            <a:ext cx="2863849" cy="471487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lang="en-US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638175" y="742950"/>
            <a:ext cx="5365750" cy="3714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885825" y="4703762"/>
            <a:ext cx="4868863" cy="4457700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1643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587375" y="706438"/>
            <a:ext cx="5437188" cy="37639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881062" y="4705350"/>
            <a:ext cx="4849811" cy="4470399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sldNum" idx="12"/>
          </p:nvPr>
        </p:nvSpPr>
        <p:spPr>
          <a:xfrm>
            <a:off x="3746500" y="9410700"/>
            <a:ext cx="2863849" cy="471487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 lang="en-US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384446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587375" y="706438"/>
            <a:ext cx="5437188" cy="37639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881062" y="4705350"/>
            <a:ext cx="4849800" cy="4470300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/>
          </a:p>
        </p:txBody>
      </p:sp>
      <p:sp>
        <p:nvSpPr>
          <p:cNvPr id="165" name="Shape 165"/>
          <p:cNvSpPr txBox="1">
            <a:spLocks noGrp="1"/>
          </p:cNvSpPr>
          <p:nvPr>
            <p:ph type="sldNum" idx="12"/>
          </p:nvPr>
        </p:nvSpPr>
        <p:spPr>
          <a:xfrm>
            <a:off x="3746500" y="9410700"/>
            <a:ext cx="2863800" cy="471600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 lang="en-US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61135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587375" y="706438"/>
            <a:ext cx="5437188" cy="37639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881062" y="4705350"/>
            <a:ext cx="4849811" cy="4470399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sldNum" idx="12"/>
          </p:nvPr>
        </p:nvSpPr>
        <p:spPr>
          <a:xfrm>
            <a:off x="3746500" y="9410700"/>
            <a:ext cx="2863849" cy="471487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fld>
            <a:endParaRPr lang="en-US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773062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sldNum" idx="12"/>
          </p:nvPr>
        </p:nvSpPr>
        <p:spPr>
          <a:xfrm>
            <a:off x="3746500" y="9410700"/>
            <a:ext cx="2863800" cy="471600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</a:t>
            </a:fld>
            <a:endParaRPr lang="en-US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638175" y="742950"/>
            <a:ext cx="5365750" cy="3714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885825" y="4703762"/>
            <a:ext cx="4869000" cy="4457700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5757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587375" y="706438"/>
            <a:ext cx="5437188" cy="37639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881062" y="4705350"/>
            <a:ext cx="4849811" cy="4470399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3746500" y="9410700"/>
            <a:ext cx="2863849" cy="471487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lang="en-US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2442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587375" y="706438"/>
            <a:ext cx="5437188" cy="37639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881062" y="4705350"/>
            <a:ext cx="4849811" cy="4470399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3746500" y="9410700"/>
            <a:ext cx="2863849" cy="471487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lang="en-US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45405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587375" y="706438"/>
            <a:ext cx="5437188" cy="37639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881062" y="4705350"/>
            <a:ext cx="4849811" cy="4470399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3746500" y="9410700"/>
            <a:ext cx="2863849" cy="471487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lang="en-US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009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587375" y="706438"/>
            <a:ext cx="5437188" cy="37639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881062" y="4705350"/>
            <a:ext cx="4849811" cy="4470399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sldNum" idx="12"/>
          </p:nvPr>
        </p:nvSpPr>
        <p:spPr>
          <a:xfrm>
            <a:off x="3746500" y="9410700"/>
            <a:ext cx="2863849" cy="471487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lang="en-US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41713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587375" y="706438"/>
            <a:ext cx="5437188" cy="37639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881062" y="4705350"/>
            <a:ext cx="4849811" cy="4470399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3746500" y="9410700"/>
            <a:ext cx="2863849" cy="471487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lang="en-US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18616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587375" y="706438"/>
            <a:ext cx="5437188" cy="37639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881062" y="4705350"/>
            <a:ext cx="4849811" cy="4470399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t" anchorCtr="0">
            <a:noAutofit/>
          </a:bodyPr>
          <a:lstStyle/>
          <a:p>
            <a:pPr lvl="0" rtl="0">
              <a:spcBef>
                <a:spcPts val="0"/>
              </a:spcBef>
              <a:buSzPct val="91666"/>
              <a:buNone/>
            </a:pPr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3746500" y="9410700"/>
            <a:ext cx="2863849" cy="471487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lang="en-US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230236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587375" y="706438"/>
            <a:ext cx="5437188" cy="37639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881062" y="4705350"/>
            <a:ext cx="4849811" cy="4470399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sldNum" idx="12"/>
          </p:nvPr>
        </p:nvSpPr>
        <p:spPr>
          <a:xfrm>
            <a:off x="3746500" y="9410700"/>
            <a:ext cx="2863849" cy="471487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lang="en-US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084513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587375" y="706438"/>
            <a:ext cx="5437188" cy="37639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881062" y="4705350"/>
            <a:ext cx="4849811" cy="4470399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sldNum" idx="12"/>
          </p:nvPr>
        </p:nvSpPr>
        <p:spPr>
          <a:xfrm>
            <a:off x="3746500" y="9410700"/>
            <a:ext cx="2863849" cy="471487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lang="en-US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0969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742950" y="609600"/>
            <a:ext cx="84200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742950" y="1981200"/>
            <a:ext cx="84200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384550" y="6248400"/>
            <a:ext cx="31368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742950" y="609600"/>
            <a:ext cx="84200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2895599" y="-171449"/>
            <a:ext cx="4114800" cy="8420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384550" y="6248400"/>
            <a:ext cx="31368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 rot="5400000">
            <a:off x="5367337" y="2300287"/>
            <a:ext cx="5486399" cy="2105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 rot="5400000">
            <a:off x="1081087" y="271462"/>
            <a:ext cx="5486399" cy="61626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3384550" y="6248400"/>
            <a:ext cx="31368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384550" y="6248400"/>
            <a:ext cx="31368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742950" y="2130425"/>
            <a:ext cx="8420099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1485900" y="3886200"/>
            <a:ext cx="69341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384550" y="6248400"/>
            <a:ext cx="31368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782637" y="4406900"/>
            <a:ext cx="8420099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782637" y="2906713"/>
            <a:ext cx="84200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384550" y="6248400"/>
            <a:ext cx="31368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742950" y="609600"/>
            <a:ext cx="84200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742950" y="1981200"/>
            <a:ext cx="413384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5029200" y="1981200"/>
            <a:ext cx="413384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3384550" y="6248400"/>
            <a:ext cx="31368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95300" y="1535112"/>
            <a:ext cx="437673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95300" y="2174875"/>
            <a:ext cx="437673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5032375" y="1535112"/>
            <a:ext cx="437832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5032375" y="2174875"/>
            <a:ext cx="437832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384550" y="6248400"/>
            <a:ext cx="31368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742950" y="609600"/>
            <a:ext cx="84200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384550" y="6248400"/>
            <a:ext cx="31368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95300" y="273050"/>
            <a:ext cx="3259137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873500" y="273050"/>
            <a:ext cx="5537199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495300" y="1435100"/>
            <a:ext cx="3259137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384550" y="6248400"/>
            <a:ext cx="31368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1941513" y="4800600"/>
            <a:ext cx="59435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9" name="Shape 69"/>
          <p:cNvSpPr>
            <a:spLocks noGrp="1"/>
          </p:cNvSpPr>
          <p:nvPr>
            <p:ph type="pic" idx="2"/>
          </p:nvPr>
        </p:nvSpPr>
        <p:spPr>
          <a:xfrm>
            <a:off x="1941513" y="612775"/>
            <a:ext cx="59435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1941513" y="5367337"/>
            <a:ext cx="59435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384550" y="6248400"/>
            <a:ext cx="31368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742950" y="609600"/>
            <a:ext cx="84200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742950" y="1981200"/>
            <a:ext cx="84200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384550" y="6248400"/>
            <a:ext cx="31368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" name="Shape 15"/>
          <p:cNvSpPr txBox="1"/>
          <p:nvPr/>
        </p:nvSpPr>
        <p:spPr>
          <a:xfrm rot="5400000">
            <a:off x="6626224" y="3662363"/>
            <a:ext cx="5473700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600" b="0" i="0" u="none" strike="noStrike" cap="none">
                <a:solidFill>
                  <a:srgbClr val="800080"/>
                </a:solidFill>
                <a:latin typeface="Cabin"/>
                <a:ea typeface="Cabin"/>
                <a:cs typeface="Cabin"/>
                <a:sym typeface="Cabin"/>
              </a:rPr>
              <a:t>european capacity building initiative ecbi</a:t>
            </a:r>
          </a:p>
        </p:txBody>
      </p:sp>
      <p:pic>
        <p:nvPicPr>
          <p:cNvPr id="16" name="Shape 16"/>
          <p:cNvPicPr preferRelativeResize="0"/>
          <p:nvPr/>
        </p:nvPicPr>
        <p:blipFill rotWithShape="1">
          <a:blip r:embed="rId13">
            <a:alphaModFix/>
          </a:blip>
          <a:srcRect r="1464" b="1464"/>
          <a:stretch/>
        </p:blipFill>
        <p:spPr>
          <a:xfrm>
            <a:off x="8699500" y="188913"/>
            <a:ext cx="968374" cy="96837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0" i="0" u="none" strike="noStrike" cap="none">
              <a:solidFill>
                <a:srgbClr val="000099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2" name="Shape 92"/>
          <p:cNvSpPr txBox="1"/>
          <p:nvPr/>
        </p:nvSpPr>
        <p:spPr>
          <a:xfrm>
            <a:off x="1747838" y="2451100"/>
            <a:ext cx="7561200" cy="2415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500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Transparency and global stocktake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660066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0" i="0" u="none" strike="noStrike" cap="none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Subhi Barakat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0" i="0" u="none" strike="noStrike" cap="none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Legal Response Initiative (LRI)</a:t>
            </a:r>
          </a:p>
        </p:txBody>
      </p:sp>
      <p:sp>
        <p:nvSpPr>
          <p:cNvPr id="93" name="Shape 93"/>
          <p:cNvSpPr/>
          <p:nvPr/>
        </p:nvSpPr>
        <p:spPr>
          <a:xfrm>
            <a:off x="0" y="0"/>
            <a:ext cx="1209675" cy="6858000"/>
          </a:xfrm>
          <a:prstGeom prst="rect">
            <a:avLst/>
          </a:prstGeom>
          <a:solidFill>
            <a:srgbClr val="660066"/>
          </a:solidFill>
          <a:ln w="9525" cap="flat" cmpd="sng">
            <a:solidFill>
              <a:srgbClr val="66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0" y="0"/>
            <a:ext cx="1116012" cy="6858000"/>
          </a:xfrm>
          <a:prstGeom prst="rect">
            <a:avLst/>
          </a:prstGeom>
          <a:gradFill>
            <a:gsLst>
              <a:gs pos="0">
                <a:srgbClr val="660066"/>
              </a:gs>
              <a:gs pos="50000">
                <a:srgbClr val="2F002F"/>
              </a:gs>
              <a:gs pos="100000">
                <a:srgbClr val="660066"/>
              </a:gs>
            </a:gsLst>
            <a:lin ang="0" scaled="0"/>
          </a:gradFill>
          <a:ln w="9525" cap="flat" cmpd="sng">
            <a:solidFill>
              <a:srgbClr val="66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Shape 95"/>
          <p:cNvSpPr txBox="1"/>
          <p:nvPr/>
        </p:nvSpPr>
        <p:spPr>
          <a:xfrm rot="5400000">
            <a:off x="-2814637" y="2933700"/>
            <a:ext cx="68580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8890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5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european capacity building initiative</a:t>
            </a:r>
          </a:p>
          <a:p>
            <a:pPr marL="0" marR="0" lvl="0" indent="8890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initiative européenne de renforcement des capacités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1244600" y="803275"/>
            <a:ext cx="8661400" cy="1311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8000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	ecbi</a:t>
            </a:r>
            <a:r>
              <a:rPr lang="en-US" sz="5400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	</a:t>
            </a:r>
          </a:p>
        </p:txBody>
      </p:sp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r="1464" b="1464"/>
          <a:stretch/>
        </p:blipFill>
        <p:spPr>
          <a:xfrm>
            <a:off x="7691438" y="325437"/>
            <a:ext cx="1546225" cy="154622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/>
          <p:nvPr/>
        </p:nvSpPr>
        <p:spPr>
          <a:xfrm>
            <a:off x="1749425" y="5695950"/>
            <a:ext cx="7488238" cy="90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for sustained capacity building in support of international climate change negotiations</a:t>
            </a: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pour un renforcement durable des capacités en appui aux négociations internationales sur les changements climatiques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/>
        </p:nvSpPr>
        <p:spPr>
          <a:xfrm>
            <a:off x="884509" y="1292187"/>
            <a:ext cx="7308900" cy="5170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7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Transparency</a:t>
            </a:r>
          </a:p>
          <a:p>
            <a:pPr marL="457200" lvl="0" indent="-400050" rtl="0">
              <a:spcBef>
                <a:spcPts val="0"/>
              </a:spcBef>
              <a:buClr>
                <a:schemeClr val="dk1"/>
              </a:buClr>
              <a:buSzPct val="100000"/>
              <a:buFont typeface="Helvetica Neue"/>
              <a:buChar char="●"/>
            </a:pPr>
            <a:r>
              <a:rPr lang="en-US" sz="27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Develop rules and guidelines (APA)</a:t>
            </a:r>
          </a:p>
          <a:p>
            <a:pPr marL="457200" lvl="0" indent="-400050" rtl="0">
              <a:spcBef>
                <a:spcPts val="0"/>
              </a:spcBef>
              <a:buClr>
                <a:schemeClr val="dk1"/>
              </a:buClr>
              <a:buSzPct val="100000"/>
              <a:buFont typeface="Helvetica Neue"/>
              <a:buChar char="●"/>
            </a:pPr>
            <a:r>
              <a:rPr lang="en-US" sz="27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Work on the establishment and operation of the CBIT (GEF)</a:t>
            </a:r>
          </a:p>
          <a:p>
            <a:pPr lvl="0" rtl="0">
              <a:spcBef>
                <a:spcPts val="0"/>
              </a:spcBef>
              <a:buNone/>
            </a:pPr>
            <a:endParaRPr sz="27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27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Stocktake</a:t>
            </a:r>
          </a:p>
          <a:p>
            <a:pPr marL="457200" lvl="0" indent="-400050" rtl="0">
              <a:spcBef>
                <a:spcPts val="0"/>
              </a:spcBef>
              <a:buClr>
                <a:schemeClr val="dk1"/>
              </a:buClr>
              <a:buSzPct val="100000"/>
              <a:buFont typeface="Helvetica Neue"/>
              <a:buChar char="●"/>
            </a:pPr>
            <a:r>
              <a:rPr lang="en-US" sz="27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Identify sources of input and develop modalities (APA)</a:t>
            </a:r>
          </a:p>
          <a:p>
            <a:pPr marL="457200" lvl="0" indent="-400050" rtl="0">
              <a:spcBef>
                <a:spcPts val="0"/>
              </a:spcBef>
              <a:buClr>
                <a:schemeClr val="dk1"/>
              </a:buClr>
              <a:buSzPct val="100000"/>
              <a:buFont typeface="Helvetica Neue"/>
              <a:buChar char="●"/>
            </a:pPr>
            <a:r>
              <a:rPr lang="en-US" sz="27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Work on how the IPCC assessment reports can inform the global stocktake (SBSTA)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7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27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Convene facilitative dialogue (COP)</a:t>
            </a:r>
          </a:p>
        </p:txBody>
      </p:sp>
      <p:sp>
        <p:nvSpPr>
          <p:cNvPr id="161" name="Shape 161"/>
          <p:cNvSpPr/>
          <p:nvPr/>
        </p:nvSpPr>
        <p:spPr>
          <a:xfrm>
            <a:off x="415925" y="225425"/>
            <a:ext cx="7308900" cy="738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200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Next steps and engagement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/>
        </p:nvSpPr>
        <p:spPr>
          <a:xfrm>
            <a:off x="415925" y="225425"/>
            <a:ext cx="7308900" cy="738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200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Further reading and useful links</a:t>
            </a:r>
          </a:p>
        </p:txBody>
      </p:sp>
      <p:sp>
        <p:nvSpPr>
          <p:cNvPr id="168" name="Shape 168"/>
          <p:cNvSpPr/>
          <p:nvPr/>
        </p:nvSpPr>
        <p:spPr>
          <a:xfrm>
            <a:off x="884509" y="1215987"/>
            <a:ext cx="7308900" cy="5170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4000"/>
              <a:buFont typeface="Arial"/>
              <a:buNone/>
            </a:pPr>
            <a:r>
              <a:rPr lang="en-US" sz="2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Understanding transparency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72000"/>
              <a:buFont typeface="Helvetica Neue"/>
              <a:buChar char="●"/>
            </a:pPr>
            <a:r>
              <a:rPr lang="en-US" sz="2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http://bigpicture.unfccc.int/content/transparency.html#content-transparency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5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4000"/>
              <a:buFont typeface="Arial"/>
              <a:buNone/>
            </a:pPr>
            <a:r>
              <a:rPr lang="en-US" sz="2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Tasks arising from the Paris Agreement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72000"/>
              <a:buFont typeface="Helvetica Neue"/>
              <a:buChar char="●"/>
            </a:pPr>
            <a:r>
              <a:rPr lang="en-US" sz="2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http://legalresponseinitiative.org/legaladvice/next-steps-in-the-climate-negotiations-concerning-the-paris-agreement/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72000"/>
              <a:buFont typeface="Helvetica Neue"/>
              <a:buChar char="●"/>
            </a:pPr>
            <a:r>
              <a:rPr lang="en-US" sz="2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http://unfccc.int/files/bodies/cop/application/pdf/overview_1cp21_tasks_.pdf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5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4000"/>
              <a:buFont typeface="Arial"/>
              <a:buNone/>
            </a:pPr>
            <a:r>
              <a:rPr lang="en-US" sz="2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Road map from Paris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72000"/>
              <a:buFont typeface="Helvetica Neue"/>
              <a:buChar char="●"/>
            </a:pPr>
            <a:r>
              <a:rPr lang="en-US" sz="2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http://www.wri.org/sites/default/files/uploads/16_roadmap.png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/>
        </p:nvSpPr>
        <p:spPr>
          <a:xfrm>
            <a:off x="415925" y="225425"/>
            <a:ext cx="7308850" cy="738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200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Thank you!</a:t>
            </a:r>
          </a:p>
        </p:txBody>
      </p:sp>
      <p:sp>
        <p:nvSpPr>
          <p:cNvPr id="175" name="Shape 175"/>
          <p:cNvSpPr/>
          <p:nvPr/>
        </p:nvSpPr>
        <p:spPr>
          <a:xfrm>
            <a:off x="884509" y="2274838"/>
            <a:ext cx="7308850" cy="20005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Questions and comments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0" i="0" u="none" strike="noStrike" cap="none">
              <a:solidFill>
                <a:srgbClr val="000099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82" name="Shape 182"/>
          <p:cNvSpPr txBox="1"/>
          <p:nvPr/>
        </p:nvSpPr>
        <p:spPr>
          <a:xfrm>
            <a:off x="1747838" y="2451100"/>
            <a:ext cx="7561200" cy="2415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500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Transparency and global stocktake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660066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0" i="0" u="none" strike="noStrike" cap="none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Subhi Barakat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0" i="0" u="none" strike="noStrike" cap="none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Legal Response Initiative (LRI)</a:t>
            </a:r>
          </a:p>
        </p:txBody>
      </p:sp>
      <p:sp>
        <p:nvSpPr>
          <p:cNvPr id="183" name="Shape 183"/>
          <p:cNvSpPr/>
          <p:nvPr/>
        </p:nvSpPr>
        <p:spPr>
          <a:xfrm>
            <a:off x="0" y="0"/>
            <a:ext cx="1209600" cy="6858000"/>
          </a:xfrm>
          <a:prstGeom prst="rect">
            <a:avLst/>
          </a:prstGeom>
          <a:solidFill>
            <a:srgbClr val="660066"/>
          </a:solidFill>
          <a:ln w="9525" cap="flat" cmpd="sng">
            <a:solidFill>
              <a:srgbClr val="66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4" name="Shape 184"/>
          <p:cNvSpPr/>
          <p:nvPr/>
        </p:nvSpPr>
        <p:spPr>
          <a:xfrm>
            <a:off x="0" y="0"/>
            <a:ext cx="1116000" cy="6858000"/>
          </a:xfrm>
          <a:prstGeom prst="rect">
            <a:avLst/>
          </a:prstGeom>
          <a:gradFill>
            <a:gsLst>
              <a:gs pos="0">
                <a:srgbClr val="660066"/>
              </a:gs>
              <a:gs pos="50000">
                <a:srgbClr val="2F002F"/>
              </a:gs>
              <a:gs pos="100000">
                <a:srgbClr val="660066"/>
              </a:gs>
            </a:gsLst>
            <a:lin ang="0" scaled="0"/>
          </a:gradFill>
          <a:ln w="9525" cap="flat" cmpd="sng">
            <a:solidFill>
              <a:srgbClr val="66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5" name="Shape 185"/>
          <p:cNvSpPr txBox="1"/>
          <p:nvPr/>
        </p:nvSpPr>
        <p:spPr>
          <a:xfrm rot="5400000">
            <a:off x="-2814637" y="2933700"/>
            <a:ext cx="6858000" cy="99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8890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5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european capacity building initiative</a:t>
            </a:r>
          </a:p>
          <a:p>
            <a:pPr marL="0" marR="0" lvl="0" indent="8890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initiative européenne de renforcement des capacités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x="1244600" y="803275"/>
            <a:ext cx="8661300" cy="131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8000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	ecbi</a:t>
            </a:r>
            <a:r>
              <a:rPr lang="en-US" sz="5400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	</a:t>
            </a:r>
          </a:p>
        </p:txBody>
      </p:sp>
      <p:pic>
        <p:nvPicPr>
          <p:cNvPr id="187" name="Shape 187"/>
          <p:cNvPicPr preferRelativeResize="0"/>
          <p:nvPr/>
        </p:nvPicPr>
        <p:blipFill rotWithShape="1">
          <a:blip r:embed="rId3">
            <a:alphaModFix/>
          </a:blip>
          <a:srcRect r="1468" b="1468"/>
          <a:stretch/>
        </p:blipFill>
        <p:spPr>
          <a:xfrm>
            <a:off x="7691438" y="325437"/>
            <a:ext cx="1546200" cy="1546199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Shape 188"/>
          <p:cNvSpPr/>
          <p:nvPr/>
        </p:nvSpPr>
        <p:spPr>
          <a:xfrm>
            <a:off x="1749425" y="5695950"/>
            <a:ext cx="7488300" cy="901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for sustained capacity building in support of international climate change negotiations</a:t>
            </a: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pour un renforcement durable des capacités en appui aux négociations internationales sur les changements climatiques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415925" y="225425"/>
            <a:ext cx="7308850" cy="738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200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Transparency overview</a:t>
            </a:r>
          </a:p>
        </p:txBody>
      </p:sp>
      <p:sp>
        <p:nvSpPr>
          <p:cNvPr id="105" name="Shape 105"/>
          <p:cNvSpPr/>
          <p:nvPr/>
        </p:nvSpPr>
        <p:spPr>
          <a:xfrm>
            <a:off x="884500" y="1284260"/>
            <a:ext cx="7308900" cy="4989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Transparency is a fundamental feature of the Paris Agreement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It promotes compliance through information disclosure, review and monitoring progress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/>
        </p:nvSpPr>
        <p:spPr>
          <a:xfrm>
            <a:off x="415925" y="225425"/>
            <a:ext cx="7308850" cy="738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200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Transparency framework</a:t>
            </a:r>
          </a:p>
        </p:txBody>
      </p:sp>
      <p:sp>
        <p:nvSpPr>
          <p:cNvPr id="112" name="Shape 112"/>
          <p:cNvSpPr/>
          <p:nvPr/>
        </p:nvSpPr>
        <p:spPr>
          <a:xfrm>
            <a:off x="884509" y="1224371"/>
            <a:ext cx="7308900" cy="4524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One framework for all with built-in flexibility (Art.13.1)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Builds on existing transparency arrangements (Art. 13.4)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Facilitative, non-intrusive, non-punitive (Art.13.3)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/>
        </p:nvSpPr>
        <p:spPr>
          <a:xfrm>
            <a:off x="415925" y="225425"/>
            <a:ext cx="7308850" cy="738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200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Action </a:t>
            </a:r>
            <a:r>
              <a:rPr lang="en-US" sz="4200" i="1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and </a:t>
            </a:r>
            <a:r>
              <a:rPr lang="en-US" sz="4200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support</a:t>
            </a:r>
          </a:p>
        </p:txBody>
      </p:sp>
      <p:sp>
        <p:nvSpPr>
          <p:cNvPr id="119" name="Shape 119"/>
          <p:cNvSpPr/>
          <p:nvPr/>
        </p:nvSpPr>
        <p:spPr>
          <a:xfrm>
            <a:off x="884509" y="1112167"/>
            <a:ext cx="7308900" cy="501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700">
                <a:latin typeface="Helvetica Neue"/>
                <a:ea typeface="Helvetica Neue"/>
                <a:cs typeface="Helvetica Neue"/>
                <a:sym typeface="Helvetica Neue"/>
              </a:rPr>
              <a:t>Transparency of action - clarity on action including implementation of mitigation and adaptation actions (Art.13.5)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700">
                <a:latin typeface="Helvetica Neue"/>
                <a:ea typeface="Helvetica Neue"/>
                <a:cs typeface="Helvetica Neue"/>
                <a:sym typeface="Helvetica Neue"/>
              </a:rPr>
              <a:t>Transparency of support - clarity on support provided and received for mitigation, adaptation and means of implementation (Art.13.6)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415925" y="225425"/>
            <a:ext cx="7308850" cy="738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200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Reporting obligations</a:t>
            </a:r>
          </a:p>
        </p:txBody>
      </p:sp>
      <p:sp>
        <p:nvSpPr>
          <p:cNvPr id="133" name="Shape 133"/>
          <p:cNvSpPr/>
          <p:nvPr/>
        </p:nvSpPr>
        <p:spPr>
          <a:xfrm>
            <a:off x="884509" y="1154353"/>
            <a:ext cx="7308900" cy="53121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Mitigation - </a:t>
            </a:r>
            <a:r>
              <a:rPr lang="en-US" sz="2800" i="1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must</a:t>
            </a:r>
            <a:r>
              <a:rPr lang="en-US" sz="28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provide GHG inventory and info to track progress on implementing and achieving mitigation contributions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Adaptation - </a:t>
            </a:r>
            <a:r>
              <a:rPr lang="en-US" sz="2800" i="1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should, as appropriate</a:t>
            </a:r>
            <a:r>
              <a:rPr lang="en-US" sz="28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, provide info on impacts and adaptation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>
              <a:buSzPct val="25000"/>
            </a:pPr>
            <a:r>
              <a:rPr lang="en-US" sz="28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Support – Developed countries </a:t>
            </a:r>
            <a:r>
              <a:rPr lang="en-US" sz="2800" i="1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must</a:t>
            </a:r>
            <a:r>
              <a:rPr lang="en-US" sz="28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provide info on support provided (others </a:t>
            </a:r>
            <a:r>
              <a:rPr lang="en-US" sz="2800" i="1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should)</a:t>
            </a:r>
            <a:r>
              <a:rPr lang="en-US" sz="28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; Developing countries </a:t>
            </a:r>
            <a:r>
              <a:rPr lang="en-US" sz="2800" i="1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should </a:t>
            </a:r>
            <a:r>
              <a:rPr lang="en-US" sz="28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provide info on</a:t>
            </a:r>
            <a:r>
              <a:rPr lang="en-US" sz="2800" i="1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28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support needed and received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Report at least biennially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/>
        </p:nvSpPr>
        <p:spPr>
          <a:xfrm>
            <a:off x="415925" y="225425"/>
            <a:ext cx="7308850" cy="738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200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Review and consultation</a:t>
            </a:r>
          </a:p>
        </p:txBody>
      </p:sp>
      <p:sp>
        <p:nvSpPr>
          <p:cNvPr id="126" name="Shape 126"/>
          <p:cNvSpPr/>
          <p:nvPr/>
        </p:nvSpPr>
        <p:spPr>
          <a:xfrm>
            <a:off x="884509" y="1150646"/>
            <a:ext cx="7308900" cy="4709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3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Expert review of information on mitigation action and support provided - to consider support provided and implementation and achievement of NDCs, identify areas of improvement and review consistency of information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33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3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Multilateral consultation to consider efforts on finance and implementation and achievement of NDCs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/>
        </p:nvSpPr>
        <p:spPr>
          <a:xfrm>
            <a:off x="415925" y="225425"/>
            <a:ext cx="7308850" cy="738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200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Developing countries</a:t>
            </a:r>
          </a:p>
        </p:txBody>
      </p:sp>
      <p:sp>
        <p:nvSpPr>
          <p:cNvPr id="140" name="Shape 140"/>
          <p:cNvSpPr/>
          <p:nvPr/>
        </p:nvSpPr>
        <p:spPr>
          <a:xfrm>
            <a:off x="920513" y="1174678"/>
            <a:ext cx="7308850" cy="51706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Special circumstances of LDCs and SIDS generally </a:t>
            </a:r>
            <a:r>
              <a:rPr lang="en-US" sz="2800" dirty="0" err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recognised</a:t>
            </a:r>
            <a:endParaRPr lang="en-US" sz="280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Support to identify capacity-building needs regarding the expert review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Support for implementing transparency- related obligations and building capacity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Capacity-building Initiative for Transparency - to provide institutional and technical capacity in meeting transparency obligations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/>
        </p:nvSpPr>
        <p:spPr>
          <a:xfrm>
            <a:off x="415925" y="225425"/>
            <a:ext cx="7308850" cy="738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200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Global stocktake</a:t>
            </a:r>
          </a:p>
        </p:txBody>
      </p:sp>
      <p:sp>
        <p:nvSpPr>
          <p:cNvPr id="147" name="Shape 147"/>
          <p:cNvSpPr/>
          <p:nvPr/>
        </p:nvSpPr>
        <p:spPr>
          <a:xfrm>
            <a:off x="884509" y="1156555"/>
            <a:ext cx="7308900" cy="501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 sz="3000">
                <a:latin typeface="Helvetica Neue"/>
                <a:ea typeface="Helvetica Neue"/>
                <a:cs typeface="Helvetica Neue"/>
                <a:sym typeface="Helvetica Neue"/>
              </a:rPr>
              <a:t>Every 5 years starting in 2023</a:t>
            </a:r>
          </a:p>
          <a:p>
            <a:pPr lvl="0" rtl="0">
              <a:spcBef>
                <a:spcPts val="0"/>
              </a:spcBef>
              <a:buNone/>
            </a:pPr>
            <a:endParaRPr sz="3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spcBef>
                <a:spcPts val="0"/>
              </a:spcBef>
              <a:buSzPct val="25000"/>
              <a:buNone/>
            </a:pPr>
            <a:r>
              <a:rPr lang="en-US" sz="3000">
                <a:latin typeface="Helvetica Neue"/>
                <a:ea typeface="Helvetica Neue"/>
                <a:cs typeface="Helvetica Neue"/>
                <a:sym typeface="Helvetica Neue"/>
              </a:rPr>
              <a:t>Scope - all elements except L&amp;D</a:t>
            </a:r>
          </a:p>
          <a:p>
            <a:pPr lvl="0" rtl="0">
              <a:spcBef>
                <a:spcPts val="0"/>
              </a:spcBef>
              <a:buNone/>
            </a:pPr>
            <a:endParaRPr sz="3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spcBef>
                <a:spcPts val="0"/>
              </a:spcBef>
              <a:buSzPct val="25000"/>
              <a:buNone/>
            </a:pPr>
            <a:r>
              <a:rPr lang="en-US" sz="3000">
                <a:latin typeface="Helvetica Neue"/>
                <a:ea typeface="Helvetica Neue"/>
                <a:cs typeface="Helvetica Neue"/>
                <a:sym typeface="Helvetica Neue"/>
              </a:rPr>
              <a:t>To take stock of the implementation of the PA and assess </a:t>
            </a:r>
            <a:r>
              <a:rPr lang="en-US" sz="3000" i="1">
                <a:latin typeface="Helvetica Neue"/>
                <a:ea typeface="Helvetica Neue"/>
                <a:cs typeface="Helvetica Neue"/>
                <a:sym typeface="Helvetica Neue"/>
              </a:rPr>
              <a:t>collective progress</a:t>
            </a:r>
            <a:r>
              <a:rPr lang="en-US" sz="3000">
                <a:latin typeface="Helvetica Neue"/>
                <a:ea typeface="Helvetica Neue"/>
                <a:cs typeface="Helvetica Neue"/>
                <a:sym typeface="Helvetica Neue"/>
              </a:rPr>
              <a:t> towards achieving its purpose</a:t>
            </a:r>
          </a:p>
          <a:p>
            <a:pPr lvl="0" rtl="0">
              <a:spcBef>
                <a:spcPts val="0"/>
              </a:spcBef>
              <a:buNone/>
            </a:pPr>
            <a:endParaRPr sz="3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spcBef>
                <a:spcPts val="0"/>
              </a:spcBef>
              <a:buSzPct val="25000"/>
              <a:buNone/>
            </a:pPr>
            <a:r>
              <a:rPr lang="en-US" sz="3000">
                <a:latin typeface="Helvetica Neue"/>
                <a:ea typeface="Helvetica Neue"/>
                <a:cs typeface="Helvetica Neue"/>
                <a:sym typeface="Helvetica Neue"/>
              </a:rPr>
              <a:t>Informs Parties in enhancing action and support</a:t>
            </a:r>
          </a:p>
          <a:p>
            <a:pPr lvl="0" rtl="0">
              <a:spcBef>
                <a:spcPts val="0"/>
              </a:spcBef>
              <a:buNone/>
            </a:pPr>
            <a:endParaRPr sz="3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spcBef>
                <a:spcPts val="0"/>
              </a:spcBef>
              <a:buSzPct val="25000"/>
              <a:buNone/>
            </a:pPr>
            <a:r>
              <a:rPr lang="en-US" sz="3000">
                <a:latin typeface="Helvetica Neue"/>
                <a:ea typeface="Helvetica Neue"/>
                <a:cs typeface="Helvetica Neue"/>
                <a:sym typeface="Helvetica Neue"/>
              </a:rPr>
              <a:t>Facilitative dialogue in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/>
        </p:nvSpPr>
        <p:spPr>
          <a:xfrm>
            <a:off x="415925" y="225425"/>
            <a:ext cx="7308850" cy="738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200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Periodic review</a:t>
            </a:r>
          </a:p>
        </p:txBody>
      </p:sp>
      <p:sp>
        <p:nvSpPr>
          <p:cNvPr id="154" name="Shape 154"/>
          <p:cNvSpPr/>
          <p:nvPr/>
        </p:nvSpPr>
        <p:spPr>
          <a:xfrm>
            <a:off x="884548" y="1469740"/>
            <a:ext cx="7308900" cy="5632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To assess the adequacy of the long-term global goal and overall progress towards achieving it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First review (2013-2015); subsequent reviews following adoption of an IPCC assessment report or at least every 7 years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525</Words>
  <Application>Microsoft Office PowerPoint</Application>
  <PresentationFormat>A4 Paper (210x297 mm)</PresentationFormat>
  <Paragraphs>101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Times New Roman</vt:lpstr>
      <vt:lpstr>Arial</vt:lpstr>
      <vt:lpstr>Cabin</vt:lpstr>
      <vt:lpstr>Helvetica Neue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Brianna Craft</dc:creator>
  <cp:lastModifiedBy>Brianna Craft</cp:lastModifiedBy>
  <cp:revision>5</cp:revision>
  <dcterms:modified xsi:type="dcterms:W3CDTF">2016-06-15T08:07:53Z</dcterms:modified>
</cp:coreProperties>
</file>