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10"/>
  </p:notesMasterIdLst>
  <p:handoutMasterIdLst>
    <p:handoutMasterId r:id="rId11"/>
  </p:handoutMasterIdLst>
  <p:sldIdLst>
    <p:sldId id="431" r:id="rId2"/>
    <p:sldId id="443" r:id="rId3"/>
    <p:sldId id="444" r:id="rId4"/>
    <p:sldId id="435" r:id="rId5"/>
    <p:sldId id="437" r:id="rId6"/>
    <p:sldId id="438" r:id="rId7"/>
    <p:sldId id="442" r:id="rId8"/>
    <p:sldId id="439" r:id="rId9"/>
  </p:sldIdLst>
  <p:sldSz cx="9906000" cy="6858000" type="A4"/>
  <p:notesSz cx="6797675" cy="9926638"/>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T Officer" initials="IT"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660066"/>
    <a:srgbClr val="FFCCCC"/>
    <a:srgbClr val="99CCFF"/>
    <a:srgbClr val="6699FF"/>
    <a:srgbClr val="FFCC99"/>
    <a:srgbClr val="FF9966"/>
    <a:srgbClr val="33CCCC"/>
    <a:srgbClr val="FF7C80"/>
    <a:srgbClr val="00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65" autoAdjust="0"/>
    <p:restoredTop sz="91685" autoAdjust="0"/>
  </p:normalViewPr>
  <p:slideViewPr>
    <p:cSldViewPr showGuides="1">
      <p:cViewPr varScale="1">
        <p:scale>
          <a:sx n="52" d="100"/>
          <a:sy n="52" d="100"/>
        </p:scale>
        <p:origin x="-1066" y="-82"/>
      </p:cViewPr>
      <p:guideLst>
        <p:guide orient="horz" pos="2160"/>
        <p:guide pos="314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90"/>
    </p:cViewPr>
  </p:sorterViewPr>
  <p:notesViewPr>
    <p:cSldViewPr showGuides="1">
      <p:cViewPr varScale="1">
        <p:scale>
          <a:sx n="52" d="100"/>
          <a:sy n="52" d="100"/>
        </p:scale>
        <p:origin x="-2664" y="-84"/>
      </p:cViewPr>
      <p:guideLst>
        <p:guide orient="horz" pos="3126"/>
        <p:guide pos="2140"/>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
            <a:ext cx="2944630" cy="496411"/>
          </a:xfrm>
          <a:prstGeom prst="rect">
            <a:avLst/>
          </a:prstGeom>
          <a:noFill/>
          <a:ln w="9525">
            <a:noFill/>
            <a:miter lim="800000"/>
            <a:headEnd/>
            <a:tailEnd/>
          </a:ln>
          <a:effectLst/>
        </p:spPr>
        <p:txBody>
          <a:bodyPr vert="horz" wrap="square" lIns="94329" tIns="47165" rIns="94329" bIns="47165" numCol="1" anchor="t" anchorCtr="0" compatLnSpc="1">
            <a:prstTxWarp prst="textNoShape">
              <a:avLst/>
            </a:prstTxWarp>
          </a:bodyPr>
          <a:lstStyle>
            <a:lvl1pPr defTabSz="943453">
              <a:defRPr sz="1300"/>
            </a:lvl1pPr>
          </a:lstStyle>
          <a:p>
            <a:pPr>
              <a:defRPr/>
            </a:pPr>
            <a:endParaRPr lang="en-GB"/>
          </a:p>
        </p:txBody>
      </p:sp>
      <p:sp>
        <p:nvSpPr>
          <p:cNvPr id="4099" name="Rectangle 3"/>
          <p:cNvSpPr>
            <a:spLocks noGrp="1" noChangeArrowheads="1"/>
          </p:cNvSpPr>
          <p:nvPr>
            <p:ph type="dt" sz="quarter" idx="1"/>
          </p:nvPr>
        </p:nvSpPr>
        <p:spPr bwMode="auto">
          <a:xfrm>
            <a:off x="3853045" y="1"/>
            <a:ext cx="2944630" cy="496411"/>
          </a:xfrm>
          <a:prstGeom prst="rect">
            <a:avLst/>
          </a:prstGeom>
          <a:noFill/>
          <a:ln w="9525">
            <a:noFill/>
            <a:miter lim="800000"/>
            <a:headEnd/>
            <a:tailEnd/>
          </a:ln>
          <a:effectLst/>
        </p:spPr>
        <p:txBody>
          <a:bodyPr vert="horz" wrap="square" lIns="94329" tIns="47165" rIns="94329" bIns="47165" numCol="1" anchor="t" anchorCtr="0" compatLnSpc="1">
            <a:prstTxWarp prst="textNoShape">
              <a:avLst/>
            </a:prstTxWarp>
          </a:bodyPr>
          <a:lstStyle>
            <a:lvl1pPr algn="r" defTabSz="943453">
              <a:defRPr sz="1300"/>
            </a:lvl1pPr>
          </a:lstStyle>
          <a:p>
            <a:pPr>
              <a:defRPr/>
            </a:pPr>
            <a:endParaRPr lang="en-GB"/>
          </a:p>
        </p:txBody>
      </p:sp>
      <p:sp>
        <p:nvSpPr>
          <p:cNvPr id="4100" name="Rectangle 4"/>
          <p:cNvSpPr>
            <a:spLocks noGrp="1" noChangeArrowheads="1"/>
          </p:cNvSpPr>
          <p:nvPr>
            <p:ph type="ftr" sz="quarter" idx="2"/>
          </p:nvPr>
        </p:nvSpPr>
        <p:spPr bwMode="auto">
          <a:xfrm>
            <a:off x="0" y="9430227"/>
            <a:ext cx="2944630" cy="496411"/>
          </a:xfrm>
          <a:prstGeom prst="rect">
            <a:avLst/>
          </a:prstGeom>
          <a:noFill/>
          <a:ln w="9525">
            <a:noFill/>
            <a:miter lim="800000"/>
            <a:headEnd/>
            <a:tailEnd/>
          </a:ln>
          <a:effectLst/>
        </p:spPr>
        <p:txBody>
          <a:bodyPr vert="horz" wrap="square" lIns="94329" tIns="47165" rIns="94329" bIns="47165" numCol="1" anchor="b" anchorCtr="0" compatLnSpc="1">
            <a:prstTxWarp prst="textNoShape">
              <a:avLst/>
            </a:prstTxWarp>
          </a:bodyPr>
          <a:lstStyle>
            <a:lvl1pPr defTabSz="943453">
              <a:defRPr sz="1300"/>
            </a:lvl1pPr>
          </a:lstStyle>
          <a:p>
            <a:pPr>
              <a:defRPr/>
            </a:pPr>
            <a:endParaRPr lang="en-GB"/>
          </a:p>
        </p:txBody>
      </p:sp>
      <p:sp>
        <p:nvSpPr>
          <p:cNvPr id="4101" name="Rectangle 5"/>
          <p:cNvSpPr>
            <a:spLocks noGrp="1" noChangeArrowheads="1"/>
          </p:cNvSpPr>
          <p:nvPr>
            <p:ph type="sldNum" sz="quarter" idx="3"/>
          </p:nvPr>
        </p:nvSpPr>
        <p:spPr bwMode="auto">
          <a:xfrm>
            <a:off x="3853045" y="9430227"/>
            <a:ext cx="2944630" cy="496411"/>
          </a:xfrm>
          <a:prstGeom prst="rect">
            <a:avLst/>
          </a:prstGeom>
          <a:noFill/>
          <a:ln w="9525">
            <a:noFill/>
            <a:miter lim="800000"/>
            <a:headEnd/>
            <a:tailEnd/>
          </a:ln>
          <a:effectLst/>
        </p:spPr>
        <p:txBody>
          <a:bodyPr vert="horz" wrap="square" lIns="94329" tIns="47165" rIns="94329" bIns="47165" numCol="1" anchor="b" anchorCtr="0" compatLnSpc="1">
            <a:prstTxWarp prst="textNoShape">
              <a:avLst/>
            </a:prstTxWarp>
          </a:bodyPr>
          <a:lstStyle>
            <a:lvl1pPr algn="r" defTabSz="943453">
              <a:defRPr sz="1300"/>
            </a:lvl1pPr>
          </a:lstStyle>
          <a:p>
            <a:pPr>
              <a:defRPr/>
            </a:pPr>
            <a:fld id="{61B382E4-E7CB-4D3F-9062-4471B24CC600}"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31629" cy="470955"/>
          </a:xfrm>
          <a:prstGeom prst="rect">
            <a:avLst/>
          </a:prstGeom>
          <a:noFill/>
          <a:ln w="9525">
            <a:noFill/>
            <a:miter lim="800000"/>
            <a:headEnd/>
            <a:tailEnd/>
          </a:ln>
          <a:effectLst/>
        </p:spPr>
        <p:txBody>
          <a:bodyPr vert="horz" wrap="square" lIns="91422" tIns="45710" rIns="91422" bIns="45710" numCol="1" anchor="t" anchorCtr="0" compatLnSpc="1">
            <a:prstTxWarp prst="textNoShape">
              <a:avLst/>
            </a:prstTxWarp>
          </a:bodyPr>
          <a:lstStyle>
            <a:lvl1pPr defTabSz="914572">
              <a:defRPr sz="1300"/>
            </a:lvl1pPr>
          </a:lstStyle>
          <a:p>
            <a:pPr>
              <a:defRPr/>
            </a:pPr>
            <a:endParaRPr lang="en-GB"/>
          </a:p>
        </p:txBody>
      </p:sp>
      <p:sp>
        <p:nvSpPr>
          <p:cNvPr id="61443" name="Rectangle 3"/>
          <p:cNvSpPr>
            <a:spLocks noGrp="1" noChangeArrowheads="1"/>
          </p:cNvSpPr>
          <p:nvPr>
            <p:ph type="dt" idx="1"/>
          </p:nvPr>
        </p:nvSpPr>
        <p:spPr bwMode="auto">
          <a:xfrm>
            <a:off x="3835169" y="0"/>
            <a:ext cx="2931629" cy="470955"/>
          </a:xfrm>
          <a:prstGeom prst="rect">
            <a:avLst/>
          </a:prstGeom>
          <a:noFill/>
          <a:ln w="9525">
            <a:noFill/>
            <a:miter lim="800000"/>
            <a:headEnd/>
            <a:tailEnd/>
          </a:ln>
          <a:effectLst/>
        </p:spPr>
        <p:txBody>
          <a:bodyPr vert="horz" wrap="square" lIns="91422" tIns="45710" rIns="91422" bIns="45710" numCol="1" anchor="t" anchorCtr="0" compatLnSpc="1">
            <a:prstTxWarp prst="textNoShape">
              <a:avLst/>
            </a:prstTxWarp>
          </a:bodyPr>
          <a:lstStyle>
            <a:lvl1pPr algn="r" defTabSz="914572">
              <a:defRPr sz="1300"/>
            </a:lvl1pPr>
          </a:lstStyle>
          <a:p>
            <a:pPr>
              <a:defRPr/>
            </a:pPr>
            <a:endParaRPr lang="en-GB"/>
          </a:p>
        </p:txBody>
      </p:sp>
      <p:sp>
        <p:nvSpPr>
          <p:cNvPr id="3076" name="Rectangle 4"/>
          <p:cNvSpPr>
            <a:spLocks noGrp="1" noRot="1" noChangeAspect="1" noChangeArrowheads="1" noTextEdit="1"/>
          </p:cNvSpPr>
          <p:nvPr>
            <p:ph type="sldImg" idx="2"/>
          </p:nvPr>
        </p:nvSpPr>
        <p:spPr bwMode="auto">
          <a:xfrm>
            <a:off x="660400" y="708025"/>
            <a:ext cx="5448300" cy="3771900"/>
          </a:xfrm>
          <a:prstGeom prst="rect">
            <a:avLst/>
          </a:prstGeom>
          <a:noFill/>
          <a:ln w="9525">
            <a:solidFill>
              <a:srgbClr val="000000"/>
            </a:solidFill>
            <a:miter lim="800000"/>
            <a:headEnd/>
            <a:tailEnd/>
          </a:ln>
        </p:spPr>
      </p:sp>
      <p:sp>
        <p:nvSpPr>
          <p:cNvPr id="61445" name="Rectangle 5"/>
          <p:cNvSpPr>
            <a:spLocks noGrp="1" noChangeArrowheads="1"/>
          </p:cNvSpPr>
          <p:nvPr>
            <p:ph type="body" sz="quarter" idx="3"/>
          </p:nvPr>
        </p:nvSpPr>
        <p:spPr bwMode="auto">
          <a:xfrm>
            <a:off x="901915" y="4715909"/>
            <a:ext cx="4964593" cy="4480431"/>
          </a:xfrm>
          <a:prstGeom prst="rect">
            <a:avLst/>
          </a:prstGeom>
          <a:noFill/>
          <a:ln w="9525">
            <a:noFill/>
            <a:miter lim="800000"/>
            <a:headEnd/>
            <a:tailEnd/>
          </a:ln>
          <a:effectLst/>
        </p:spPr>
        <p:txBody>
          <a:bodyPr vert="horz" wrap="square" lIns="91422" tIns="45710" rIns="91422" bIns="4571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1446" name="Rectangle 6"/>
          <p:cNvSpPr>
            <a:spLocks noGrp="1" noChangeArrowheads="1"/>
          </p:cNvSpPr>
          <p:nvPr>
            <p:ph type="ftr" sz="quarter" idx="4"/>
          </p:nvPr>
        </p:nvSpPr>
        <p:spPr bwMode="auto">
          <a:xfrm>
            <a:off x="0" y="9431818"/>
            <a:ext cx="2931629" cy="472546"/>
          </a:xfrm>
          <a:prstGeom prst="rect">
            <a:avLst/>
          </a:prstGeom>
          <a:noFill/>
          <a:ln w="9525">
            <a:noFill/>
            <a:miter lim="800000"/>
            <a:headEnd/>
            <a:tailEnd/>
          </a:ln>
          <a:effectLst/>
        </p:spPr>
        <p:txBody>
          <a:bodyPr vert="horz" wrap="square" lIns="91422" tIns="45710" rIns="91422" bIns="45710" numCol="1" anchor="b" anchorCtr="0" compatLnSpc="1">
            <a:prstTxWarp prst="textNoShape">
              <a:avLst/>
            </a:prstTxWarp>
          </a:bodyPr>
          <a:lstStyle>
            <a:lvl1pPr defTabSz="914572">
              <a:defRPr sz="1300"/>
            </a:lvl1pPr>
          </a:lstStyle>
          <a:p>
            <a:pPr>
              <a:defRPr/>
            </a:pPr>
            <a:endParaRPr lang="en-GB"/>
          </a:p>
        </p:txBody>
      </p:sp>
      <p:sp>
        <p:nvSpPr>
          <p:cNvPr id="61447" name="Rectangle 7"/>
          <p:cNvSpPr>
            <a:spLocks noGrp="1" noChangeArrowheads="1"/>
          </p:cNvSpPr>
          <p:nvPr>
            <p:ph type="sldNum" sz="quarter" idx="5"/>
          </p:nvPr>
        </p:nvSpPr>
        <p:spPr bwMode="auto">
          <a:xfrm>
            <a:off x="3835169" y="9431818"/>
            <a:ext cx="2931629" cy="472546"/>
          </a:xfrm>
          <a:prstGeom prst="rect">
            <a:avLst/>
          </a:prstGeom>
          <a:noFill/>
          <a:ln w="9525">
            <a:noFill/>
            <a:miter lim="800000"/>
            <a:headEnd/>
            <a:tailEnd/>
          </a:ln>
          <a:effectLst/>
        </p:spPr>
        <p:txBody>
          <a:bodyPr vert="horz" wrap="square" lIns="91422" tIns="45710" rIns="91422" bIns="45710" numCol="1" anchor="b" anchorCtr="0" compatLnSpc="1">
            <a:prstTxWarp prst="textNoShape">
              <a:avLst/>
            </a:prstTxWarp>
          </a:bodyPr>
          <a:lstStyle>
            <a:lvl1pPr algn="r" defTabSz="914572">
              <a:defRPr sz="1300"/>
            </a:lvl1pPr>
          </a:lstStyle>
          <a:p>
            <a:pPr>
              <a:defRPr/>
            </a:pPr>
            <a:fld id="{556537CD-1E3A-4F58-8E54-E1EA1A3644F5}"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190E268F-C0C5-4A93-9C02-75D1F90FEF71}" type="slidenum">
              <a:rPr lang="en-GB" smtClean="0"/>
              <a:pPr/>
              <a:t>1</a:t>
            </a:fld>
            <a:endParaRPr lang="en-GB" smtClean="0"/>
          </a:p>
        </p:txBody>
      </p:sp>
      <p:sp>
        <p:nvSpPr>
          <p:cNvPr id="4099" name="Rectangle 2"/>
          <p:cNvSpPr>
            <a:spLocks noGrp="1" noRot="1" noChangeAspect="1" noChangeArrowheads="1" noTextEdit="1"/>
          </p:cNvSpPr>
          <p:nvPr>
            <p:ph type="sldImg"/>
          </p:nvPr>
        </p:nvSpPr>
        <p:spPr>
          <a:xfrm>
            <a:off x="712788" y="746125"/>
            <a:ext cx="5373687" cy="3721100"/>
          </a:xfrm>
          <a:ln/>
        </p:spPr>
      </p:sp>
      <p:sp>
        <p:nvSpPr>
          <p:cNvPr id="4100" name="Rectangle 3"/>
          <p:cNvSpPr>
            <a:spLocks noGrp="1" noChangeArrowheads="1"/>
          </p:cNvSpPr>
          <p:nvPr>
            <p:ph type="body" idx="1"/>
          </p:nvPr>
        </p:nvSpPr>
        <p:spPr>
          <a:xfrm>
            <a:off x="906790" y="4714318"/>
            <a:ext cx="4984095" cy="4467703"/>
          </a:xfrm>
          <a:noFill/>
          <a:ln/>
        </p:spPr>
        <p:txBody>
          <a:bodyPr/>
          <a:lstStyle/>
          <a:p>
            <a:pPr eaLnBrk="1" hangingPunct="1"/>
            <a:r>
              <a:rPr lang="en-US" smtClean="0"/>
              <a:t>CBDR</a:t>
            </a:r>
          </a:p>
          <a:p>
            <a:pPr eaLnBrk="1" hangingPunct="1"/>
            <a:endParaRPr lang="en-US" smtClean="0"/>
          </a:p>
          <a:p>
            <a:pPr eaLnBrk="1" hangingPunct="1"/>
            <a:r>
              <a:rPr lang="en-US" smtClean="0"/>
              <a:t>Responsibility can be measured</a:t>
            </a:r>
          </a:p>
          <a:p>
            <a:pPr eaLnBrk="1" hangingPunct="1"/>
            <a:r>
              <a:rPr lang="en-US" smtClean="0"/>
              <a:t>There are different types of capability:</a:t>
            </a:r>
          </a:p>
          <a:p>
            <a:pPr eaLnBrk="1" hangingPunct="1"/>
            <a:r>
              <a:rPr lang="en-US" smtClean="0"/>
              <a:t>Procedural</a:t>
            </a:r>
          </a:p>
          <a:p>
            <a:pPr eaLnBrk="1" hangingPunct="1"/>
            <a:r>
              <a:rPr lang="en-US" smtClean="0"/>
              <a:t>Institutional</a:t>
            </a:r>
          </a:p>
          <a:p>
            <a:pPr eaLnBrk="1" hangingPunct="1"/>
            <a:r>
              <a:rPr lang="en-US" smtClean="0"/>
              <a:t>Economic</a:t>
            </a:r>
          </a:p>
          <a:p>
            <a:pPr eaLnBrk="1" hangingPunct="1"/>
            <a:endParaRPr lang="en-US" smtClean="0"/>
          </a:p>
          <a:p>
            <a:pPr eaLnBrk="1" hangingPunct="1"/>
            <a:r>
              <a:rPr lang="en-US" smtClean="0"/>
              <a:t>Aggregation of Responsibility and Capability?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556537CD-1E3A-4F58-8E54-E1EA1A3644F5}" type="slidenum">
              <a:rPr lang="en-GB" smtClean="0"/>
              <a:pPr>
                <a:defRPr/>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556537CD-1E3A-4F58-8E54-E1EA1A3644F5}" type="slidenum">
              <a:rPr lang="en-GB" smtClean="0"/>
              <a:pPr>
                <a:defRPr/>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556537CD-1E3A-4F58-8E54-E1EA1A3644F5}" type="slidenum">
              <a:rPr lang="en-GB" smtClean="0"/>
              <a:pPr>
                <a:defRPr/>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556537CD-1E3A-4F58-8E54-E1EA1A3644F5}" type="slidenum">
              <a:rPr lang="en-GB" smtClean="0"/>
              <a:pPr>
                <a:defRPr/>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556537CD-1E3A-4F58-8E54-E1EA1A3644F5}" type="slidenum">
              <a:rPr lang="en-GB" smtClean="0"/>
              <a:pPr>
                <a:defRPr/>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556537CD-1E3A-4F58-8E54-E1EA1A3644F5}" type="slidenum">
              <a:rPr lang="en-GB" smtClean="0"/>
              <a:pPr>
                <a:defRPr/>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556537CD-1E3A-4F58-8E54-E1EA1A3644F5}" type="slidenum">
              <a:rPr lang="en-GB" smtClean="0"/>
              <a:pPr>
                <a:defRPr/>
              </a:pPr>
              <a:t>8</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03B50AA-D25E-4236-8176-3BFBA9A854AE}"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2533657-953D-45A2-8745-725D0D6F53E1}"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58025" y="609600"/>
            <a:ext cx="2105025"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42950" y="609600"/>
            <a:ext cx="6162675"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63E53F3-7B85-4444-98FB-C8E9455E572C}"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7BE37BC-58DA-4A27-B448-F15E21281CF8}"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AD0F9AB-4EFB-4A64-BDBB-F0F75333BBD9}"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4295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920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3B66DB2-ED9B-4F7F-B290-C492395FA407}"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F77FDF58-2CC0-46E6-A2B1-E3E1AE32C39D}"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E373E6C2-E258-4709-A4BC-ED85CBCC5FD8}"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C3BC65B1-8C1A-42E5-AA0C-3004EE4AB6D9}"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618F977E-402E-456E-8A9F-A695F4F5C319}"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A366F2C-F1AA-4F9B-859A-BFD98C1A2026}"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742950" y="1981200"/>
            <a:ext cx="84201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B604FDF-3E87-49CA-B010-E83666A53DBD}" type="slidenum">
              <a:rPr lang="en-GB"/>
              <a:pPr>
                <a:defRPr/>
              </a:pPr>
              <a:t>‹#›</a:t>
            </a:fld>
            <a:endParaRPr lang="en-GB"/>
          </a:p>
        </p:txBody>
      </p:sp>
      <p:sp>
        <p:nvSpPr>
          <p:cNvPr id="1031" name="Text Box 7"/>
          <p:cNvSpPr txBox="1">
            <a:spLocks noChangeArrowheads="1"/>
          </p:cNvSpPr>
          <p:nvPr userDrawn="1"/>
        </p:nvSpPr>
        <p:spPr bwMode="auto">
          <a:xfrm>
            <a:off x="9020175" y="1268413"/>
            <a:ext cx="685800" cy="5473700"/>
          </a:xfrm>
          <a:prstGeom prst="rect">
            <a:avLst/>
          </a:prstGeom>
          <a:noFill/>
          <a:ln w="9525">
            <a:noFill/>
            <a:miter lim="800000"/>
            <a:headEnd/>
            <a:tailEnd/>
          </a:ln>
        </p:spPr>
        <p:txBody>
          <a:bodyPr vert="eaVert"/>
          <a:lstStyle/>
          <a:p>
            <a:pPr eaLnBrk="0" hangingPunct="0">
              <a:defRPr/>
            </a:pPr>
            <a:r>
              <a:rPr lang="en-GB" sz="2600">
                <a:solidFill>
                  <a:srgbClr val="800080"/>
                </a:solidFill>
                <a:latin typeface="Gill Sans" pitchFamily="34" charset="0"/>
              </a:rPr>
              <a:t>european capacity building initiative ecbi</a:t>
            </a:r>
          </a:p>
        </p:txBody>
      </p:sp>
      <p:pic>
        <p:nvPicPr>
          <p:cNvPr id="1032" name="Picture 8"/>
          <p:cNvPicPr>
            <a:picLocks noChangeAspect="1" noChangeArrowheads="1"/>
          </p:cNvPicPr>
          <p:nvPr userDrawn="1"/>
        </p:nvPicPr>
        <p:blipFill>
          <a:blip r:embed="rId13" cstate="print"/>
          <a:srcRect r="1465" b="1465"/>
          <a:stretch>
            <a:fillRect/>
          </a:stretch>
        </p:blipFill>
        <p:spPr bwMode="auto">
          <a:xfrm>
            <a:off x="8699500" y="188913"/>
            <a:ext cx="968375" cy="968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9906000" cy="6858000"/>
          </a:xfrm>
          <a:prstGeom prst="rect">
            <a:avLst/>
          </a:prstGeom>
          <a:solidFill>
            <a:schemeClr val="bg1"/>
          </a:solidFill>
          <a:ln w="9525">
            <a:solidFill>
              <a:srgbClr val="FF00FF"/>
            </a:solidFill>
            <a:miter lim="800000"/>
            <a:headEnd/>
            <a:tailEnd/>
          </a:ln>
        </p:spPr>
        <p:txBody>
          <a:bodyPr wrap="none" anchor="ctr"/>
          <a:lstStyle/>
          <a:p>
            <a:pPr algn="ctr" eaLnBrk="0" hangingPunct="0"/>
            <a:endParaRPr lang="en-US" sz="4000">
              <a:solidFill>
                <a:srgbClr val="000099"/>
              </a:solidFill>
              <a:latin typeface="Gill Sans" pitchFamily="34" charset="0"/>
            </a:endParaRPr>
          </a:p>
        </p:txBody>
      </p:sp>
      <p:sp>
        <p:nvSpPr>
          <p:cNvPr id="2051" name="Text Box 3"/>
          <p:cNvSpPr txBox="1">
            <a:spLocks noChangeArrowheads="1"/>
          </p:cNvSpPr>
          <p:nvPr/>
        </p:nvSpPr>
        <p:spPr bwMode="auto">
          <a:xfrm>
            <a:off x="1496616" y="2888940"/>
            <a:ext cx="8028892" cy="1631216"/>
          </a:xfrm>
          <a:prstGeom prst="rect">
            <a:avLst/>
          </a:prstGeom>
          <a:noFill/>
          <a:ln w="9525">
            <a:noFill/>
            <a:miter lim="800000"/>
            <a:headEnd/>
            <a:tailEnd/>
          </a:ln>
        </p:spPr>
        <p:txBody>
          <a:bodyPr wrap="square">
            <a:spAutoFit/>
          </a:bodyPr>
          <a:lstStyle/>
          <a:p>
            <a:pPr eaLnBrk="0" hangingPunct="0"/>
            <a:r>
              <a:rPr lang="en-US" sz="3200" dirty="0" smtClean="0">
                <a:solidFill>
                  <a:srgbClr val="660066"/>
                </a:solidFill>
                <a:latin typeface="Gill Sans MT" pitchFamily="34" charset="0"/>
              </a:rPr>
              <a:t>Operationalising the Standing Committee</a:t>
            </a:r>
            <a:endParaRPr lang="en-US" sz="3200" dirty="0">
              <a:solidFill>
                <a:srgbClr val="660066"/>
              </a:solidFill>
              <a:latin typeface="Gill Sans MT" pitchFamily="34" charset="0"/>
            </a:endParaRPr>
          </a:p>
          <a:p>
            <a:pPr eaLnBrk="0" hangingPunct="0"/>
            <a:r>
              <a:rPr lang="en-GB" dirty="0" smtClean="0">
                <a:solidFill>
                  <a:srgbClr val="660066"/>
                </a:solidFill>
                <a:latin typeface="Gill Sans MT" pitchFamily="34" charset="0"/>
              </a:rPr>
              <a:t>2012 ecbi Fellowships</a:t>
            </a:r>
            <a:endParaRPr lang="en-GB" dirty="0">
              <a:solidFill>
                <a:srgbClr val="660066"/>
              </a:solidFill>
              <a:latin typeface="Gill Sans MT" pitchFamily="34" charset="0"/>
            </a:endParaRPr>
          </a:p>
          <a:p>
            <a:pPr eaLnBrk="0" hangingPunct="0"/>
            <a:endParaRPr lang="en-GB" dirty="0">
              <a:solidFill>
                <a:srgbClr val="660066"/>
              </a:solidFill>
              <a:latin typeface="Gill Sans MT" pitchFamily="34" charset="0"/>
            </a:endParaRPr>
          </a:p>
          <a:p>
            <a:pPr eaLnBrk="0" hangingPunct="0"/>
            <a:r>
              <a:rPr lang="en-GB" sz="2000" dirty="0" smtClean="0">
                <a:solidFill>
                  <a:srgbClr val="660066"/>
                </a:solidFill>
                <a:latin typeface="Gill Sans MT" pitchFamily="34" charset="0"/>
              </a:rPr>
              <a:t>Benito M</a:t>
            </a:r>
            <a:r>
              <a:rPr lang="en-GB" sz="2000" dirty="0" smtClean="0">
                <a:solidFill>
                  <a:srgbClr val="660066"/>
                </a:solidFill>
                <a:latin typeface="Gill Sans MT" pitchFamily="34" charset="0"/>
                <a:cs typeface="Times New Roman"/>
              </a:rPr>
              <a:t>üller</a:t>
            </a:r>
            <a:endParaRPr lang="en-US" sz="2000" dirty="0">
              <a:solidFill>
                <a:srgbClr val="660066"/>
              </a:solidFill>
              <a:latin typeface="Gill Sans MT" pitchFamily="34" charset="0"/>
            </a:endParaRPr>
          </a:p>
        </p:txBody>
      </p:sp>
      <p:sp>
        <p:nvSpPr>
          <p:cNvPr id="2052" name="Rectangle 4"/>
          <p:cNvSpPr>
            <a:spLocks noChangeArrowheads="1"/>
          </p:cNvSpPr>
          <p:nvPr/>
        </p:nvSpPr>
        <p:spPr bwMode="auto">
          <a:xfrm>
            <a:off x="0" y="0"/>
            <a:ext cx="1209675" cy="6858000"/>
          </a:xfrm>
          <a:prstGeom prst="rect">
            <a:avLst/>
          </a:prstGeom>
          <a:solidFill>
            <a:srgbClr val="660066"/>
          </a:solidFill>
          <a:ln w="9525">
            <a:solidFill>
              <a:srgbClr val="660066"/>
            </a:solidFill>
            <a:miter lim="800000"/>
            <a:headEnd/>
            <a:tailEnd/>
          </a:ln>
        </p:spPr>
        <p:txBody>
          <a:bodyPr wrap="none" anchor="ctr"/>
          <a:lstStyle/>
          <a:p>
            <a:endParaRPr lang="en-US"/>
          </a:p>
        </p:txBody>
      </p:sp>
      <p:sp>
        <p:nvSpPr>
          <p:cNvPr id="2053" name="Rectangle 5"/>
          <p:cNvSpPr>
            <a:spLocks noChangeArrowheads="1"/>
          </p:cNvSpPr>
          <p:nvPr/>
        </p:nvSpPr>
        <p:spPr bwMode="auto">
          <a:xfrm>
            <a:off x="0" y="0"/>
            <a:ext cx="1116013" cy="6858000"/>
          </a:xfrm>
          <a:prstGeom prst="rect">
            <a:avLst/>
          </a:prstGeom>
          <a:gradFill rotWithShape="1">
            <a:gsLst>
              <a:gs pos="0">
                <a:srgbClr val="660066"/>
              </a:gs>
              <a:gs pos="50000">
                <a:srgbClr val="2F002F"/>
              </a:gs>
              <a:gs pos="100000">
                <a:srgbClr val="660066"/>
              </a:gs>
            </a:gsLst>
            <a:lin ang="0" scaled="1"/>
          </a:gradFill>
          <a:ln w="9525">
            <a:solidFill>
              <a:srgbClr val="660066"/>
            </a:solidFill>
            <a:miter lim="800000"/>
            <a:headEnd/>
            <a:tailEnd/>
          </a:ln>
        </p:spPr>
        <p:txBody>
          <a:bodyPr wrap="none" anchor="ctr"/>
          <a:lstStyle/>
          <a:p>
            <a:endParaRPr lang="en-US"/>
          </a:p>
        </p:txBody>
      </p:sp>
      <p:sp>
        <p:nvSpPr>
          <p:cNvPr id="2054" name="Text Box 9"/>
          <p:cNvSpPr txBox="1">
            <a:spLocks noChangeArrowheads="1"/>
          </p:cNvSpPr>
          <p:nvPr/>
        </p:nvSpPr>
        <p:spPr bwMode="auto">
          <a:xfrm rot="5400000">
            <a:off x="-2814637" y="2933700"/>
            <a:ext cx="6858000" cy="990600"/>
          </a:xfrm>
          <a:prstGeom prst="rect">
            <a:avLst/>
          </a:prstGeom>
          <a:noFill/>
          <a:ln w="9525">
            <a:noFill/>
            <a:miter lim="800000"/>
            <a:headEnd/>
            <a:tailEnd/>
          </a:ln>
        </p:spPr>
        <p:txBody>
          <a:bodyPr>
            <a:spAutoFit/>
          </a:bodyPr>
          <a:lstStyle/>
          <a:p>
            <a:pPr indent="96838"/>
            <a:r>
              <a:rPr lang="en-GB" sz="3500">
                <a:solidFill>
                  <a:schemeClr val="bg1"/>
                </a:solidFill>
                <a:latin typeface="Gill Sans MT" pitchFamily="34" charset="0"/>
              </a:rPr>
              <a:t>european capacity building initiative</a:t>
            </a:r>
            <a:endParaRPr lang="fr-FR" sz="3500">
              <a:solidFill>
                <a:schemeClr val="bg1"/>
              </a:solidFill>
              <a:latin typeface="Gill Sans MT" pitchFamily="34" charset="0"/>
            </a:endParaRPr>
          </a:p>
          <a:p>
            <a:pPr indent="96838"/>
            <a:r>
              <a:rPr lang="fr-FR">
                <a:solidFill>
                  <a:schemeClr val="bg1"/>
                </a:solidFill>
                <a:latin typeface="Gill Sans MT" pitchFamily="34" charset="0"/>
              </a:rPr>
              <a:t>initiative européenne de renforcement des capacités</a:t>
            </a:r>
            <a:endParaRPr lang="en-GB">
              <a:solidFill>
                <a:schemeClr val="bg1"/>
              </a:solidFill>
              <a:latin typeface="Gill Sans MT" pitchFamily="34" charset="0"/>
            </a:endParaRPr>
          </a:p>
        </p:txBody>
      </p:sp>
      <p:sp>
        <p:nvSpPr>
          <p:cNvPr id="2055" name="Text Box 10"/>
          <p:cNvSpPr txBox="1">
            <a:spLocks noChangeArrowheads="1"/>
          </p:cNvSpPr>
          <p:nvPr/>
        </p:nvSpPr>
        <p:spPr bwMode="auto">
          <a:xfrm>
            <a:off x="1244600" y="803275"/>
            <a:ext cx="8661400" cy="1311275"/>
          </a:xfrm>
          <a:prstGeom prst="rect">
            <a:avLst/>
          </a:prstGeom>
          <a:noFill/>
          <a:ln w="9525">
            <a:noFill/>
            <a:miter lim="800000"/>
            <a:headEnd/>
            <a:tailEnd/>
          </a:ln>
        </p:spPr>
        <p:txBody>
          <a:bodyPr>
            <a:spAutoFit/>
          </a:bodyPr>
          <a:lstStyle/>
          <a:p>
            <a:pPr>
              <a:tabLst>
                <a:tab pos="6096000" algn="r"/>
              </a:tabLst>
            </a:pPr>
            <a:r>
              <a:rPr lang="fr-FR" sz="8000">
                <a:solidFill>
                  <a:srgbClr val="660066"/>
                </a:solidFill>
                <a:latin typeface="Gill Sans MT" pitchFamily="34" charset="0"/>
              </a:rPr>
              <a:t>	ecbi</a:t>
            </a:r>
            <a:r>
              <a:rPr lang="fr-FR" sz="5400">
                <a:solidFill>
                  <a:srgbClr val="660066"/>
                </a:solidFill>
                <a:latin typeface="Gill Sans MT" pitchFamily="34" charset="0"/>
              </a:rPr>
              <a:t>	</a:t>
            </a:r>
            <a:endParaRPr lang="en-GB" sz="5400">
              <a:solidFill>
                <a:srgbClr val="660066"/>
              </a:solidFill>
              <a:latin typeface="Gill Sans MT" pitchFamily="34" charset="0"/>
            </a:endParaRPr>
          </a:p>
        </p:txBody>
      </p:sp>
      <p:pic>
        <p:nvPicPr>
          <p:cNvPr id="2056" name="Picture 7"/>
          <p:cNvPicPr>
            <a:picLocks noChangeAspect="1" noChangeArrowheads="1"/>
          </p:cNvPicPr>
          <p:nvPr/>
        </p:nvPicPr>
        <p:blipFill>
          <a:blip r:embed="rId3" cstate="print"/>
          <a:srcRect r="1465" b="1465"/>
          <a:stretch>
            <a:fillRect/>
          </a:stretch>
        </p:blipFill>
        <p:spPr bwMode="auto">
          <a:xfrm>
            <a:off x="7691438" y="325438"/>
            <a:ext cx="1546225" cy="1546225"/>
          </a:xfrm>
          <a:prstGeom prst="rect">
            <a:avLst/>
          </a:prstGeom>
          <a:noFill/>
          <a:ln w="9525">
            <a:noFill/>
            <a:miter lim="800000"/>
            <a:headEnd/>
            <a:tailEnd/>
          </a:ln>
        </p:spPr>
      </p:pic>
      <p:sp>
        <p:nvSpPr>
          <p:cNvPr id="2057" name="Rectangle 11"/>
          <p:cNvSpPr>
            <a:spLocks noChangeArrowheads="1"/>
          </p:cNvSpPr>
          <p:nvPr/>
        </p:nvSpPr>
        <p:spPr bwMode="auto">
          <a:xfrm>
            <a:off x="1749425" y="5695950"/>
            <a:ext cx="7488238" cy="901700"/>
          </a:xfrm>
          <a:prstGeom prst="rect">
            <a:avLst/>
          </a:prstGeom>
          <a:noFill/>
          <a:ln w="9525">
            <a:noFill/>
            <a:miter lim="800000"/>
            <a:headEnd/>
            <a:tailEnd/>
          </a:ln>
        </p:spPr>
        <p:txBody>
          <a:bodyPr>
            <a:spAutoFit/>
          </a:bodyPr>
          <a:lstStyle/>
          <a:p>
            <a:r>
              <a:rPr lang="en-GB" sz="1600">
                <a:solidFill>
                  <a:srgbClr val="660066"/>
                </a:solidFill>
                <a:latin typeface="Gill Sans MT" pitchFamily="34" charset="0"/>
              </a:rPr>
              <a:t>for sustained capacity building in support of international climate change negotiations</a:t>
            </a:r>
            <a:endParaRPr lang="fr-FR" sz="1600">
              <a:solidFill>
                <a:srgbClr val="660066"/>
              </a:solidFill>
              <a:latin typeface="Gill Sans MT" pitchFamily="34" charset="0"/>
            </a:endParaRPr>
          </a:p>
          <a:p>
            <a:pPr>
              <a:spcBef>
                <a:spcPts val="600"/>
              </a:spcBef>
            </a:pPr>
            <a:r>
              <a:rPr lang="fr-FR" sz="1600">
                <a:solidFill>
                  <a:srgbClr val="660066"/>
                </a:solidFill>
                <a:latin typeface="Gill Sans MT" pitchFamily="34" charset="0"/>
              </a:rPr>
              <a:t>pour un renforcement durable des capacités en appui aux négociations internationales sur les changements climatiques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60512" y="877354"/>
            <a:ext cx="7920880" cy="5539978"/>
          </a:xfrm>
          <a:prstGeom prst="rect">
            <a:avLst/>
          </a:prstGeom>
        </p:spPr>
        <p:txBody>
          <a:bodyPr wrap="square">
            <a:spAutoFit/>
          </a:bodyPr>
          <a:lstStyle/>
          <a:p>
            <a:pPr algn="just">
              <a:spcAft>
                <a:spcPts val="600"/>
              </a:spcAft>
            </a:pPr>
            <a:r>
              <a:rPr lang="en-GB" sz="1800" b="1" dirty="0" smtClean="0"/>
              <a:t>Cancun</a:t>
            </a:r>
          </a:p>
          <a:p>
            <a:pPr algn="just">
              <a:spcAft>
                <a:spcPts val="1200"/>
              </a:spcAft>
            </a:pPr>
            <a:r>
              <a:rPr lang="en-GB" sz="1800" dirty="0" smtClean="0"/>
              <a:t>112. </a:t>
            </a:r>
            <a:r>
              <a:rPr lang="en-GB" sz="1800" i="1" dirty="0" smtClean="0"/>
              <a:t>Decides</a:t>
            </a:r>
            <a:r>
              <a:rPr lang="en-GB" sz="1800" dirty="0" smtClean="0"/>
              <a:t> </a:t>
            </a:r>
            <a:r>
              <a:rPr lang="x-none" sz="1800" smtClean="0"/>
              <a:t>to establish a Standing Committee under the Conference of the Parties to assist the Conference of the Parties in exercising its functions with respect to the Financial Mechanism of the Convention, in terms of improving coherence and coordination in the delivery of climate change financing, rationalization of the Financial Mechanism, mobilization of financial resources and measurement, reporting, and verification of support provided to developing country Parties.</a:t>
            </a:r>
            <a:endParaRPr lang="en-GB" sz="1800" dirty="0" smtClean="0"/>
          </a:p>
          <a:p>
            <a:pPr algn="just">
              <a:spcAft>
                <a:spcPts val="600"/>
              </a:spcAft>
            </a:pPr>
            <a:r>
              <a:rPr lang="en-GB" sz="1800" b="1" dirty="0" smtClean="0"/>
              <a:t>Durban</a:t>
            </a:r>
          </a:p>
          <a:p>
            <a:pPr lvl="0" algn="just">
              <a:spcAft>
                <a:spcPts val="600"/>
              </a:spcAft>
            </a:pPr>
            <a:r>
              <a:rPr lang="en-GB" sz="1800" dirty="0" smtClean="0"/>
              <a:t>120. Decides that the Standing Committee shall report and make recommendations to the Conference of the Parties, for its consideration, at each ordinary session of the Conference of the Parties on all aspects of its work;</a:t>
            </a:r>
          </a:p>
          <a:p>
            <a:pPr lvl="0" algn="just">
              <a:spcAft>
                <a:spcPts val="600"/>
              </a:spcAft>
            </a:pPr>
            <a:r>
              <a:rPr lang="en-GB" sz="1800" dirty="0" smtClean="0"/>
              <a:t>121. </a:t>
            </a:r>
            <a:r>
              <a:rPr lang="en-GB" sz="1800" i="1" dirty="0" smtClean="0"/>
              <a:t>Also decides</a:t>
            </a:r>
            <a:r>
              <a:rPr lang="en-GB" sz="1800" dirty="0" smtClean="0"/>
              <a:t> that the Standing Committee shall assist the Conference of the Parties in exercising its functions with respect to the financial mechanism of the Convention in terms of improving coherence and coordination in the delivery of climate change financing, rationalization of the financial mechanism, mobilization of financial resources, and measurement, reporting and verification of the support provided to developing country Parties through activities, such as the following:</a:t>
            </a:r>
          </a:p>
          <a:p>
            <a:pPr algn="just">
              <a:spcAft>
                <a:spcPts val="600"/>
              </a:spcAft>
            </a:pPr>
            <a:endParaRPr lang="en-GB" sz="1800" dirty="0"/>
          </a:p>
        </p:txBody>
      </p:sp>
      <p:sp>
        <p:nvSpPr>
          <p:cNvPr id="4" name="Rectangle 3"/>
          <p:cNvSpPr/>
          <p:nvPr/>
        </p:nvSpPr>
        <p:spPr>
          <a:xfrm>
            <a:off x="524508" y="188640"/>
            <a:ext cx="5153975" cy="461665"/>
          </a:xfrm>
          <a:prstGeom prst="rect">
            <a:avLst/>
          </a:prstGeom>
        </p:spPr>
        <p:txBody>
          <a:bodyPr wrap="none">
            <a:spAutoFit/>
          </a:bodyPr>
          <a:lstStyle/>
          <a:p>
            <a:pPr lvl="0">
              <a:spcAft>
                <a:spcPts val="600"/>
              </a:spcAft>
            </a:pPr>
            <a:r>
              <a:rPr lang="en-GB" dirty="0" smtClean="0">
                <a:solidFill>
                  <a:srgbClr val="660066"/>
                </a:solidFill>
                <a:latin typeface="Gill Sans MT" pitchFamily="34" charset="0"/>
                <a:ea typeface="ヒラギノ角ゴ Pro W3"/>
                <a:cs typeface="Times New Roman" pitchFamily="18" charset="0"/>
              </a:rPr>
              <a:t>COP Decisions on Standing Committee</a:t>
            </a:r>
            <a:endParaRPr lang="en-US" dirty="0" smtClean="0">
              <a:solidFill>
                <a:srgbClr val="660066"/>
              </a:solidFill>
              <a:latin typeface="Gill Sans MT" pitchFamily="34" charset="0"/>
              <a:ea typeface="ヒラギノ角ゴ Pro W3"/>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3"/>
          <p:cNvSpPr txBox="1">
            <a:spLocks noChangeArrowheads="1"/>
          </p:cNvSpPr>
          <p:nvPr/>
        </p:nvSpPr>
        <p:spPr bwMode="auto">
          <a:xfrm>
            <a:off x="380492" y="728700"/>
            <a:ext cx="8172908" cy="5940660"/>
          </a:xfrm>
          <a:prstGeom prst="rect">
            <a:avLst/>
          </a:prstGeom>
          <a:solidFill>
            <a:srgbClr val="FFFFFF">
              <a:alpha val="0"/>
            </a:srgbClr>
          </a:solidFill>
          <a:ln w="9525">
            <a:noFill/>
            <a:miter lim="800000"/>
            <a:headEnd/>
            <a:tailEnd/>
          </a:ln>
        </p:spPr>
        <p:txBody>
          <a:bodyPr vert="horz" wrap="square" lIns="0" tIns="0" rIns="0" bIns="0" numCol="1" anchor="t" anchorCtr="0" compatLnSpc="1">
            <a:prstTxWarp prst="textNoShape">
              <a:avLst/>
            </a:prstTxWarp>
          </a:bodyPr>
          <a:lstStyle/>
          <a:p>
            <a:pPr marL="354013" lvl="0" indent="-354013" algn="just">
              <a:spcAft>
                <a:spcPts val="600"/>
              </a:spcAft>
            </a:pPr>
            <a:r>
              <a:rPr lang="en-GB" sz="1600" dirty="0" smtClean="0">
                <a:latin typeface="+mn-lt"/>
              </a:rPr>
              <a:t>(a) 	Organizing a forum for the communication and continued exchange of information among bodies and entities dealing with climate change finance in order to promote linkages and coherence;</a:t>
            </a:r>
          </a:p>
          <a:p>
            <a:pPr marL="354013" lvl="0" indent="-354013" algn="just">
              <a:spcAft>
                <a:spcPts val="600"/>
              </a:spcAft>
            </a:pPr>
            <a:r>
              <a:rPr lang="en-GB" sz="1600" dirty="0" smtClean="0">
                <a:latin typeface="+mn-lt"/>
              </a:rPr>
              <a:t>(b) 	Maintaining linkages with the Subsidiary Body for Implementation and the thematic bodies of the Convention;</a:t>
            </a:r>
          </a:p>
          <a:p>
            <a:pPr marL="354013" lvl="0" indent="-354013" algn="just">
              <a:spcAft>
                <a:spcPts val="600"/>
              </a:spcAft>
            </a:pPr>
            <a:r>
              <a:rPr lang="en-GB" sz="1600" dirty="0" smtClean="0">
                <a:latin typeface="+mn-lt"/>
              </a:rPr>
              <a:t>(c) 	Providing to the Conference of the Parties draft guidance for the operating entities of the financial mechanism of the Convention, with a view to improving the consistency and practicality of such guidance, taking into account the annual reports of the operating entities as well as submissions from Parties;</a:t>
            </a:r>
          </a:p>
          <a:p>
            <a:pPr marL="354013" lvl="0" indent="-354013" algn="just">
              <a:spcAft>
                <a:spcPts val="600"/>
              </a:spcAft>
            </a:pPr>
            <a:r>
              <a:rPr lang="en-GB" sz="1600" dirty="0" smtClean="0">
                <a:latin typeface="+mn-lt"/>
              </a:rPr>
              <a:t>(d) 	Making recommendations on how to improve the coherence, effectiveness and efficiency of the operating entities of the financial mechanism;</a:t>
            </a:r>
          </a:p>
          <a:p>
            <a:pPr marL="354013" indent="-354013" eaLnBrk="0">
              <a:spcAft>
                <a:spcPts val="600"/>
              </a:spcAft>
            </a:pPr>
            <a:r>
              <a:rPr lang="en-US" sz="1600" dirty="0" smtClean="0">
                <a:latin typeface="+mn-lt"/>
              </a:rPr>
              <a:t>(e) 	Providing expert input, including through independent reviews and</a:t>
            </a:r>
            <a:r>
              <a:rPr lang="en-GB" sz="1600" dirty="0" smtClean="0">
                <a:latin typeface="+mn-lt"/>
              </a:rPr>
              <a:t> </a:t>
            </a:r>
            <a:r>
              <a:rPr lang="en-US" sz="1600" dirty="0" smtClean="0">
                <a:latin typeface="+mn-lt"/>
              </a:rPr>
              <a:t>assessments, into the preparation and conduct of the periodic reviews of the financial mechanism by the Conference of the Parties;</a:t>
            </a:r>
            <a:endParaRPr lang="en-GB" sz="1600" dirty="0" smtClean="0">
              <a:latin typeface="+mn-lt"/>
            </a:endParaRPr>
          </a:p>
          <a:p>
            <a:pPr marL="354013" indent="-354013" eaLnBrk="0">
              <a:spcAft>
                <a:spcPts val="600"/>
              </a:spcAft>
            </a:pPr>
            <a:r>
              <a:rPr lang="en-US" sz="1600" dirty="0" smtClean="0">
                <a:latin typeface="+mn-lt"/>
              </a:rPr>
              <a:t>(f) 	Preparing a biennial assessment, overview of climate finance flows, to</a:t>
            </a:r>
            <a:r>
              <a:rPr lang="en-GB" sz="1600" dirty="0" smtClean="0">
                <a:latin typeface="+mn-lt"/>
              </a:rPr>
              <a:t> </a:t>
            </a:r>
            <a:r>
              <a:rPr lang="en-US" sz="1600" dirty="0" smtClean="0">
                <a:latin typeface="+mn-lt"/>
              </a:rPr>
              <a:t>include information on the geographical and thematic balance of such flows, drawing on available sources of information, including national communications and biennial reports of both developed and developing country Parties, information provided in the registry, information provided by Parties on assessments of their needs, reports prepared by the operating entities of the financial mechanism, and information available from other entities providing climate change finance;</a:t>
            </a:r>
          </a:p>
          <a:p>
            <a:pPr marL="354013" indent="-354013" eaLnBrk="0">
              <a:spcAft>
                <a:spcPts val="600"/>
              </a:spcAft>
            </a:pPr>
            <a:r>
              <a:rPr lang="en-GB" sz="1600" dirty="0" smtClean="0">
                <a:latin typeface="+mn-lt"/>
              </a:rPr>
              <a:t>122. Further decides that the Standing Committee shall perform any other functions that may be assigned to it by the Conference of the Parties;</a:t>
            </a:r>
          </a:p>
          <a:p>
            <a:pPr lvl="0" algn="just">
              <a:spcAft>
                <a:spcPts val="600"/>
              </a:spcAft>
            </a:pPr>
            <a:endParaRPr lang="en-GB" sz="1600" dirty="0" smtClean="0">
              <a:latin typeface="+mn-lt"/>
            </a:endParaRPr>
          </a:p>
          <a:p>
            <a:pPr lvl="0" algn="just">
              <a:spcAft>
                <a:spcPts val="600"/>
              </a:spcAft>
            </a:pPr>
            <a:endParaRPr lang="en-GB" sz="1600" dirty="0" smtClean="0">
              <a:latin typeface="+mn-lt"/>
            </a:endParaRPr>
          </a:p>
          <a:p>
            <a:pPr lvl="0" algn="just">
              <a:spcAft>
                <a:spcPts val="600"/>
              </a:spcAft>
            </a:pPr>
            <a:endParaRPr lang="en-GB" sz="1600" dirty="0" smtClean="0">
              <a:latin typeface="+mn-lt"/>
            </a:endParaRPr>
          </a:p>
          <a:p>
            <a:pPr lvl="0" algn="just">
              <a:spcAft>
                <a:spcPts val="600"/>
              </a:spcAft>
            </a:pPr>
            <a:endParaRPr lang="en-GB" sz="1600" dirty="0" smtClean="0">
              <a:latin typeface="+mn-lt"/>
            </a:endParaRPr>
          </a:p>
          <a:p>
            <a:pPr marL="0" marR="0" lvl="0" indent="0" algn="just" defTabSz="914400" rtl="0" eaLnBrk="1" fontAlgn="base" latinLnBrk="0" hangingPunct="1">
              <a:lnSpc>
                <a:spcPct val="100000"/>
              </a:lnSpc>
              <a:spcBef>
                <a:spcPct val="0"/>
              </a:spcBef>
              <a:spcAft>
                <a:spcPts val="600"/>
              </a:spcAft>
              <a:buClrTx/>
              <a:buSzTx/>
              <a:buFontTx/>
              <a:buNone/>
              <a:tabLst/>
            </a:pPr>
            <a:endParaRPr kumimoji="0" lang="en-GB" sz="1600" b="0" i="0" u="none" strike="noStrike" cap="none" normalizeH="0" baseline="0" dirty="0" smtClean="0">
              <a:ln>
                <a:noFill/>
              </a:ln>
              <a:effectLst/>
              <a:latin typeface="+mn-lt"/>
            </a:endParaRPr>
          </a:p>
          <a:p>
            <a:pPr marL="0" marR="0" lvl="0" indent="0" algn="just" defTabSz="914400" rtl="0" eaLnBrk="1" fontAlgn="base" latinLnBrk="0" hangingPunct="1">
              <a:lnSpc>
                <a:spcPct val="100000"/>
              </a:lnSpc>
              <a:spcBef>
                <a:spcPct val="0"/>
              </a:spcBef>
              <a:spcAft>
                <a:spcPts val="600"/>
              </a:spcAft>
              <a:buClrTx/>
              <a:buSzTx/>
              <a:buFontTx/>
              <a:buNone/>
              <a:tabLst/>
            </a:pPr>
            <a:endParaRPr kumimoji="0" lang="en-US" sz="1600" b="0" i="0" u="none" strike="noStrike" cap="none" normalizeH="0" baseline="0" dirty="0" smtClean="0">
              <a:ln>
                <a:noFill/>
              </a:ln>
              <a:effectLst/>
              <a:latin typeface="+mn-lt"/>
            </a:endParaRPr>
          </a:p>
        </p:txBody>
      </p:sp>
      <p:sp>
        <p:nvSpPr>
          <p:cNvPr id="3" name="Rectangle 2"/>
          <p:cNvSpPr/>
          <p:nvPr/>
        </p:nvSpPr>
        <p:spPr>
          <a:xfrm>
            <a:off x="524508" y="188640"/>
            <a:ext cx="3018775" cy="461665"/>
          </a:xfrm>
          <a:prstGeom prst="rect">
            <a:avLst/>
          </a:prstGeom>
        </p:spPr>
        <p:txBody>
          <a:bodyPr wrap="none">
            <a:spAutoFit/>
          </a:bodyPr>
          <a:lstStyle/>
          <a:p>
            <a:pPr lvl="0">
              <a:spcAft>
                <a:spcPts val="600"/>
              </a:spcAft>
            </a:pPr>
            <a:r>
              <a:rPr lang="en-GB" dirty="0" smtClean="0">
                <a:solidFill>
                  <a:srgbClr val="660066"/>
                </a:solidFill>
                <a:latin typeface="Gill Sans MT" pitchFamily="34" charset="0"/>
                <a:ea typeface="ヒラギノ角ゴ Pro W3"/>
                <a:cs typeface="Times New Roman" pitchFamily="18" charset="0"/>
              </a:rPr>
              <a:t>COP Decisions (cont.)</a:t>
            </a:r>
            <a:endParaRPr lang="en-US" dirty="0" smtClean="0">
              <a:solidFill>
                <a:srgbClr val="660066"/>
              </a:solidFill>
              <a:latin typeface="Gill Sans MT" pitchFamily="34" charset="0"/>
              <a:ea typeface="ヒラギノ角ゴ Pro W3"/>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3" cstate="print"/>
          <a:srcRect/>
          <a:stretch>
            <a:fillRect/>
          </a:stretch>
        </p:blipFill>
        <p:spPr bwMode="auto">
          <a:xfrm>
            <a:off x="560512" y="836712"/>
            <a:ext cx="3937000" cy="4959350"/>
          </a:xfrm>
          <a:prstGeom prst="rect">
            <a:avLst/>
          </a:prstGeom>
          <a:noFill/>
          <a:ln w="9525">
            <a:solidFill>
              <a:schemeClr val="tx1"/>
            </a:solidFill>
            <a:miter lim="800000"/>
            <a:headEnd/>
            <a:tailEnd/>
          </a:ln>
        </p:spPr>
      </p:pic>
      <p:sp>
        <p:nvSpPr>
          <p:cNvPr id="7169" name="Rectangle 1"/>
          <p:cNvSpPr>
            <a:spLocks noChangeArrowheads="1"/>
          </p:cNvSpPr>
          <p:nvPr/>
        </p:nvSpPr>
        <p:spPr bwMode="auto">
          <a:xfrm>
            <a:off x="4772980" y="1700808"/>
            <a:ext cx="3996444"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406775" algn="l"/>
              </a:tabLst>
            </a:pPr>
            <a:r>
              <a:rPr kumimoji="0" lang="en-GB" sz="1600" b="1" i="0" u="none" strike="noStrike" cap="none" normalizeH="0" baseline="0" dirty="0" smtClean="0">
                <a:ln>
                  <a:noFill/>
                </a:ln>
                <a:solidFill>
                  <a:schemeClr val="tx1"/>
                </a:solidFill>
                <a:effectLst/>
                <a:latin typeface="+mn-lt"/>
                <a:ea typeface="Calibri" pitchFamily="34" charset="0"/>
                <a:cs typeface="Times New Roman" pitchFamily="18" charset="0"/>
              </a:rPr>
              <a:t>2. </a:t>
            </a:r>
            <a:r>
              <a:rPr kumimoji="0" lang="en-GB" sz="1600" b="1" i="0" u="none" strike="noStrike" cap="small" normalizeH="0" dirty="0" smtClean="0">
                <a:ln>
                  <a:noFill/>
                </a:ln>
                <a:solidFill>
                  <a:schemeClr val="tx1"/>
                </a:solidFill>
                <a:effectLst/>
                <a:ea typeface="Calibri" pitchFamily="34" charset="0"/>
                <a:cs typeface="Times New Roman" pitchFamily="18" charset="0"/>
              </a:rPr>
              <a:t>Functions</a:t>
            </a:r>
            <a:r>
              <a:rPr kumimoji="0" lang="en-GB" sz="1600" b="0" i="0" u="none" strike="noStrike" cap="none" normalizeH="0" baseline="0" dirty="0" smtClean="0">
                <a:ln>
                  <a:noFill/>
                </a:ln>
                <a:solidFill>
                  <a:schemeClr val="tx1"/>
                </a:solidFill>
                <a:effectLst/>
                <a:latin typeface="+mn-lt"/>
                <a:ea typeface="Calibri" pitchFamily="34" charset="0"/>
                <a:cs typeface="Times New Roman" pitchFamily="18" charset="0"/>
              </a:rPr>
              <a:t>	</a:t>
            </a:r>
            <a:endParaRPr kumimoji="0" lang="en-GB" sz="16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tab pos="3406775" algn="l"/>
              </a:tabLst>
            </a:pPr>
            <a:r>
              <a:rPr kumimoji="0" lang="en-GB" sz="1600" b="0" i="0" u="none" strike="noStrike" cap="none" normalizeH="0" baseline="0" dirty="0" smtClean="0">
                <a:ln>
                  <a:noFill/>
                </a:ln>
                <a:solidFill>
                  <a:schemeClr val="tx1"/>
                </a:solidFill>
                <a:effectLst/>
                <a:latin typeface="+mn-lt"/>
                <a:ea typeface="Calibri" pitchFamily="34" charset="0"/>
                <a:cs typeface="Times New Roman" pitchFamily="18" charset="0"/>
              </a:rPr>
              <a:t>2.1. Guidance, Recommendations and Review</a:t>
            </a:r>
            <a:endParaRPr kumimoji="0" lang="en-GB" sz="1600" b="0" i="0" u="none" strike="noStrike" cap="none" normalizeH="0" baseline="0" dirty="0" smtClean="0">
              <a:ln>
                <a:noFill/>
              </a:ln>
              <a:solidFill>
                <a:schemeClr val="tx1"/>
              </a:solidFill>
              <a:effectLst/>
              <a:latin typeface="+mn-lt"/>
            </a:endParaRPr>
          </a:p>
          <a:p>
            <a:pPr marL="355600" marR="0" lvl="0" algn="l" defTabSz="914400" rtl="0" eaLnBrk="0" fontAlgn="base" latinLnBrk="0" hangingPunct="0">
              <a:lnSpc>
                <a:spcPct val="100000"/>
              </a:lnSpc>
              <a:spcBef>
                <a:spcPct val="0"/>
              </a:spcBef>
              <a:spcAft>
                <a:spcPct val="0"/>
              </a:spcAft>
              <a:buClrTx/>
              <a:buSzTx/>
              <a:buFontTx/>
              <a:buNone/>
              <a:tabLst>
                <a:tab pos="3406775" algn="l"/>
              </a:tabLst>
            </a:pPr>
            <a:r>
              <a:rPr kumimoji="0" lang="en-GB" sz="1600" b="0" i="0" u="none" strike="noStrike" cap="none" normalizeH="0" baseline="0" dirty="0" smtClean="0">
                <a:ln>
                  <a:noFill/>
                </a:ln>
                <a:solidFill>
                  <a:schemeClr val="tx1"/>
                </a:solidFill>
                <a:effectLst/>
                <a:latin typeface="+mn-lt"/>
                <a:ea typeface="Calibri" pitchFamily="34" charset="0"/>
                <a:cs typeface="Times New Roman" pitchFamily="18" charset="0"/>
              </a:rPr>
              <a:t>Guidance and recommendations	23</a:t>
            </a:r>
            <a:endParaRPr kumimoji="0" lang="en-GB" sz="1600" b="0" i="0" u="none" strike="noStrike" cap="none" normalizeH="0" baseline="0" dirty="0" smtClean="0">
              <a:ln>
                <a:noFill/>
              </a:ln>
              <a:solidFill>
                <a:schemeClr val="tx1"/>
              </a:solidFill>
              <a:effectLst/>
              <a:latin typeface="+mn-lt"/>
            </a:endParaRPr>
          </a:p>
          <a:p>
            <a:pPr marL="355600" marR="0" lvl="0" algn="l" defTabSz="914400" rtl="0" eaLnBrk="0" fontAlgn="base" latinLnBrk="0" hangingPunct="0">
              <a:lnSpc>
                <a:spcPct val="100000"/>
              </a:lnSpc>
              <a:spcBef>
                <a:spcPct val="0"/>
              </a:spcBef>
              <a:spcAft>
                <a:spcPct val="0"/>
              </a:spcAft>
              <a:buClrTx/>
              <a:buSzTx/>
              <a:buFontTx/>
              <a:buNone/>
              <a:tabLst>
                <a:tab pos="3406775" algn="l"/>
              </a:tabLst>
            </a:pPr>
            <a:r>
              <a:rPr kumimoji="0" lang="en-GB" sz="1600" b="0" i="0" u="none" strike="noStrike" cap="none" normalizeH="0" baseline="0" dirty="0" smtClean="0">
                <a:ln>
                  <a:noFill/>
                </a:ln>
                <a:solidFill>
                  <a:schemeClr val="tx1"/>
                </a:solidFill>
                <a:effectLst/>
                <a:latin typeface="+mn-lt"/>
                <a:ea typeface="Calibri" pitchFamily="34" charset="0"/>
                <a:cs typeface="Times New Roman" pitchFamily="18" charset="0"/>
              </a:rPr>
              <a:t>Review	24</a:t>
            </a:r>
            <a:endParaRPr kumimoji="0" lang="en-GB" sz="16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tab pos="3406775" algn="l"/>
              </a:tabLst>
            </a:pPr>
            <a:r>
              <a:rPr kumimoji="0" lang="en-GB" sz="1600" b="0" i="0" u="none" strike="noStrike" cap="none" normalizeH="0" baseline="0" dirty="0" smtClean="0">
                <a:ln>
                  <a:noFill/>
                </a:ln>
                <a:solidFill>
                  <a:schemeClr val="tx1"/>
                </a:solidFill>
                <a:effectLst/>
                <a:latin typeface="+mn-lt"/>
                <a:ea typeface="Calibri" pitchFamily="34" charset="0"/>
                <a:cs typeface="Times New Roman" pitchFamily="18" charset="0"/>
              </a:rPr>
              <a:t>2.2. Reporting and verifying of </a:t>
            </a:r>
            <a:endParaRPr kumimoji="0" lang="en-GB" sz="16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tab pos="3406775" algn="l"/>
              </a:tabLst>
            </a:pPr>
            <a:r>
              <a:rPr kumimoji="0" lang="en-GB" sz="1600" b="0" i="0" u="none" strike="noStrike" cap="none" normalizeH="0" baseline="0" dirty="0" smtClean="0">
                <a:ln>
                  <a:noFill/>
                </a:ln>
                <a:solidFill>
                  <a:schemeClr val="tx1"/>
                </a:solidFill>
                <a:effectLst/>
                <a:latin typeface="+mn-lt"/>
                <a:ea typeface="Calibri" pitchFamily="34" charset="0"/>
                <a:cs typeface="Times New Roman" pitchFamily="18" charset="0"/>
              </a:rPr>
              <a:t>financial support to developing countries	</a:t>
            </a:r>
            <a:endParaRPr kumimoji="0" lang="en-GB" sz="1600" b="0" i="0" u="none" strike="noStrike" cap="none" normalizeH="0" baseline="0" dirty="0" smtClean="0">
              <a:ln>
                <a:noFill/>
              </a:ln>
              <a:solidFill>
                <a:schemeClr val="tx1"/>
              </a:solidFill>
              <a:effectLst/>
              <a:latin typeface="+mn-lt"/>
            </a:endParaRPr>
          </a:p>
          <a:p>
            <a:pPr marL="355600" marR="0" lvl="0" algn="l" defTabSz="914400" rtl="0" eaLnBrk="0" fontAlgn="base" latinLnBrk="0" hangingPunct="0">
              <a:lnSpc>
                <a:spcPct val="100000"/>
              </a:lnSpc>
              <a:spcBef>
                <a:spcPct val="0"/>
              </a:spcBef>
              <a:spcAft>
                <a:spcPct val="0"/>
              </a:spcAft>
              <a:buClrTx/>
              <a:buSzTx/>
              <a:buFontTx/>
              <a:buNone/>
              <a:tabLst>
                <a:tab pos="3406775" algn="l"/>
              </a:tabLst>
            </a:pPr>
            <a:r>
              <a:rPr kumimoji="0" lang="en-GB" sz="1600" b="0" i="0" u="none" strike="noStrike" cap="none" normalizeH="0" baseline="0" dirty="0" smtClean="0">
                <a:ln>
                  <a:noFill/>
                </a:ln>
                <a:solidFill>
                  <a:schemeClr val="tx1"/>
                </a:solidFill>
                <a:effectLst/>
                <a:latin typeface="+mn-lt"/>
                <a:ea typeface="Calibri" pitchFamily="34" charset="0"/>
                <a:cs typeface="Times New Roman" pitchFamily="18" charset="0"/>
              </a:rPr>
              <a:t>Reporting	24</a:t>
            </a:r>
            <a:endParaRPr kumimoji="0" lang="en-GB" sz="1600" b="0" i="0" u="none" strike="noStrike" cap="none" normalizeH="0" baseline="0" dirty="0" smtClean="0">
              <a:ln>
                <a:noFill/>
              </a:ln>
              <a:solidFill>
                <a:schemeClr val="tx1"/>
              </a:solidFill>
              <a:effectLst/>
              <a:latin typeface="+mn-lt"/>
            </a:endParaRPr>
          </a:p>
          <a:p>
            <a:pPr marL="355600" marR="0" lvl="0" algn="l" defTabSz="914400" rtl="0" eaLnBrk="0" fontAlgn="base" latinLnBrk="0" hangingPunct="0">
              <a:lnSpc>
                <a:spcPct val="100000"/>
              </a:lnSpc>
              <a:spcBef>
                <a:spcPct val="0"/>
              </a:spcBef>
              <a:spcAft>
                <a:spcPct val="0"/>
              </a:spcAft>
              <a:buClrTx/>
              <a:buSzTx/>
              <a:buFontTx/>
              <a:buNone/>
              <a:tabLst>
                <a:tab pos="3406775" algn="l"/>
              </a:tabLst>
            </a:pPr>
            <a:r>
              <a:rPr kumimoji="0" lang="en-GB" sz="1600" b="0" i="0" u="none" strike="noStrike" cap="none" normalizeH="0" baseline="0" dirty="0" smtClean="0">
                <a:ln>
                  <a:noFill/>
                </a:ln>
                <a:solidFill>
                  <a:schemeClr val="tx1"/>
                </a:solidFill>
                <a:effectLst/>
                <a:latin typeface="+mn-lt"/>
                <a:ea typeface="Calibri" pitchFamily="34" charset="0"/>
                <a:cs typeface="Times New Roman" pitchFamily="18" charset="0"/>
              </a:rPr>
              <a:t>Verifying	25</a:t>
            </a:r>
            <a:endParaRPr kumimoji="0" lang="en-GB" sz="16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tab pos="3406775" algn="l"/>
              </a:tabLst>
            </a:pPr>
            <a:r>
              <a:rPr kumimoji="0" lang="en-GB" sz="1600" b="0" i="0" u="none" strike="noStrike" cap="none" normalizeH="0" baseline="0" dirty="0" smtClean="0">
                <a:ln>
                  <a:noFill/>
                </a:ln>
                <a:solidFill>
                  <a:schemeClr val="tx1"/>
                </a:solidFill>
                <a:effectLst/>
                <a:latin typeface="+mn-lt"/>
                <a:ea typeface="Calibri" pitchFamily="34" charset="0"/>
                <a:cs typeface="Times New Roman" pitchFamily="18" charset="0"/>
              </a:rPr>
              <a:t>2.3. Other Functions	25</a:t>
            </a:r>
            <a:endParaRPr kumimoji="0" lang="en-GB" sz="1600" b="0" i="0" u="none" strike="noStrike" cap="none" normalizeH="0" baseline="0" dirty="0" smtClean="0">
              <a:ln>
                <a:noFill/>
              </a:ln>
              <a:solidFill>
                <a:schemeClr val="tx1"/>
              </a:solidFill>
              <a:effectLst/>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524508" y="607129"/>
            <a:ext cx="8208912" cy="6386267"/>
          </a:xfrm>
          <a:prstGeom prst="rect">
            <a:avLst/>
          </a:prstGeom>
          <a:noFill/>
          <a:ln w="9525">
            <a:noFill/>
            <a:miter lim="800000"/>
            <a:headEnd/>
            <a:tailEnd/>
          </a:ln>
          <a:effectLst/>
        </p:spPr>
        <p:txBody>
          <a:bodyPr vert="horz" wrap="square" lIns="91440" tIns="152352" rIns="91440" bIns="15235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600"/>
              </a:spcAft>
              <a:buClrTx/>
              <a:buSzTx/>
              <a:buFontTx/>
              <a:buNone/>
              <a:tabLst/>
            </a:pPr>
            <a:r>
              <a:rPr kumimoji="0" lang="en-GB" sz="2000" b="0" i="0" u="none" strike="noStrike" cap="none" normalizeH="0" baseline="0" dirty="0" smtClean="0">
                <a:ln>
                  <a:noFill/>
                </a:ln>
                <a:solidFill>
                  <a:schemeClr val="tx1"/>
                </a:solidFill>
                <a:effectLst/>
                <a:latin typeface="+mn-lt"/>
                <a:ea typeface="Calibri" pitchFamily="34" charset="0"/>
                <a:cs typeface="Times New Roman" pitchFamily="18" charset="0"/>
              </a:rPr>
              <a:t>The Standing Committee should support the COP by providing:</a:t>
            </a:r>
            <a:endParaRPr kumimoji="0" lang="en-GB" sz="2000" b="0" i="0" u="none" strike="noStrike" cap="none" normalizeH="0" baseline="0" dirty="0" smtClean="0">
              <a:ln>
                <a:noFill/>
              </a:ln>
              <a:solidFill>
                <a:schemeClr val="tx1"/>
              </a:solidFill>
              <a:effectLst/>
              <a:latin typeface="+mn-lt"/>
            </a:endParaRPr>
          </a:p>
          <a:p>
            <a:pPr marL="265113" marR="0" lvl="0" indent="-265113" algn="l" defTabSz="914400" rtl="0" eaLnBrk="0" fontAlgn="base" latinLnBrk="0" hangingPunct="0">
              <a:lnSpc>
                <a:spcPct val="100000"/>
              </a:lnSpc>
              <a:spcBef>
                <a:spcPct val="0"/>
              </a:spcBef>
              <a:spcAft>
                <a:spcPts val="600"/>
              </a:spcAft>
              <a:buClrTx/>
              <a:buSzTx/>
              <a:buFontTx/>
              <a:buAutoNum type="arabicPeriod"/>
              <a:tabLst/>
            </a:pPr>
            <a:r>
              <a:rPr kumimoji="0" lang="en-GB" sz="2000" b="0" i="0" u="none" strike="noStrike" cap="none" normalizeH="0" baseline="0" dirty="0" smtClean="0">
                <a:ln>
                  <a:noFill/>
                </a:ln>
                <a:solidFill>
                  <a:srgbClr val="FF0000"/>
                </a:solidFill>
                <a:effectLst/>
                <a:latin typeface="+mn-lt"/>
                <a:ea typeface="Calibri" pitchFamily="34" charset="0"/>
                <a:cs typeface="Times New Roman" pitchFamily="18" charset="0"/>
              </a:rPr>
              <a:t>annual synthesis reports of the annual reports by the Operating Entities of the Financial Mechanism of the Convention which, for that purpose, should report directly to the Standing Committee;</a:t>
            </a:r>
          </a:p>
          <a:p>
            <a:pPr marL="265113" marR="0" lvl="0" indent="-265113" algn="l" defTabSz="914400" rtl="0" eaLnBrk="0" fontAlgn="base" latinLnBrk="0" hangingPunct="0">
              <a:lnSpc>
                <a:spcPct val="100000"/>
              </a:lnSpc>
              <a:spcBef>
                <a:spcPct val="0"/>
              </a:spcBef>
              <a:spcAft>
                <a:spcPts val="600"/>
              </a:spcAft>
              <a:buClrTx/>
              <a:buSzTx/>
              <a:buFontTx/>
              <a:buAutoNum type="arabicPeriod"/>
              <a:tabLst/>
            </a:pPr>
            <a:r>
              <a:rPr kumimoji="0" lang="en-GB" sz="2000" b="0" i="0" u="none" strike="noStrike" cap="none" normalizeH="0" baseline="0" dirty="0" smtClean="0">
                <a:ln>
                  <a:noFill/>
                </a:ln>
                <a:solidFill>
                  <a:srgbClr val="0000FF"/>
                </a:solidFill>
                <a:effectLst/>
                <a:latin typeface="+mn-lt"/>
                <a:ea typeface="Calibri" pitchFamily="34" charset="0"/>
                <a:cs typeface="Times New Roman" pitchFamily="18" charset="0"/>
              </a:rPr>
              <a:t>draft guidance to the Operating Entities; [DPEA 121 c]</a:t>
            </a:r>
          </a:p>
          <a:p>
            <a:pPr marL="265113" marR="0" lvl="0" indent="-265113" algn="l" defTabSz="914400" rtl="0" eaLnBrk="0" fontAlgn="base" latinLnBrk="0" hangingPunct="0">
              <a:lnSpc>
                <a:spcPct val="100000"/>
              </a:lnSpc>
              <a:spcBef>
                <a:spcPct val="0"/>
              </a:spcBef>
              <a:spcAft>
                <a:spcPts val="600"/>
              </a:spcAft>
              <a:buClrTx/>
              <a:buSzTx/>
              <a:buFontTx/>
              <a:buAutoNum type="arabicPeriod"/>
              <a:tabLst/>
            </a:pPr>
            <a:r>
              <a:rPr kumimoji="0" lang="en-GB" sz="2000" b="0" i="0" u="none" strike="noStrike" cap="none" normalizeH="0" baseline="0" dirty="0" smtClean="0">
                <a:ln>
                  <a:noFill/>
                </a:ln>
                <a:solidFill>
                  <a:srgbClr val="0000FF"/>
                </a:solidFill>
                <a:effectLst/>
                <a:latin typeface="+mn-lt"/>
                <a:ea typeface="Calibri" pitchFamily="34" charset="0"/>
                <a:cs typeface="Times New Roman" pitchFamily="18" charset="0"/>
              </a:rPr>
              <a:t>draft decisions on how other UNFCCC bodies, such as the Adaptation Committee or the Technology Transfer Executive Committee, are to relate to the Financial Mechanism; [DPEA 121 b (‘maintaining linkages’)]</a:t>
            </a:r>
          </a:p>
          <a:p>
            <a:pPr marL="265113" marR="0" lvl="0" indent="-265113" algn="l" defTabSz="914400" rtl="0" eaLnBrk="0" fontAlgn="base" latinLnBrk="0" hangingPunct="0">
              <a:lnSpc>
                <a:spcPct val="100000"/>
              </a:lnSpc>
              <a:spcBef>
                <a:spcPct val="0"/>
              </a:spcBef>
              <a:spcAft>
                <a:spcPts val="600"/>
              </a:spcAft>
              <a:buClrTx/>
              <a:buSzTx/>
              <a:buFontTx/>
              <a:buAutoNum type="arabicPeriod"/>
              <a:tabLst/>
            </a:pPr>
            <a:r>
              <a:rPr kumimoji="0" lang="en-GB" sz="2000" b="0" i="0" u="none" strike="noStrike" cap="none" normalizeH="0" baseline="0" dirty="0" smtClean="0">
                <a:ln>
                  <a:noFill/>
                </a:ln>
                <a:solidFill>
                  <a:schemeClr val="tx1"/>
                </a:solidFill>
                <a:effectLst/>
                <a:latin typeface="+mn-lt"/>
                <a:ea typeface="Calibri" pitchFamily="34" charset="0"/>
                <a:cs typeface="Times New Roman" pitchFamily="18" charset="0"/>
              </a:rPr>
              <a:t>draft decisions/recommendations on rationalizing the Financial Mechanism; [Cancun]</a:t>
            </a:r>
          </a:p>
          <a:p>
            <a:pPr marL="265113" marR="0" lvl="0" indent="-265113" algn="l" defTabSz="914400" rtl="0" eaLnBrk="0" fontAlgn="base" latinLnBrk="0" hangingPunct="0">
              <a:lnSpc>
                <a:spcPct val="100000"/>
              </a:lnSpc>
              <a:spcBef>
                <a:spcPct val="0"/>
              </a:spcBef>
              <a:spcAft>
                <a:spcPts val="600"/>
              </a:spcAft>
              <a:buClrTx/>
              <a:buSzTx/>
              <a:buFontTx/>
              <a:buAutoNum type="arabicPeriod"/>
              <a:tabLst/>
            </a:pPr>
            <a:r>
              <a:rPr kumimoji="0" lang="en-GB" sz="2000" b="0" i="0" u="none" strike="noStrike" cap="none" normalizeH="0" baseline="0" dirty="0" smtClean="0">
                <a:ln>
                  <a:noFill/>
                </a:ln>
                <a:solidFill>
                  <a:schemeClr val="tx1"/>
                </a:solidFill>
                <a:effectLst/>
                <a:latin typeface="+mn-lt"/>
                <a:ea typeface="Calibri" pitchFamily="34" charset="0"/>
                <a:cs typeface="Times New Roman" pitchFamily="18" charset="0"/>
              </a:rPr>
              <a:t>draft recommendations/guidance to all actors involved in climate finance, with a view to improving coherence in delivery of finance and </a:t>
            </a:r>
            <a:r>
              <a:rPr kumimoji="0" lang="en-GB" sz="2000" b="0" i="0" u="none" strike="noStrike" cap="none" normalizeH="0" baseline="0" dirty="0" err="1" smtClean="0">
                <a:ln>
                  <a:noFill/>
                </a:ln>
                <a:solidFill>
                  <a:schemeClr val="tx1"/>
                </a:solidFill>
                <a:effectLst/>
                <a:latin typeface="+mn-lt"/>
                <a:ea typeface="Calibri" pitchFamily="34" charset="0"/>
                <a:cs typeface="Times New Roman" pitchFamily="18" charset="0"/>
              </a:rPr>
              <a:t>complementarity</a:t>
            </a:r>
            <a:r>
              <a:rPr kumimoji="0" lang="en-GB" sz="2000" b="0" i="0" u="none" strike="noStrike" cap="none" normalizeH="0" baseline="0" dirty="0" smtClean="0">
                <a:ln>
                  <a:noFill/>
                </a:ln>
                <a:solidFill>
                  <a:schemeClr val="tx1"/>
                </a:solidFill>
                <a:effectLst/>
                <a:latin typeface="+mn-lt"/>
                <a:ea typeface="Calibri" pitchFamily="34" charset="0"/>
                <a:cs typeface="Times New Roman" pitchFamily="18" charset="0"/>
              </a:rPr>
              <a:t> in their approaches, including comparable standards, guidelines, and rules of allocation. [Cancun]</a:t>
            </a:r>
          </a:p>
          <a:p>
            <a:pPr marL="265113" marR="0" lvl="0" indent="-265113" algn="l" defTabSz="914400" rtl="0" eaLnBrk="0" fontAlgn="base" latinLnBrk="0" hangingPunct="0">
              <a:lnSpc>
                <a:spcPct val="100000"/>
              </a:lnSpc>
              <a:spcBef>
                <a:spcPct val="0"/>
              </a:spcBef>
              <a:spcAft>
                <a:spcPts val="600"/>
              </a:spcAft>
              <a:buClrTx/>
              <a:buSzTx/>
              <a:buFontTx/>
              <a:buAutoNum type="arabicPeriod"/>
              <a:tabLst/>
            </a:pPr>
            <a:r>
              <a:rPr kumimoji="0" lang="en-GB" sz="2000" b="0" i="0" u="none" strike="noStrike" cap="none" normalizeH="0" baseline="0" dirty="0" smtClean="0">
                <a:ln>
                  <a:noFill/>
                </a:ln>
                <a:solidFill>
                  <a:srgbClr val="0000FF"/>
                </a:solidFill>
                <a:effectLst/>
                <a:latin typeface="+mn-lt"/>
                <a:ea typeface="Calibri" pitchFamily="34" charset="0"/>
                <a:cs typeface="Times New Roman" pitchFamily="18" charset="0"/>
              </a:rPr>
              <a:t>draft recommendations/guidance with regard to overcoming thematic and geographical imbalances in the international flows of climate finance. [DPEA 121 f (‘assessment’)]</a:t>
            </a:r>
            <a:endParaRPr kumimoji="0" lang="en-GB" sz="2000" b="0" i="0" u="none" strike="noStrike" cap="none" normalizeH="0" baseline="0" dirty="0" smtClean="0">
              <a:ln>
                <a:noFill/>
              </a:ln>
              <a:solidFill>
                <a:srgbClr val="0000FF"/>
              </a:solidFill>
              <a:effectLst/>
              <a:latin typeface="+mn-lt"/>
            </a:endParaRPr>
          </a:p>
          <a:p>
            <a:pPr marL="0" marR="0" lvl="0" indent="0" algn="l" defTabSz="914400" rtl="0" eaLnBrk="0" fontAlgn="base" latinLnBrk="0" hangingPunct="0">
              <a:lnSpc>
                <a:spcPct val="100000"/>
              </a:lnSpc>
              <a:spcBef>
                <a:spcPct val="0"/>
              </a:spcBef>
              <a:spcAft>
                <a:spcPts val="600"/>
              </a:spcAft>
              <a:buClrTx/>
              <a:buSzTx/>
              <a:buFontTx/>
              <a:buNone/>
              <a:tabLst/>
            </a:pPr>
            <a:endParaRPr kumimoji="0" lang="en-GB" sz="2000" b="0" i="0" u="none" strike="noStrike" cap="none" normalizeH="0" baseline="0" dirty="0" smtClean="0">
              <a:ln>
                <a:noFill/>
              </a:ln>
              <a:solidFill>
                <a:schemeClr val="tx1"/>
              </a:solidFill>
              <a:effectLst/>
              <a:latin typeface="+mn-lt"/>
            </a:endParaRPr>
          </a:p>
        </p:txBody>
      </p:sp>
      <p:sp>
        <p:nvSpPr>
          <p:cNvPr id="3" name="Rectangle 2"/>
          <p:cNvSpPr/>
          <p:nvPr/>
        </p:nvSpPr>
        <p:spPr>
          <a:xfrm>
            <a:off x="524508" y="188640"/>
            <a:ext cx="5024837" cy="461665"/>
          </a:xfrm>
          <a:prstGeom prst="rect">
            <a:avLst/>
          </a:prstGeom>
        </p:spPr>
        <p:txBody>
          <a:bodyPr wrap="none">
            <a:spAutoFit/>
          </a:bodyPr>
          <a:lstStyle/>
          <a:p>
            <a:pPr lvl="0">
              <a:spcAft>
                <a:spcPts val="600"/>
              </a:spcAft>
            </a:pPr>
            <a:r>
              <a:rPr lang="en-GB" dirty="0" smtClean="0">
                <a:solidFill>
                  <a:srgbClr val="660066"/>
                </a:solidFill>
                <a:latin typeface="Gill Sans MT" pitchFamily="34" charset="0"/>
                <a:ea typeface="ヒラギノ角ゴ Pro W3"/>
                <a:cs typeface="Times New Roman" pitchFamily="18" charset="0"/>
              </a:rPr>
              <a:t>G</a:t>
            </a:r>
            <a:r>
              <a:rPr lang="en-GB" dirty="0" smtClean="0" bmk="">
                <a:solidFill>
                  <a:srgbClr val="660066"/>
                </a:solidFill>
                <a:latin typeface="Gill Sans MT" pitchFamily="34" charset="0"/>
                <a:ea typeface="ヒラギノ角ゴ Pro W3"/>
                <a:cs typeface="Times New Roman" pitchFamily="18" charset="0"/>
              </a:rPr>
              <a:t>uidance and recommendations [p.23]</a:t>
            </a:r>
            <a:endParaRPr lang="en-US" dirty="0" smtClean="0">
              <a:solidFill>
                <a:srgbClr val="660066"/>
              </a:solidFill>
              <a:latin typeface="Gill Sans MT" pitchFamily="34" charset="0"/>
              <a:ea typeface="ヒラギノ角ゴ Pro W3"/>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4508" y="188640"/>
            <a:ext cx="1974323" cy="461665"/>
          </a:xfrm>
          <a:prstGeom prst="rect">
            <a:avLst/>
          </a:prstGeom>
        </p:spPr>
        <p:txBody>
          <a:bodyPr wrap="none">
            <a:spAutoFit/>
          </a:bodyPr>
          <a:lstStyle/>
          <a:p>
            <a:pPr lvl="0">
              <a:spcAft>
                <a:spcPts val="600"/>
              </a:spcAft>
            </a:pPr>
            <a:r>
              <a:rPr lang="en-GB" dirty="0" smtClean="0">
                <a:solidFill>
                  <a:srgbClr val="660066"/>
                </a:solidFill>
                <a:latin typeface="Gill Sans MT" pitchFamily="34" charset="0"/>
                <a:ea typeface="ヒラギノ角ゴ Pro W3"/>
                <a:cs typeface="Times New Roman" pitchFamily="18" charset="0"/>
              </a:rPr>
              <a:t>Review  </a:t>
            </a:r>
            <a:r>
              <a:rPr lang="en-GB" dirty="0" smtClean="0" bmk="">
                <a:solidFill>
                  <a:srgbClr val="660066"/>
                </a:solidFill>
                <a:latin typeface="Gill Sans MT" pitchFamily="34" charset="0"/>
                <a:ea typeface="ヒラギノ角ゴ Pro W3"/>
                <a:cs typeface="Times New Roman" pitchFamily="18" charset="0"/>
              </a:rPr>
              <a:t>[p.24]</a:t>
            </a:r>
            <a:endParaRPr lang="en-US" dirty="0" smtClean="0">
              <a:solidFill>
                <a:srgbClr val="660066"/>
              </a:solidFill>
              <a:latin typeface="Gill Sans MT" pitchFamily="34" charset="0"/>
              <a:ea typeface="ヒラギノ角ゴ Pro W3"/>
              <a:cs typeface="Times New Roman" pitchFamily="18" charset="0"/>
            </a:endParaRPr>
          </a:p>
        </p:txBody>
      </p:sp>
      <p:sp>
        <p:nvSpPr>
          <p:cNvPr id="4" name="Rectangle 3"/>
          <p:cNvSpPr/>
          <p:nvPr/>
        </p:nvSpPr>
        <p:spPr>
          <a:xfrm>
            <a:off x="524508" y="612844"/>
            <a:ext cx="8208912" cy="6032421"/>
          </a:xfrm>
          <a:prstGeom prst="rect">
            <a:avLst/>
          </a:prstGeom>
        </p:spPr>
        <p:txBody>
          <a:bodyPr wrap="square">
            <a:spAutoFit/>
          </a:bodyPr>
          <a:lstStyle/>
          <a:p>
            <a:pPr>
              <a:spcAft>
                <a:spcPts val="600"/>
              </a:spcAft>
            </a:pPr>
            <a:r>
              <a:rPr lang="en-GB" sz="2000" dirty="0" smtClean="0"/>
              <a:t>The Standing Committee should support the COP in reviewing:</a:t>
            </a:r>
          </a:p>
          <a:p>
            <a:pPr marL="365125" lvl="0" indent="-365125">
              <a:spcAft>
                <a:spcPts val="600"/>
              </a:spcAft>
            </a:pPr>
            <a:r>
              <a:rPr lang="en-GB" sz="2000" dirty="0" smtClean="0"/>
              <a:t>1. 	</a:t>
            </a:r>
            <a:r>
              <a:rPr lang="en-GB" sz="2000" dirty="0" smtClean="0">
                <a:solidFill>
                  <a:srgbClr val="0000FF"/>
                </a:solidFill>
              </a:rPr>
              <a:t>the accountability of the Operating Entities to the COP, </a:t>
            </a:r>
            <a:r>
              <a:rPr lang="en-GB" sz="2000" i="1" dirty="0" smtClean="0">
                <a:solidFill>
                  <a:srgbClr val="0000FF"/>
                </a:solidFill>
              </a:rPr>
              <a:t>inter alia</a:t>
            </a:r>
            <a:r>
              <a:rPr lang="en-GB" sz="2000" dirty="0" smtClean="0">
                <a:solidFill>
                  <a:srgbClr val="0000FF"/>
                </a:solidFill>
              </a:rPr>
              <a:t> through independent external evaluations; [DPEA, 121.e (‘providing expert input’)]</a:t>
            </a:r>
          </a:p>
          <a:p>
            <a:pPr marL="365125" lvl="0" indent="-365125">
              <a:spcAft>
                <a:spcPts val="600"/>
              </a:spcAft>
            </a:pPr>
            <a:r>
              <a:rPr lang="en-GB" sz="2000" dirty="0" smtClean="0"/>
              <a:t>2. </a:t>
            </a:r>
            <a:r>
              <a:rPr lang="en-GB" sz="2000" dirty="0" smtClean="0">
                <a:solidFill>
                  <a:srgbClr val="FF0000"/>
                </a:solidFill>
              </a:rPr>
              <a:t>	the operational rules and modalities of Operating Entities;</a:t>
            </a:r>
          </a:p>
          <a:p>
            <a:pPr marL="365125" lvl="0" indent="-365125">
              <a:spcAft>
                <a:spcPts val="600"/>
              </a:spcAft>
            </a:pPr>
            <a:r>
              <a:rPr lang="en-GB" sz="2000" dirty="0" smtClean="0"/>
              <a:t>3. 	</a:t>
            </a:r>
            <a:r>
              <a:rPr lang="en-GB" sz="2000" dirty="0" smtClean="0">
                <a:solidFill>
                  <a:srgbClr val="FF0000"/>
                </a:solidFill>
              </a:rPr>
              <a:t>the modalities of the Operating Entities with respect to implementation of Art. 11.3 (b) of the Convention</a:t>
            </a:r>
            <a:r>
              <a:rPr lang="en-GB" sz="2000" baseline="30000" dirty="0" smtClean="0">
                <a:solidFill>
                  <a:srgbClr val="FF0000"/>
                </a:solidFill>
              </a:rPr>
              <a:t>*</a:t>
            </a:r>
            <a:r>
              <a:rPr lang="en-GB" sz="2000" dirty="0" smtClean="0">
                <a:solidFill>
                  <a:srgbClr val="FF0000"/>
                </a:solidFill>
              </a:rPr>
              <a:t>;</a:t>
            </a:r>
          </a:p>
          <a:p>
            <a:pPr marL="365125" lvl="0" indent="-365125">
              <a:spcAft>
                <a:spcPts val="600"/>
              </a:spcAft>
            </a:pPr>
            <a:r>
              <a:rPr lang="en-GB" sz="2000" dirty="0" smtClean="0"/>
              <a:t>4. 	</a:t>
            </a:r>
            <a:r>
              <a:rPr lang="en-GB" sz="2000" dirty="0" smtClean="0">
                <a:solidFill>
                  <a:srgbClr val="FF0000"/>
                </a:solidFill>
              </a:rPr>
              <a:t>the modalities for reporting and verifying financial support, including certification by recipient countries (if applicable);</a:t>
            </a:r>
          </a:p>
          <a:p>
            <a:pPr marL="365125" lvl="0" indent="-365125">
              <a:spcAft>
                <a:spcPts val="600"/>
              </a:spcAft>
            </a:pPr>
            <a:r>
              <a:rPr lang="en-GB" sz="2000" dirty="0" smtClean="0"/>
              <a:t>5. 	</a:t>
            </a:r>
            <a:r>
              <a:rPr lang="en-GB" sz="2000" dirty="0" smtClean="0">
                <a:solidFill>
                  <a:srgbClr val="FF0000"/>
                </a:solidFill>
              </a:rPr>
              <a:t>resource access modalities, including direct access;</a:t>
            </a:r>
          </a:p>
          <a:p>
            <a:pPr marL="365125" lvl="0" indent="-365125">
              <a:spcAft>
                <a:spcPts val="600"/>
              </a:spcAft>
            </a:pPr>
            <a:r>
              <a:rPr lang="en-GB" sz="2000" dirty="0" smtClean="0"/>
              <a:t>6. 	</a:t>
            </a:r>
            <a:r>
              <a:rPr lang="en-GB" sz="2000" dirty="0" smtClean="0">
                <a:solidFill>
                  <a:srgbClr val="FF0000"/>
                </a:solidFill>
              </a:rPr>
              <a:t>(and promoting) comparable standards, guidelines, and rules for the allocation of finance;</a:t>
            </a:r>
          </a:p>
          <a:p>
            <a:pPr marL="365125" lvl="0" indent="-365125">
              <a:spcAft>
                <a:spcPts val="600"/>
              </a:spcAft>
            </a:pPr>
            <a:r>
              <a:rPr lang="en-GB" sz="2000" dirty="0" smtClean="0"/>
              <a:t>7.	</a:t>
            </a:r>
            <a:r>
              <a:rPr lang="en-GB" sz="2000" dirty="0" smtClean="0">
                <a:solidFill>
                  <a:srgbClr val="FF0000"/>
                </a:solidFill>
              </a:rPr>
              <a:t>contractual arrangements between the COP and Operating Entities;</a:t>
            </a:r>
          </a:p>
          <a:p>
            <a:pPr marL="365125" lvl="0" indent="-365125">
              <a:spcAft>
                <a:spcPts val="600"/>
              </a:spcAft>
            </a:pPr>
            <a:r>
              <a:rPr lang="en-GB" sz="2000" dirty="0" smtClean="0"/>
              <a:t>8. 	</a:t>
            </a:r>
            <a:r>
              <a:rPr lang="en-GB" sz="2000" dirty="0" smtClean="0">
                <a:solidFill>
                  <a:srgbClr val="FF0000"/>
                </a:solidFill>
              </a:rPr>
              <a:t>the scale of assessed contribution, if applicable;</a:t>
            </a:r>
          </a:p>
          <a:p>
            <a:pPr marL="365125" lvl="0" indent="-365125">
              <a:spcAft>
                <a:spcPts val="600"/>
              </a:spcAft>
            </a:pPr>
            <a:r>
              <a:rPr lang="en-GB" sz="2000" dirty="0" smtClean="0"/>
              <a:t>9.	</a:t>
            </a:r>
            <a:r>
              <a:rPr lang="en-GB" sz="2000" dirty="0" smtClean="0">
                <a:solidFill>
                  <a:srgbClr val="0000FF"/>
                </a:solidFill>
              </a:rPr>
              <a:t>the adequacy of resources, in particular the needs for, and sources and flows of, international financial support.[DPEA, 121.f]</a:t>
            </a:r>
          </a:p>
          <a:p>
            <a:pPr marL="365125" lvl="0" indent="-365125">
              <a:spcAft>
                <a:spcPts val="600"/>
              </a:spcAft>
            </a:pPr>
            <a:r>
              <a:rPr lang="en-GB" sz="2000" dirty="0" smtClean="0"/>
              <a:t> </a:t>
            </a:r>
            <a:r>
              <a:rPr lang="en-GB" sz="2000" baseline="30000" dirty="0" smtClean="0"/>
              <a:t>*</a:t>
            </a:r>
            <a:r>
              <a:rPr lang="en-GB" sz="2000" dirty="0" smtClean="0"/>
              <a:t> </a:t>
            </a:r>
            <a:r>
              <a:rPr lang="en-GB" sz="1600" i="1" dirty="0" smtClean="0"/>
              <a:t>Modalities by which a particular funding decision may be reconsidered in light of these policies, programme priorities, and eligibility criteria</a:t>
            </a:r>
            <a:r>
              <a:rPr lang="en-GB" sz="1600" dirty="0" smtClean="0"/>
              <a:t>;</a:t>
            </a:r>
            <a:endParaRPr lang="en-GB"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632520" y="38472"/>
            <a:ext cx="7920880" cy="6878709"/>
          </a:xfrm>
          <a:prstGeom prst="rect">
            <a:avLst/>
          </a:prstGeom>
          <a:noFill/>
          <a:ln w="9525">
            <a:noFill/>
            <a:miter lim="800000"/>
            <a:headEnd/>
            <a:tailEnd/>
          </a:ln>
          <a:effectLst/>
        </p:spPr>
        <p:txBody>
          <a:bodyPr vert="horz" wrap="square" lIns="91440" tIns="152352" rIns="91440" bIns="152352" numCol="1" anchor="ctr" anchorCtr="0" compatLnSpc="1">
            <a:prstTxWarp prst="textNoShape">
              <a:avLst/>
            </a:prstTxWarp>
            <a:spAutoFit/>
          </a:bodyPr>
          <a:lstStyle/>
          <a:p>
            <a:pPr marL="0" marR="0" lvl="0" indent="0" algn="just" defTabSz="914400" rtl="0" eaLnBrk="1" fontAlgn="base" latinLnBrk="0" hangingPunct="1">
              <a:spcBef>
                <a:spcPct val="0"/>
              </a:spcBef>
              <a:spcAft>
                <a:spcPts val="600"/>
              </a:spcAft>
              <a:buClrTx/>
              <a:buSzTx/>
              <a:buFontTx/>
              <a:buNone/>
              <a:tabLst>
                <a:tab pos="762000" algn="l"/>
              </a:tabLst>
            </a:pPr>
            <a:r>
              <a:rPr kumimoji="0" lang="en-GB" i="0" u="none" strike="noStrike" cap="none" normalizeH="0" baseline="0" dirty="0" smtClean="0">
                <a:ln>
                  <a:noFill/>
                </a:ln>
                <a:solidFill>
                  <a:srgbClr val="660066"/>
                </a:solidFill>
                <a:effectLst/>
                <a:latin typeface="Gill Sans MT" pitchFamily="34" charset="0"/>
                <a:ea typeface="ヒラギノ角ゴ Pro W3"/>
                <a:cs typeface="Times New Roman" pitchFamily="18" charset="0"/>
              </a:rPr>
              <a:t>R</a:t>
            </a:r>
            <a:r>
              <a:rPr kumimoji="0" lang="en-GB" i="0" u="none" strike="noStrike" cap="none" normalizeH="0" baseline="0" dirty="0" smtClean="0" bmk="">
                <a:ln>
                  <a:noFill/>
                </a:ln>
                <a:solidFill>
                  <a:srgbClr val="660066"/>
                </a:solidFill>
                <a:effectLst/>
                <a:latin typeface="Gill Sans MT" pitchFamily="34" charset="0"/>
                <a:ea typeface="ヒラギノ角ゴ Pro W3"/>
                <a:cs typeface="Times New Roman" pitchFamily="18" charset="0"/>
              </a:rPr>
              <a:t>eporting ,</a:t>
            </a:r>
            <a:r>
              <a:rPr lang="en-GB" dirty="0" smtClean="0" bmk="">
                <a:solidFill>
                  <a:srgbClr val="660066"/>
                </a:solidFill>
                <a:latin typeface="Gill Sans MT" pitchFamily="34" charset="0"/>
                <a:ea typeface="ヒラギノ角ゴ Pro W3"/>
                <a:cs typeface="Times New Roman" pitchFamily="18" charset="0"/>
              </a:rPr>
              <a:t> and </a:t>
            </a:r>
            <a:r>
              <a:rPr kumimoji="0" lang="en-GB" i="0" u="none" strike="noStrike" cap="none" normalizeH="0" baseline="0" dirty="0" smtClean="0" bmk="">
                <a:ln>
                  <a:noFill/>
                </a:ln>
                <a:solidFill>
                  <a:srgbClr val="660066"/>
                </a:solidFill>
                <a:effectLst/>
                <a:latin typeface="Gill Sans MT" pitchFamily="34" charset="0"/>
                <a:ea typeface="ヒラギノ角ゴ Pro W3"/>
                <a:cs typeface="Times New Roman" pitchFamily="18" charset="0"/>
              </a:rPr>
              <a:t>Verifying [p. 24 f.]</a:t>
            </a:r>
            <a:endParaRPr kumimoji="0" lang="en-US" i="0" u="none" strike="noStrike" cap="none" normalizeH="0" baseline="0" dirty="0" smtClean="0" bmk="">
              <a:ln>
                <a:noFill/>
              </a:ln>
              <a:solidFill>
                <a:srgbClr val="660066"/>
              </a:solidFill>
              <a:effectLst/>
              <a:latin typeface="Gill Sans MT" pitchFamily="34" charset="0"/>
              <a:ea typeface="ヒラギノ角ゴ Pro W3"/>
              <a:cs typeface="Times New Roman" pitchFamily="18" charset="0"/>
            </a:endParaRPr>
          </a:p>
          <a:p>
            <a:pPr marL="342900" marR="0" lvl="0" indent="-342900" algn="just" defTabSz="914400" rtl="0" eaLnBrk="0" fontAlgn="base" latinLnBrk="0" hangingPunct="0">
              <a:spcBef>
                <a:spcPct val="0"/>
              </a:spcBef>
              <a:spcAft>
                <a:spcPts val="600"/>
              </a:spcAft>
              <a:buClrTx/>
              <a:buSzTx/>
              <a:buAutoNum type="arabicPeriod"/>
              <a:tabLst>
                <a:tab pos="762000" algn="l"/>
              </a:tabLst>
            </a:pPr>
            <a:r>
              <a:rPr kumimoji="0" lang="en-GB" sz="1500" b="0" i="0" u="none" strike="noStrike" cap="none" normalizeH="0" baseline="0" dirty="0" smtClean="0" bmk="">
                <a:ln>
                  <a:noFill/>
                </a:ln>
                <a:solidFill>
                  <a:srgbClr val="FF0000"/>
                </a:solidFill>
                <a:effectLst/>
                <a:latin typeface="+mn-lt"/>
                <a:ea typeface="Calibri" pitchFamily="34" charset="0"/>
                <a:cs typeface="Times New Roman" pitchFamily="18" charset="0"/>
              </a:rPr>
              <a:t>set up and manage a Financial Support Registry to record all relevant information on financing channels, both inside and outside the Financial Mechanism, particularly with reference to the information required in performing the review functions;</a:t>
            </a:r>
            <a:endParaRPr lang="en-GB" sz="1500" dirty="0" smtClean="0" bmk="">
              <a:solidFill>
                <a:srgbClr val="FF0000"/>
              </a:solidFill>
              <a:latin typeface="+mn-lt"/>
            </a:endParaRPr>
          </a:p>
          <a:p>
            <a:pPr marL="342900" marR="0" lvl="0" indent="-342900" algn="just" defTabSz="914400" rtl="0" eaLnBrk="0" fontAlgn="base" latinLnBrk="0" hangingPunct="0">
              <a:spcBef>
                <a:spcPct val="0"/>
              </a:spcBef>
              <a:spcAft>
                <a:spcPts val="600"/>
              </a:spcAft>
              <a:buClrTx/>
              <a:buSzTx/>
              <a:buAutoNum type="arabicPeriod"/>
              <a:tabLst>
                <a:tab pos="762000" algn="l"/>
              </a:tabLst>
            </a:pPr>
            <a:r>
              <a:rPr kumimoji="0" lang="en-GB" sz="1500" b="0" i="0" u="none" strike="noStrike" cap="none" normalizeH="0" baseline="0" dirty="0" smtClean="0" bmk="">
                <a:ln>
                  <a:noFill/>
                </a:ln>
                <a:solidFill>
                  <a:srgbClr val="FF0000"/>
                </a:solidFill>
                <a:effectLst/>
                <a:latin typeface="+mn-lt"/>
                <a:ea typeface="Calibri" pitchFamily="34" charset="0"/>
                <a:cs typeface="Times New Roman" pitchFamily="18" charset="0"/>
              </a:rPr>
              <a:t>request/invite Operating Entities and other entities involved in providing climate finance to provide required information;</a:t>
            </a:r>
            <a:endParaRPr lang="en-GB" sz="1500" dirty="0" smtClean="0" bmk="">
              <a:solidFill>
                <a:srgbClr val="FF0000"/>
              </a:solidFill>
              <a:latin typeface="+mn-lt"/>
            </a:endParaRPr>
          </a:p>
          <a:p>
            <a:pPr marL="342900" marR="0" lvl="0" indent="-342900" algn="just" defTabSz="914400" rtl="0" eaLnBrk="0" fontAlgn="base" latinLnBrk="0" hangingPunct="0">
              <a:spcBef>
                <a:spcPct val="0"/>
              </a:spcBef>
              <a:spcAft>
                <a:spcPts val="600"/>
              </a:spcAft>
              <a:buClrTx/>
              <a:buSzTx/>
              <a:buAutoNum type="arabicPeriod"/>
              <a:tabLst>
                <a:tab pos="762000" algn="l"/>
              </a:tabLst>
            </a:pPr>
            <a:r>
              <a:rPr kumimoji="0" lang="en-GB" sz="1500" b="0" i="0" u="none" strike="noStrike" cap="none" normalizeH="0" baseline="0" dirty="0" smtClean="0" bmk="">
                <a:ln>
                  <a:noFill/>
                </a:ln>
                <a:solidFill>
                  <a:srgbClr val="0000FF"/>
                </a:solidFill>
                <a:effectLst/>
                <a:latin typeface="+mn-lt"/>
                <a:ea typeface="Calibri" pitchFamily="34" charset="0"/>
                <a:cs typeface="Times New Roman" pitchFamily="18" charset="0"/>
              </a:rPr>
              <a:t>act as a platform of consultation with private sector and civil society, as well as with multilateral and bilateral funding entities; [DPAE, 121.a]</a:t>
            </a:r>
            <a:endParaRPr lang="en-GB" sz="1500" dirty="0" smtClean="0" bmk="">
              <a:solidFill>
                <a:srgbClr val="0000FF"/>
              </a:solidFill>
              <a:latin typeface="+mn-lt"/>
            </a:endParaRPr>
          </a:p>
          <a:p>
            <a:pPr marL="342900" marR="0" lvl="0" indent="-342900" algn="just" defTabSz="914400" rtl="0" eaLnBrk="0" fontAlgn="base" latinLnBrk="0" hangingPunct="0">
              <a:spcBef>
                <a:spcPct val="0"/>
              </a:spcBef>
              <a:spcAft>
                <a:spcPts val="600"/>
              </a:spcAft>
              <a:buClrTx/>
              <a:buSzTx/>
              <a:buAutoNum type="arabicPeriod"/>
              <a:tabLst>
                <a:tab pos="762000" algn="l"/>
              </a:tabLst>
            </a:pPr>
            <a:r>
              <a:rPr kumimoji="0" lang="en-GB" sz="1500" b="0" i="0" u="none" strike="noStrike" cap="none" normalizeH="0" baseline="0" dirty="0" smtClean="0" bmk="">
                <a:ln>
                  <a:noFill/>
                </a:ln>
                <a:solidFill>
                  <a:srgbClr val="0000FF"/>
                </a:solidFill>
                <a:effectLst/>
                <a:latin typeface="+mn-lt"/>
                <a:ea typeface="Calibri" pitchFamily="34" charset="0"/>
                <a:cs typeface="Times New Roman" pitchFamily="18" charset="0"/>
              </a:rPr>
              <a:t>liaise on all relevant matters with other relevant bodies – in particular, but not solely, with Convention bodies such as the Adaptation Committee and Technology Executive Committee;[DPAE, 121.b]</a:t>
            </a:r>
            <a:endParaRPr lang="en-GB" sz="1500" dirty="0" smtClean="0" bmk="">
              <a:solidFill>
                <a:srgbClr val="0000FF"/>
              </a:solidFill>
              <a:latin typeface="+mn-lt"/>
            </a:endParaRPr>
          </a:p>
          <a:p>
            <a:pPr marL="342900" marR="0" lvl="0" indent="-342900" algn="just" defTabSz="914400" rtl="0" eaLnBrk="0" fontAlgn="base" latinLnBrk="0" hangingPunct="0">
              <a:spcBef>
                <a:spcPct val="0"/>
              </a:spcBef>
              <a:spcAft>
                <a:spcPts val="0"/>
              </a:spcAft>
              <a:buClrTx/>
              <a:buSzTx/>
              <a:buAutoNum type="arabicPeriod"/>
              <a:tabLst>
                <a:tab pos="762000" algn="l"/>
              </a:tabLst>
            </a:pPr>
            <a:r>
              <a:rPr kumimoji="0" lang="en-GB" sz="1500" b="0" i="0" u="none" strike="noStrike" cap="none" normalizeH="0" baseline="0" dirty="0" smtClean="0">
                <a:ln>
                  <a:noFill/>
                </a:ln>
                <a:solidFill>
                  <a:srgbClr val="FF0000"/>
                </a:solidFill>
                <a:effectLst/>
                <a:latin typeface="+mn-lt"/>
                <a:ea typeface="Calibri" pitchFamily="34" charset="0"/>
                <a:cs typeface="Times New Roman" pitchFamily="18" charset="0"/>
              </a:rPr>
              <a:t>provide the COP with all necessary support to verify: </a:t>
            </a:r>
            <a:endParaRPr kumimoji="0" lang="en-GB" sz="1500" b="0" i="0" u="none" strike="noStrike" cap="none" normalizeH="0" baseline="0" dirty="0" smtClean="0">
              <a:ln>
                <a:noFill/>
              </a:ln>
              <a:solidFill>
                <a:srgbClr val="FF0000"/>
              </a:solidFill>
              <a:effectLst/>
              <a:latin typeface="+mn-lt"/>
            </a:endParaRPr>
          </a:p>
          <a:p>
            <a:pPr marL="530225" marR="0" lvl="0" indent="-265113" algn="just" defTabSz="914400" rtl="0" eaLnBrk="0" fontAlgn="base" latinLnBrk="0" hangingPunct="0">
              <a:spcBef>
                <a:spcPct val="0"/>
              </a:spcBef>
              <a:spcAft>
                <a:spcPts val="0"/>
              </a:spcAft>
              <a:buClrTx/>
              <a:buSzTx/>
            </a:pPr>
            <a:r>
              <a:rPr kumimoji="0" lang="en-GB" sz="1500" b="0" i="0" u="none" strike="noStrike" cap="none" normalizeH="0" baseline="0" dirty="0" smtClean="0">
                <a:ln>
                  <a:noFill/>
                </a:ln>
                <a:solidFill>
                  <a:srgbClr val="FF0000"/>
                </a:solidFill>
                <a:effectLst/>
                <a:latin typeface="+mn-lt"/>
                <a:ea typeface="Calibri" pitchFamily="34" charset="0"/>
                <a:cs typeface="Times New Roman" pitchFamily="18" charset="0"/>
              </a:rPr>
              <a:t>	(</a:t>
            </a:r>
            <a:r>
              <a:rPr kumimoji="0" lang="en-GB" sz="1500" b="0" i="0" u="none" strike="noStrike" cap="none" normalizeH="0" baseline="0" dirty="0" err="1" smtClean="0">
                <a:ln>
                  <a:noFill/>
                </a:ln>
                <a:solidFill>
                  <a:srgbClr val="FF0000"/>
                </a:solidFill>
                <a:effectLst/>
                <a:latin typeface="+mn-lt"/>
                <a:ea typeface="Calibri" pitchFamily="34" charset="0"/>
                <a:cs typeface="Times New Roman" pitchFamily="18" charset="0"/>
              </a:rPr>
              <a:t>i</a:t>
            </a:r>
            <a:r>
              <a:rPr kumimoji="0" lang="en-GB" sz="1500" b="0" i="0" u="none" strike="noStrike" cap="none" normalizeH="0" baseline="0" dirty="0" smtClean="0">
                <a:ln>
                  <a:noFill/>
                </a:ln>
                <a:solidFill>
                  <a:srgbClr val="FF0000"/>
                </a:solidFill>
                <a:effectLst/>
                <a:latin typeface="+mn-lt"/>
                <a:ea typeface="Calibri" pitchFamily="34" charset="0"/>
                <a:cs typeface="Times New Roman" pitchFamily="18" charset="0"/>
              </a:rPr>
              <a:t>)</a:t>
            </a:r>
            <a:r>
              <a:rPr kumimoji="0" lang="en-GB" sz="1500" b="0" i="0" u="none" strike="noStrike" cap="none" normalizeH="0" dirty="0" smtClean="0">
                <a:ln>
                  <a:noFill/>
                </a:ln>
                <a:solidFill>
                  <a:srgbClr val="FF0000"/>
                </a:solidFill>
                <a:effectLst/>
                <a:latin typeface="+mn-lt"/>
                <a:ea typeface="Calibri" pitchFamily="34" charset="0"/>
                <a:cs typeface="Times New Roman" pitchFamily="18" charset="0"/>
              </a:rPr>
              <a:t>  </a:t>
            </a:r>
            <a:r>
              <a:rPr kumimoji="0" lang="en-GB" sz="1500" b="0" i="0" u="none" strike="noStrike" cap="none" normalizeH="0" baseline="0" dirty="0" smtClean="0">
                <a:ln>
                  <a:noFill/>
                </a:ln>
                <a:solidFill>
                  <a:srgbClr val="FF0000"/>
                </a:solidFill>
                <a:effectLst/>
                <a:latin typeface="+mn-lt"/>
                <a:ea typeface="Calibri" pitchFamily="34" charset="0"/>
                <a:cs typeface="Times New Roman" pitchFamily="18" charset="0"/>
              </a:rPr>
              <a:t>financial flows to be counted against financial obligations under the Convention, including, if applicable, assessed contributions;</a:t>
            </a:r>
          </a:p>
          <a:p>
            <a:pPr marL="530225" marR="0" lvl="0" indent="-265113" algn="just" defTabSz="914400" rtl="0" eaLnBrk="0" fontAlgn="base" latinLnBrk="0" hangingPunct="0">
              <a:spcBef>
                <a:spcPct val="0"/>
              </a:spcBef>
              <a:spcAft>
                <a:spcPts val="600"/>
              </a:spcAft>
              <a:buClrTx/>
              <a:buSzTx/>
            </a:pPr>
            <a:r>
              <a:rPr lang="en-GB" sz="1500" dirty="0" smtClean="0">
                <a:solidFill>
                  <a:srgbClr val="FF0000"/>
                </a:solidFill>
                <a:latin typeface="+mn-lt"/>
                <a:ea typeface="Calibri" pitchFamily="34" charset="0"/>
                <a:cs typeface="Times New Roman" pitchFamily="18" charset="0"/>
              </a:rPr>
              <a:t>	(ii)	</a:t>
            </a:r>
            <a:r>
              <a:rPr kumimoji="0" lang="en-GB" sz="1500" b="0" i="0" u="none" strike="noStrike" cap="none" normalizeH="0" baseline="0" dirty="0" smtClean="0">
                <a:ln>
                  <a:noFill/>
                </a:ln>
                <a:solidFill>
                  <a:srgbClr val="FF0000"/>
                </a:solidFill>
                <a:effectLst/>
                <a:latin typeface="+mn-lt"/>
                <a:ea typeface="Calibri" pitchFamily="34" charset="0"/>
                <a:cs typeface="Times New Roman" pitchFamily="18" charset="0"/>
              </a:rPr>
              <a:t>certification by recipient countries, if applicable.</a:t>
            </a:r>
          </a:p>
          <a:p>
            <a:pPr lvl="0" algn="just">
              <a:spcAft>
                <a:spcPts val="600"/>
              </a:spcAft>
              <a:tabLst>
                <a:tab pos="762000" algn="l"/>
              </a:tabLst>
            </a:pPr>
            <a:r>
              <a:rPr lang="en-GB" dirty="0" smtClean="0">
                <a:solidFill>
                  <a:srgbClr val="660066"/>
                </a:solidFill>
                <a:latin typeface="Gill Sans MT" pitchFamily="34" charset="0"/>
                <a:ea typeface="ヒラギノ角ゴ Pro W3"/>
                <a:cs typeface="Times New Roman" pitchFamily="18" charset="0"/>
              </a:rPr>
              <a:t>Other Functions  </a:t>
            </a:r>
            <a:r>
              <a:rPr lang="en-GB" dirty="0" smtClean="0" bmk="">
                <a:solidFill>
                  <a:srgbClr val="660066"/>
                </a:solidFill>
                <a:latin typeface="Gill Sans MT" pitchFamily="34" charset="0"/>
                <a:ea typeface="ヒラギノ角ゴ Pro W3"/>
                <a:cs typeface="Times New Roman" pitchFamily="18" charset="0"/>
              </a:rPr>
              <a:t>[p. 25]</a:t>
            </a:r>
            <a:endParaRPr lang="en-US" dirty="0" smtClean="0" bmk="">
              <a:solidFill>
                <a:srgbClr val="660066"/>
              </a:solidFill>
              <a:latin typeface="Gill Sans MT" pitchFamily="34" charset="0"/>
              <a:ea typeface="ヒラギノ角ゴ Pro W3"/>
              <a:cs typeface="Times New Roman" pitchFamily="18" charset="0"/>
            </a:endParaRPr>
          </a:p>
          <a:p>
            <a:pPr marL="354013" lvl="0" indent="-354013" algn="just" eaLnBrk="0" hangingPunct="0">
              <a:spcAft>
                <a:spcPts val="0"/>
              </a:spcAft>
              <a:tabLst>
                <a:tab pos="762000" algn="l"/>
              </a:tabLst>
            </a:pPr>
            <a:r>
              <a:rPr lang="en-GB" sz="1500" dirty="0" smtClean="0">
                <a:latin typeface="+mn-lt"/>
              </a:rPr>
              <a:t>1. 	Support the COP in the mobilization of financial resources, including from the private sector, by inter alia:</a:t>
            </a:r>
          </a:p>
          <a:p>
            <a:pPr marL="811213" lvl="0" indent="-265113" algn="just" eaLnBrk="0" hangingPunct="0">
              <a:spcAft>
                <a:spcPts val="0"/>
              </a:spcAft>
              <a:tabLst>
                <a:tab pos="762000" algn="l"/>
              </a:tabLst>
            </a:pPr>
            <a:r>
              <a:rPr lang="en-GB" sz="1500" dirty="0" smtClean="0">
                <a:latin typeface="+mn-lt"/>
              </a:rPr>
              <a:t>(a) developing policy frameworks for mobilizing supplementary finance sources for the guidance of, and recommendation to, the Operating Entities;</a:t>
            </a:r>
          </a:p>
          <a:p>
            <a:pPr marL="811213" lvl="0" indent="-265113" algn="just" eaLnBrk="0" hangingPunct="0">
              <a:spcAft>
                <a:spcPts val="600"/>
              </a:spcAft>
              <a:tabLst>
                <a:tab pos="762000" algn="l"/>
              </a:tabLst>
            </a:pPr>
            <a:r>
              <a:rPr lang="en-GB" sz="1500" dirty="0" smtClean="0">
                <a:latin typeface="+mn-lt"/>
              </a:rPr>
              <a:t>(b) commissioning independent studies on the topic.</a:t>
            </a:r>
          </a:p>
          <a:p>
            <a:pPr marL="265113" lvl="0" indent="-265113" algn="just" eaLnBrk="0" hangingPunct="0">
              <a:spcAft>
                <a:spcPts val="600"/>
              </a:spcAft>
              <a:tabLst>
                <a:tab pos="762000" algn="l"/>
              </a:tabLst>
            </a:pPr>
            <a:r>
              <a:rPr lang="en-GB" sz="1500" dirty="0" smtClean="0">
                <a:latin typeface="+mn-lt"/>
              </a:rPr>
              <a:t>2. </a:t>
            </a:r>
            <a:r>
              <a:rPr lang="en-GB" sz="1500" dirty="0" smtClean="0">
                <a:solidFill>
                  <a:srgbClr val="0000FF"/>
                </a:solidFill>
                <a:latin typeface="+mn-lt"/>
              </a:rPr>
              <a:t>Report directly to the COP. [DPEA, 120]</a:t>
            </a:r>
          </a:p>
          <a:p>
            <a:pPr marL="265113" lvl="0" indent="-265113" algn="just" eaLnBrk="0" hangingPunct="0">
              <a:spcAft>
                <a:spcPts val="600"/>
              </a:spcAft>
              <a:tabLst>
                <a:tab pos="762000" algn="l"/>
              </a:tabLst>
            </a:pPr>
            <a:r>
              <a:rPr lang="en-GB" sz="1500" dirty="0" smtClean="0">
                <a:latin typeface="+mn-lt"/>
              </a:rPr>
              <a:t>3. Fulfil any other function assigned by the COP.</a:t>
            </a:r>
          </a:p>
          <a:p>
            <a:pPr marL="0" marR="0" lvl="0" indent="0" algn="just" defTabSz="914400" rtl="0" eaLnBrk="0" fontAlgn="base" latinLnBrk="0" hangingPunct="0">
              <a:spcBef>
                <a:spcPct val="0"/>
              </a:spcBef>
              <a:spcAft>
                <a:spcPts val="600"/>
              </a:spcAft>
              <a:buClrTx/>
              <a:buSzTx/>
              <a:buFontTx/>
              <a:buChar char="•"/>
              <a:tabLst>
                <a:tab pos="762000" algn="l"/>
              </a:tabLst>
            </a:pPr>
            <a:endParaRPr kumimoji="0" lang="en-GB" sz="1400" b="0" i="0" u="none" strike="noStrike" cap="none" normalizeH="0" baseline="0" dirty="0" smtClean="0">
              <a:ln>
                <a:noFill/>
              </a:ln>
              <a:solidFill>
                <a:schemeClr val="tx1"/>
              </a:solidFill>
              <a:effectLst/>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91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9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91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891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891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891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891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00672" y="2672916"/>
            <a:ext cx="5580620" cy="2262158"/>
          </a:xfrm>
          <a:prstGeom prst="rect">
            <a:avLst/>
          </a:prstGeom>
          <a:noFill/>
        </p:spPr>
        <p:txBody>
          <a:bodyPr wrap="square" rtlCol="0">
            <a:spAutoFit/>
          </a:bodyPr>
          <a:lstStyle/>
          <a:p>
            <a:pPr marL="442913" indent="-442913">
              <a:spcAft>
                <a:spcPts val="1800"/>
              </a:spcAft>
              <a:buFont typeface="Arial" pitchFamily="34" charset="0"/>
              <a:buChar char="•"/>
            </a:pPr>
            <a:r>
              <a:rPr lang="en-GB" dirty="0" smtClean="0"/>
              <a:t>Draft Guidance to OEs</a:t>
            </a:r>
          </a:p>
          <a:p>
            <a:pPr marL="442913" indent="-442913">
              <a:spcAft>
                <a:spcPts val="1800"/>
              </a:spcAft>
              <a:buFont typeface="Arial" pitchFamily="34" charset="0"/>
              <a:buChar char="•"/>
            </a:pPr>
            <a:r>
              <a:rPr lang="en-GB" dirty="0" smtClean="0"/>
              <a:t>COP-GCF Agreement</a:t>
            </a:r>
          </a:p>
          <a:p>
            <a:pPr marL="442913" indent="-442913">
              <a:spcAft>
                <a:spcPts val="1800"/>
              </a:spcAft>
              <a:buFont typeface="Arial" pitchFamily="34" charset="0"/>
              <a:buChar char="•"/>
            </a:pPr>
            <a:r>
              <a:rPr lang="en-GB" dirty="0" smtClean="0"/>
              <a:t>Review of FM, SBI Mandate</a:t>
            </a:r>
          </a:p>
          <a:p>
            <a:pPr>
              <a:spcAft>
                <a:spcPts val="1800"/>
              </a:spcAft>
            </a:pPr>
            <a:endParaRPr lang="en-GB" dirty="0" smtClean="0"/>
          </a:p>
        </p:txBody>
      </p:sp>
      <p:sp>
        <p:nvSpPr>
          <p:cNvPr id="3" name="Rectangle 2"/>
          <p:cNvSpPr/>
          <p:nvPr/>
        </p:nvSpPr>
        <p:spPr>
          <a:xfrm>
            <a:off x="638067" y="440668"/>
            <a:ext cx="3330014" cy="461665"/>
          </a:xfrm>
          <a:prstGeom prst="rect">
            <a:avLst/>
          </a:prstGeom>
        </p:spPr>
        <p:txBody>
          <a:bodyPr wrap="none">
            <a:spAutoFit/>
          </a:bodyPr>
          <a:lstStyle/>
          <a:p>
            <a:pPr lvl="0" algn="just">
              <a:spcAft>
                <a:spcPts val="600"/>
              </a:spcAft>
              <a:tabLst>
                <a:tab pos="762000" algn="l"/>
              </a:tabLst>
            </a:pPr>
            <a:r>
              <a:rPr lang="en-GB" dirty="0" smtClean="0">
                <a:solidFill>
                  <a:srgbClr val="660066"/>
                </a:solidFill>
                <a:latin typeface="Gill Sans MT" pitchFamily="34" charset="0"/>
                <a:ea typeface="ヒラギノ角ゴ Pro W3"/>
                <a:cs typeface="Times New Roman" pitchFamily="18" charset="0"/>
              </a:rPr>
              <a:t>The Nature of the Beast?</a:t>
            </a:r>
            <a:endParaRPr lang="en-US" dirty="0" smtClean="0" bmk="">
              <a:solidFill>
                <a:srgbClr val="660066"/>
              </a:solidFill>
              <a:latin typeface="Gill Sans MT" pitchFamily="34" charset="0"/>
              <a:ea typeface="ヒラギノ角ゴ Pro W3"/>
              <a:cs typeface="Times New Roman" pitchFamily="18" charset="0"/>
            </a:endParaRPr>
          </a:p>
        </p:txBody>
      </p:sp>
      <p:sp>
        <p:nvSpPr>
          <p:cNvPr id="4" name="Rectangle 3"/>
          <p:cNvSpPr/>
          <p:nvPr/>
        </p:nvSpPr>
        <p:spPr>
          <a:xfrm>
            <a:off x="2036676" y="1232756"/>
            <a:ext cx="4474302" cy="461665"/>
          </a:xfrm>
          <a:prstGeom prst="rect">
            <a:avLst/>
          </a:prstGeom>
        </p:spPr>
        <p:txBody>
          <a:bodyPr wrap="none">
            <a:spAutoFit/>
          </a:bodyPr>
          <a:lstStyle/>
          <a:p>
            <a:r>
              <a:rPr lang="en-GB" dirty="0" smtClean="0"/>
              <a:t>Expert Group or Subsidiary Body?</a:t>
            </a:r>
            <a:endParaRPr lang="en-GB" dirty="0"/>
          </a:p>
        </p:txBody>
      </p:sp>
      <p:sp>
        <p:nvSpPr>
          <p:cNvPr id="5" name="Rectangle 4"/>
          <p:cNvSpPr/>
          <p:nvPr/>
        </p:nvSpPr>
        <p:spPr>
          <a:xfrm>
            <a:off x="632520" y="1916832"/>
            <a:ext cx="1423403" cy="461665"/>
          </a:xfrm>
          <a:prstGeom prst="rect">
            <a:avLst/>
          </a:prstGeom>
        </p:spPr>
        <p:txBody>
          <a:bodyPr wrap="none">
            <a:spAutoFit/>
          </a:bodyPr>
          <a:lstStyle/>
          <a:p>
            <a:pPr lvl="0" algn="just">
              <a:spcAft>
                <a:spcPts val="600"/>
              </a:spcAft>
              <a:tabLst>
                <a:tab pos="762000" algn="l"/>
              </a:tabLst>
            </a:pPr>
            <a:r>
              <a:rPr lang="en-GB" dirty="0" err="1" smtClean="0">
                <a:solidFill>
                  <a:srgbClr val="660066"/>
                </a:solidFill>
                <a:latin typeface="Gill Sans MT" pitchFamily="34" charset="0"/>
                <a:ea typeface="ヒラギノ角ゴ Pro W3"/>
                <a:cs typeface="Times New Roman" pitchFamily="18" charset="0"/>
              </a:rPr>
              <a:t>Workplan</a:t>
            </a:r>
            <a:endParaRPr lang="en-US" dirty="0" smtClean="0" bmk="">
              <a:solidFill>
                <a:srgbClr val="660066"/>
              </a:solidFill>
              <a:latin typeface="Gill Sans MT" pitchFamily="34" charset="0"/>
              <a:ea typeface="ヒラギノ角ゴ Pro W3"/>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20044</TotalTime>
  <Words>632</Words>
  <Application>Microsoft Office PowerPoint</Application>
  <PresentationFormat>A4 Paper (210x297 mm)</PresentationFormat>
  <Paragraphs>93</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Slide 1</vt:lpstr>
      <vt:lpstr>Slide 2</vt:lpstr>
      <vt:lpstr>Slide 3</vt:lpstr>
      <vt:lpstr>Slide 4</vt:lpstr>
      <vt:lpstr>Slide 5</vt:lpstr>
      <vt:lpstr>Slide 6</vt:lpstr>
      <vt:lpstr>Slide 7</vt:lpstr>
      <vt:lpstr>Slide 8</vt:lpstr>
    </vt:vector>
  </TitlesOfParts>
  <Company>OIES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Negotiation Indices</dc:title>
  <dc:creator>Müller</dc:creator>
  <cp:lastModifiedBy>IT Officer</cp:lastModifiedBy>
  <cp:revision>867</cp:revision>
  <dcterms:created xsi:type="dcterms:W3CDTF">2003-02-10T11:42:57Z</dcterms:created>
  <dcterms:modified xsi:type="dcterms:W3CDTF">2012-07-16T09:26:27Z</dcterms:modified>
</cp:coreProperties>
</file>