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290" r:id="rId2"/>
    <p:sldId id="303" r:id="rId3"/>
    <p:sldId id="300" r:id="rId4"/>
    <p:sldId id="301" r:id="rId5"/>
    <p:sldId id="302" r:id="rId6"/>
  </p:sldIdLst>
  <p:sldSz cx="9144000" cy="6858000" type="screen4x3"/>
  <p:notesSz cx="6950075" cy="923607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9900"/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7" autoAdjust="0"/>
    <p:restoredTop sz="94663" autoAdjust="0"/>
  </p:normalViewPr>
  <p:slideViewPr>
    <p:cSldViewPr>
      <p:cViewPr>
        <p:scale>
          <a:sx n="71" d="100"/>
          <a:sy n="71" d="100"/>
        </p:scale>
        <p:origin x="-81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8" y="-96"/>
      </p:cViewPr>
      <p:guideLst>
        <p:guide orient="horz" pos="2909"/>
        <p:guide pos="2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196C4366-71A2-4BEC-A997-2A08C5235E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830D0CB0-6631-4373-99FC-3DE618AB7C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98610-1671-4669-8AAE-B757FBB84E5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7A78-1021-4C95-B06A-728A3A1C584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B829-8CFA-43F9-B5C8-52DAB148428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DC6B-A87A-47ED-A29B-098AC1F43AB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425A-B7CB-4CA7-85C1-6710151F6EE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A603-A577-45ED-AD41-547C9FFE2E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CD54-86D8-41A1-9FB7-29F6DCD2821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17AB-639C-41DC-BDF2-1CA430FA088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C2552-4C08-4C9F-BC28-F98C78C5A8F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B7CB-4D6B-41B3-B1B6-D1AEDD501B2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6164-B767-4C65-8293-EE3BBD5D3F2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10CEAE-F9FE-4B4F-A74A-D77B7A9D2F7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ChangeArrowheads="1"/>
          </p:cNvSpPr>
          <p:nvPr/>
        </p:nvSpPr>
        <p:spPr bwMode="auto">
          <a:xfrm>
            <a:off x="755650" y="2033588"/>
            <a:ext cx="76327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4200" b="1"/>
              <a:t>GREEN FUND </a:t>
            </a:r>
          </a:p>
          <a:p>
            <a:pPr algn="ctr"/>
            <a:r>
              <a:rPr lang="es-MX" sz="3600" b="1"/>
              <a:t>(WORLD CLIMATE CHANGE FUND)</a:t>
            </a:r>
          </a:p>
          <a:p>
            <a:pPr algn="ctr"/>
            <a:endParaRPr lang="es-ES" sz="3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179388" y="0"/>
            <a:ext cx="871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400" b="1"/>
              <a:t>CURRENT SITUATION AND TRENDS</a:t>
            </a:r>
            <a:endParaRPr lang="es-ES" sz="2400" b="1"/>
          </a:p>
        </p:txBody>
      </p:sp>
      <p:sp>
        <p:nvSpPr>
          <p:cNvPr id="16386" name="4 CuadroTexto"/>
          <p:cNvSpPr txBox="1">
            <a:spLocks noChangeArrowheads="1"/>
          </p:cNvSpPr>
          <p:nvPr/>
        </p:nvSpPr>
        <p:spPr bwMode="auto">
          <a:xfrm>
            <a:off x="900113" y="4868863"/>
            <a:ext cx="8101012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1400"/>
              <a:t>Current international instruments (United Nations Framework Convention on Climate Change and the Kyoto Protocol) are insufficient, provided they have not impacted current trends. </a:t>
            </a:r>
          </a:p>
          <a:p>
            <a:pPr>
              <a:buFont typeface="Arial" charset="0"/>
              <a:buNone/>
            </a:pPr>
            <a:endParaRPr lang="en-US" sz="1400"/>
          </a:p>
          <a:p>
            <a:pPr>
              <a:buFont typeface="Arial" charset="0"/>
              <a:buNone/>
            </a:pPr>
            <a:r>
              <a:rPr lang="en-US" sz="1400"/>
              <a:t>Objectives by 2050:</a:t>
            </a:r>
          </a:p>
          <a:p>
            <a:pPr marL="901700" lvl="2" indent="-269875">
              <a:spcBef>
                <a:spcPts val="200"/>
              </a:spcBef>
              <a:spcAft>
                <a:spcPts val="200"/>
              </a:spcAft>
              <a:buClr>
                <a:srgbClr val="62A814"/>
              </a:buClr>
              <a:buSzPct val="120000"/>
              <a:buFont typeface="Wingdings" pitchFamily="2" charset="2"/>
              <a:buChar char="§"/>
            </a:pPr>
            <a:r>
              <a:rPr lang="en-US" sz="1400"/>
              <a:t>To reduce global emissions by 50% </a:t>
            </a:r>
          </a:p>
          <a:p>
            <a:pPr marL="901700" lvl="2" indent="-269875">
              <a:spcBef>
                <a:spcPts val="200"/>
              </a:spcBef>
              <a:spcAft>
                <a:spcPts val="200"/>
              </a:spcAft>
              <a:buClr>
                <a:srgbClr val="62A814"/>
              </a:buClr>
              <a:buSzPct val="120000"/>
              <a:buFont typeface="Wingdings" pitchFamily="2" charset="2"/>
              <a:buChar char="§"/>
            </a:pPr>
            <a:r>
              <a:rPr lang="en-US" sz="1400"/>
              <a:t>To direct CO</a:t>
            </a:r>
            <a:r>
              <a:rPr lang="en-US" sz="1400" baseline="-25000"/>
              <a:t>2</a:t>
            </a:r>
            <a:r>
              <a:rPr lang="en-US" sz="1400"/>
              <a:t> concentrations towards their stabilization at a safe level </a:t>
            </a:r>
          </a:p>
          <a:p>
            <a:pPr marL="901700" lvl="2" indent="-269875">
              <a:spcBef>
                <a:spcPts val="200"/>
              </a:spcBef>
              <a:spcAft>
                <a:spcPts val="200"/>
              </a:spcAft>
              <a:buClr>
                <a:srgbClr val="62A814"/>
              </a:buClr>
              <a:buSzPct val="120000"/>
              <a:buFont typeface="Wingdings" pitchFamily="2" charset="2"/>
              <a:buChar char="§"/>
            </a:pPr>
            <a:r>
              <a:rPr lang="en-US" sz="1400"/>
              <a:t>To assure adequate financing for mitigation and adaptation actions</a:t>
            </a:r>
          </a:p>
        </p:txBody>
      </p:sp>
      <p:grpSp>
        <p:nvGrpSpPr>
          <p:cNvPr id="16387" name="Group 37"/>
          <p:cNvGrpSpPr>
            <a:grpSpLocks/>
          </p:cNvGrpSpPr>
          <p:nvPr/>
        </p:nvGrpSpPr>
        <p:grpSpPr bwMode="auto">
          <a:xfrm>
            <a:off x="971550" y="476250"/>
            <a:ext cx="6507163" cy="4416425"/>
            <a:chOff x="810" y="237"/>
            <a:chExt cx="4127" cy="3901"/>
          </a:xfrm>
        </p:grpSpPr>
        <p:pic>
          <p:nvPicPr>
            <p:cNvPr id="1639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70" y="495"/>
              <a:ext cx="3514" cy="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4 CuadroTexto"/>
            <p:cNvSpPr txBox="1">
              <a:spLocks noChangeArrowheads="1"/>
            </p:cNvSpPr>
            <p:nvPr/>
          </p:nvSpPr>
          <p:spPr bwMode="auto">
            <a:xfrm>
              <a:off x="810" y="237"/>
              <a:ext cx="412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>
                  <a:cs typeface="Arial" charset="0"/>
                </a:rPr>
                <a:t>Real and projected CO</a:t>
              </a:r>
              <a:r>
                <a:rPr lang="es-MX" sz="1600" b="1" baseline="-25000">
                  <a:cs typeface="Arial" charset="0"/>
                </a:rPr>
                <a:t>2</a:t>
              </a:r>
              <a:r>
                <a:rPr lang="es-MX" sz="1600" b="1">
                  <a:cs typeface="Arial" charset="0"/>
                </a:rPr>
                <a:t> emissions and concentrations, 1958-2050</a:t>
              </a:r>
            </a:p>
          </p:txBody>
        </p:sp>
        <p:sp>
          <p:nvSpPr>
            <p:cNvPr id="16392" name="5 CuadroTexto"/>
            <p:cNvSpPr txBox="1">
              <a:spLocks noChangeArrowheads="1"/>
            </p:cNvSpPr>
            <p:nvPr/>
          </p:nvSpPr>
          <p:spPr bwMode="auto">
            <a:xfrm rot="-5400000">
              <a:off x="-31" y="1505"/>
              <a:ext cx="201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400" b="1">
                  <a:cs typeface="Arial" charset="0"/>
                </a:rPr>
                <a:t>CO</a:t>
              </a:r>
              <a:r>
                <a:rPr lang="es-MX" sz="1400" b="1" baseline="-25000">
                  <a:cs typeface="Arial" charset="0"/>
                </a:rPr>
                <a:t>2</a:t>
              </a:r>
              <a:r>
                <a:rPr lang="es-MX" sz="1400" b="1">
                  <a:cs typeface="Arial" charset="0"/>
                </a:rPr>
                <a:t> concentration (ppm)</a:t>
              </a:r>
            </a:p>
          </p:txBody>
        </p:sp>
        <p:sp>
          <p:nvSpPr>
            <p:cNvPr id="16393" name="6 CuadroTexto"/>
            <p:cNvSpPr txBox="1">
              <a:spLocks noChangeArrowheads="1"/>
            </p:cNvSpPr>
            <p:nvPr/>
          </p:nvSpPr>
          <p:spPr bwMode="auto">
            <a:xfrm rot="-5400000">
              <a:off x="3670" y="1557"/>
              <a:ext cx="224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400" b="1">
                  <a:cs typeface="Arial" charset="0"/>
                </a:rPr>
                <a:t>CO</a:t>
              </a:r>
              <a:r>
                <a:rPr lang="es-MX" sz="1400" b="1" baseline="-25000">
                  <a:cs typeface="Arial" charset="0"/>
                </a:rPr>
                <a:t>2</a:t>
              </a:r>
              <a:r>
                <a:rPr lang="es-MX" sz="1400" b="1">
                  <a:cs typeface="Arial" charset="0"/>
                </a:rPr>
                <a:t> emissions (GtCO</a:t>
              </a:r>
              <a:r>
                <a:rPr lang="es-MX" sz="1400" b="1" baseline="-25000">
                  <a:cs typeface="Arial" charset="0"/>
                </a:rPr>
                <a:t>2</a:t>
              </a:r>
              <a:r>
                <a:rPr lang="es-MX" sz="1400" b="1">
                  <a:cs typeface="Arial" charset="0"/>
                </a:rPr>
                <a:t>/year)</a:t>
              </a:r>
            </a:p>
          </p:txBody>
        </p:sp>
        <p:sp>
          <p:nvSpPr>
            <p:cNvPr id="16394" name="7 CuadroTexto"/>
            <p:cNvSpPr txBox="1">
              <a:spLocks noChangeArrowheads="1"/>
            </p:cNvSpPr>
            <p:nvPr/>
          </p:nvSpPr>
          <p:spPr bwMode="auto">
            <a:xfrm>
              <a:off x="2621" y="3325"/>
              <a:ext cx="4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400" b="1">
                  <a:cs typeface="Arial" charset="0"/>
                </a:rPr>
                <a:t>YEAR</a:t>
              </a:r>
            </a:p>
          </p:txBody>
        </p:sp>
        <p:sp>
          <p:nvSpPr>
            <p:cNvPr id="16395" name="8 CuadroTexto"/>
            <p:cNvSpPr txBox="1">
              <a:spLocks noChangeArrowheads="1"/>
            </p:cNvSpPr>
            <p:nvPr/>
          </p:nvSpPr>
          <p:spPr bwMode="auto">
            <a:xfrm>
              <a:off x="1738" y="2795"/>
              <a:ext cx="95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MX" sz="800" b="1">
                  <a:cs typeface="Arial" charset="0"/>
                </a:rPr>
                <a:t>United Nations </a:t>
              </a:r>
            </a:p>
            <a:p>
              <a:pPr algn="r"/>
              <a:r>
                <a:rPr lang="es-MX" sz="800" b="1">
                  <a:cs typeface="Arial" charset="0"/>
                </a:rPr>
                <a:t>Framework Convention on </a:t>
              </a:r>
            </a:p>
            <a:p>
              <a:pPr algn="r"/>
              <a:r>
                <a:rPr lang="es-MX" sz="800" b="1">
                  <a:cs typeface="Arial" charset="0"/>
                </a:rPr>
                <a:t>Climate Change</a:t>
              </a:r>
            </a:p>
          </p:txBody>
        </p:sp>
        <p:sp>
          <p:nvSpPr>
            <p:cNvPr id="16396" name="9 CuadroTexto"/>
            <p:cNvSpPr txBox="1">
              <a:spLocks noChangeArrowheads="1"/>
            </p:cNvSpPr>
            <p:nvPr/>
          </p:nvSpPr>
          <p:spPr bwMode="auto">
            <a:xfrm>
              <a:off x="2926" y="2862"/>
              <a:ext cx="37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800" b="1">
                  <a:cs typeface="Arial" charset="0"/>
                </a:rPr>
                <a:t>Kyoto </a:t>
              </a:r>
            </a:p>
            <a:p>
              <a:r>
                <a:rPr lang="es-MX" sz="800" b="1">
                  <a:cs typeface="Arial" charset="0"/>
                </a:rPr>
                <a:t>Protocol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439" y="1535"/>
              <a:ext cx="771" cy="2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b="1" dirty="0" err="1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Concentration</a:t>
              </a:r>
              <a:endParaRPr lang="es-MX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439" y="2570"/>
              <a:ext cx="600" cy="2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200" b="1" dirty="0" err="1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Emissions</a:t>
              </a:r>
              <a:endParaRPr lang="es-MX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9" name="12 CuadroTexto"/>
            <p:cNvSpPr txBox="1">
              <a:spLocks noChangeArrowheads="1"/>
            </p:cNvSpPr>
            <p:nvPr/>
          </p:nvSpPr>
          <p:spPr bwMode="auto">
            <a:xfrm>
              <a:off x="3593" y="1261"/>
              <a:ext cx="879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sz="1000" b="1">
                  <a:cs typeface="Arial" charset="0"/>
                </a:rPr>
                <a:t>Stabilization of CO</a:t>
              </a:r>
              <a:r>
                <a:rPr lang="es-MX" sz="1000" b="1" baseline="-25000">
                  <a:cs typeface="Arial" charset="0"/>
                </a:rPr>
                <a:t>2 </a:t>
              </a:r>
            </a:p>
            <a:p>
              <a:pPr algn="ctr"/>
              <a:r>
                <a:rPr lang="es-MX" sz="1000" b="1">
                  <a:cs typeface="Arial" charset="0"/>
                </a:rPr>
                <a:t>at 450 ppm  </a:t>
              </a:r>
            </a:p>
          </p:txBody>
        </p:sp>
        <p:sp>
          <p:nvSpPr>
            <p:cNvPr id="16400" name="13 CuadroTexto"/>
            <p:cNvSpPr txBox="1">
              <a:spLocks noChangeArrowheads="1"/>
            </p:cNvSpPr>
            <p:nvPr/>
          </p:nvSpPr>
          <p:spPr bwMode="auto">
            <a:xfrm>
              <a:off x="2346" y="3487"/>
              <a:ext cx="140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000" b="1">
                  <a:cs typeface="Arial" charset="0"/>
                </a:rPr>
                <a:t>CO</a:t>
              </a:r>
              <a:r>
                <a:rPr lang="es-MX" sz="1000" b="1" baseline="-25000">
                  <a:cs typeface="Arial" charset="0"/>
                </a:rPr>
                <a:t>2</a:t>
              </a:r>
              <a:r>
                <a:rPr lang="es-MX" sz="1000" b="1">
                  <a:cs typeface="Arial" charset="0"/>
                </a:rPr>
                <a:t>  historical concentrations      </a:t>
              </a:r>
            </a:p>
          </p:txBody>
        </p:sp>
        <p:sp>
          <p:nvSpPr>
            <p:cNvPr id="16401" name="14 CuadroTexto"/>
            <p:cNvSpPr txBox="1">
              <a:spLocks noChangeArrowheads="1"/>
            </p:cNvSpPr>
            <p:nvPr/>
          </p:nvSpPr>
          <p:spPr bwMode="auto">
            <a:xfrm>
              <a:off x="1820" y="3637"/>
              <a:ext cx="198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MX" sz="1000" b="1">
                  <a:cs typeface="Arial" charset="0"/>
                </a:rPr>
                <a:t>CO</a:t>
              </a:r>
              <a:r>
                <a:rPr lang="es-MX" sz="1000" b="1" baseline="-25000">
                  <a:cs typeface="Arial" charset="0"/>
                </a:rPr>
                <a:t>2</a:t>
              </a:r>
              <a:r>
                <a:rPr lang="es-MX" sz="1000" b="1">
                  <a:cs typeface="Arial" charset="0"/>
                </a:rPr>
                <a:t>  historical emissions by fossil fuels burning </a:t>
              </a:r>
            </a:p>
          </p:txBody>
        </p:sp>
        <p:sp>
          <p:nvSpPr>
            <p:cNvPr id="16402" name="15 CuadroTexto"/>
            <p:cNvSpPr txBox="1">
              <a:spLocks noChangeArrowheads="1"/>
            </p:cNvSpPr>
            <p:nvPr/>
          </p:nvSpPr>
          <p:spPr bwMode="auto">
            <a:xfrm>
              <a:off x="1825" y="3779"/>
              <a:ext cx="70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sz="1000" b="1">
                  <a:cs typeface="Arial" charset="0"/>
                </a:rPr>
                <a:t>Desirable trend</a:t>
              </a:r>
            </a:p>
          </p:txBody>
        </p:sp>
        <p:sp>
          <p:nvSpPr>
            <p:cNvPr id="16403" name="16 CuadroTexto"/>
            <p:cNvSpPr txBox="1">
              <a:spLocks noChangeArrowheads="1"/>
            </p:cNvSpPr>
            <p:nvPr/>
          </p:nvSpPr>
          <p:spPr bwMode="auto">
            <a:xfrm>
              <a:off x="1829" y="3922"/>
              <a:ext cx="63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sz="1000" b="1">
                  <a:cs typeface="Arial" charset="0"/>
                </a:rPr>
                <a:t>Current trend</a:t>
              </a:r>
            </a:p>
          </p:txBody>
        </p:sp>
        <p:sp>
          <p:nvSpPr>
            <p:cNvPr id="16404" name="17 CuadroTexto"/>
            <p:cNvSpPr txBox="1">
              <a:spLocks noChangeArrowheads="1"/>
            </p:cNvSpPr>
            <p:nvPr/>
          </p:nvSpPr>
          <p:spPr bwMode="auto">
            <a:xfrm>
              <a:off x="3484" y="2743"/>
              <a:ext cx="8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sz="1000" b="1">
                  <a:cs typeface="Arial" charset="0"/>
                </a:rPr>
                <a:t>Reduction of CO</a:t>
              </a:r>
              <a:r>
                <a:rPr lang="es-MX" sz="1000" b="1" baseline="-25000">
                  <a:cs typeface="Arial" charset="0"/>
                </a:rPr>
                <a:t>2 </a:t>
              </a:r>
            </a:p>
            <a:p>
              <a:pPr algn="ctr"/>
              <a:r>
                <a:rPr lang="es-MX" sz="1000" b="1">
                  <a:cs typeface="Arial" charset="0"/>
                </a:rPr>
                <a:t>emissions by half</a:t>
              </a:r>
            </a:p>
            <a:p>
              <a:pPr algn="ctr"/>
              <a:r>
                <a:rPr lang="es-MX" sz="1000" b="1">
                  <a:cs typeface="Arial" charset="0"/>
                </a:rPr>
                <a:t>below 2000 levels</a:t>
              </a:r>
            </a:p>
          </p:txBody>
        </p:sp>
      </p:grpSp>
      <p:sp>
        <p:nvSpPr>
          <p:cNvPr id="16388" name="AutoShape 28"/>
          <p:cNvSpPr>
            <a:spLocks noChangeArrowheads="1"/>
          </p:cNvSpPr>
          <p:nvPr/>
        </p:nvSpPr>
        <p:spPr bwMode="auto">
          <a:xfrm>
            <a:off x="684213" y="4941888"/>
            <a:ext cx="215900" cy="119062"/>
          </a:xfrm>
          <a:prstGeom prst="rightArrow">
            <a:avLst>
              <a:gd name="adj1" fmla="val 50000"/>
              <a:gd name="adj2" fmla="val 45334"/>
            </a:avLst>
          </a:prstGeom>
          <a:solidFill>
            <a:srgbClr val="63BF2B">
              <a:alpha val="89803"/>
            </a:srgbClr>
          </a:solidFill>
          <a:ln w="3175">
            <a:solidFill>
              <a:srgbClr val="0058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6389" name="AutoShape 28"/>
          <p:cNvSpPr>
            <a:spLocks noChangeArrowheads="1"/>
          </p:cNvSpPr>
          <p:nvPr/>
        </p:nvSpPr>
        <p:spPr bwMode="auto">
          <a:xfrm>
            <a:off x="684213" y="5589588"/>
            <a:ext cx="215900" cy="119062"/>
          </a:xfrm>
          <a:prstGeom prst="rightArrow">
            <a:avLst>
              <a:gd name="adj1" fmla="val 50000"/>
              <a:gd name="adj2" fmla="val 45334"/>
            </a:avLst>
          </a:prstGeom>
          <a:solidFill>
            <a:srgbClr val="63BF2B">
              <a:alpha val="89803"/>
            </a:srgbClr>
          </a:solidFill>
          <a:ln w="3175">
            <a:solidFill>
              <a:srgbClr val="0058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214313" y="188913"/>
            <a:ext cx="8929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400" b="1"/>
              <a:t>MAIN OPPORTUNITIES FOR IMPROVEMENT </a:t>
            </a:r>
            <a:endParaRPr lang="es-ES" sz="2400" b="1"/>
          </a:p>
        </p:txBody>
      </p:sp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395288" y="908050"/>
            <a:ext cx="8286750" cy="579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US" b="1"/>
              <a:t>To increase accessibility to financial and technical resources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Insufficient and scattered resources: There are currently more than 12 funds, any of which is bigger than 5 billion USD annually. The Clean Development Mechanisms, CDM, of the Kyoto Protocol, has channeled less than 4,800 million USD/year.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The International Energy Agency estimates that 45 trillion USD are required from 2008 to 2050, to reduce emissions by 50% from current levels.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endParaRPr lang="en-US" sz="300"/>
          </a:p>
          <a:p>
            <a:pPr marL="342900" indent="-342900">
              <a:buFont typeface="Calibri" pitchFamily="34" charset="0"/>
              <a:buNone/>
            </a:pPr>
            <a:r>
              <a:rPr lang="en-US" b="1"/>
              <a:t>Larger number of countries participating under equity conditions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4 countries hold 75% of total CDM resources.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Africa was almost excluded: only 2% of resources from CDM projects.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008000"/>
              </a:buClr>
              <a:buSzPct val="120000"/>
              <a:buFont typeface="Arial" charset="0"/>
              <a:buNone/>
            </a:pPr>
            <a:r>
              <a:rPr lang="en-US" sz="1600"/>
              <a:t>	In the case of Latin America, the region has obtained 18% of CDM resources.</a:t>
            </a:r>
          </a:p>
          <a:p>
            <a:pPr marL="342900" indent="-342900">
              <a:buFont typeface="Calibri" pitchFamily="34" charset="0"/>
              <a:buNone/>
            </a:pPr>
            <a:r>
              <a:rPr lang="en-US" b="1"/>
              <a:t>More practical and functional mechanisms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To demonstrate that a CDM project yields additional reductions implies an average transaction cost of 100 thousand USD and 240 days in average for its approval.</a:t>
            </a:r>
          </a:p>
          <a:p>
            <a:pPr marL="342900" indent="-342900">
              <a:buFont typeface="Calibri" pitchFamily="34" charset="0"/>
              <a:buNone/>
            </a:pPr>
            <a:r>
              <a:rPr lang="en-US" b="1"/>
              <a:t>To expand the scale of global mitigation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Annual emissions reductions from all registered CDM projects amount 218 million tons of CO2: less than 1% of developing countries emissions.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To integrate more projects from a “Green Agenda”.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214313" y="201613"/>
            <a:ext cx="8929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b="1"/>
              <a:t>GUIDELINES OF A NEW PROPOSAL – THE GREEN FUND</a:t>
            </a:r>
            <a:endParaRPr lang="es-ES" b="1"/>
          </a:p>
        </p:txBody>
      </p:sp>
      <p:sp>
        <p:nvSpPr>
          <p:cNvPr id="18434" name="5 CuadroTexto"/>
          <p:cNvSpPr txBox="1">
            <a:spLocks noChangeArrowheads="1"/>
          </p:cNvSpPr>
          <p:nvPr/>
        </p:nvSpPr>
        <p:spPr bwMode="auto">
          <a:xfrm>
            <a:off x="395288" y="1125538"/>
            <a:ext cx="8353425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Equity among countries</a:t>
            </a:r>
            <a:r>
              <a:rPr lang="en-US"/>
              <a:t>.  </a:t>
            </a:r>
            <a:endParaRPr lang="es-MX"/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To develop the criteria of “common but differentiated responsibilities and respective capabilities”, as well as to reinforce multilateralism.</a:t>
            </a:r>
            <a:endParaRPr lang="es-MX" sz="1600"/>
          </a:p>
          <a:p>
            <a:pPr marL="342900" indent="-342900"/>
            <a:endParaRPr lang="es-MX" sz="1600"/>
          </a:p>
          <a:p>
            <a:pPr marL="342900" indent="-342900"/>
            <a:r>
              <a:rPr lang="en-US" b="1"/>
              <a:t>Active participation of all countries</a:t>
            </a:r>
            <a:r>
              <a:rPr lang="en-US"/>
              <a:t>. 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All countries contribute and benefit from the Fund.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Contributions would be a factor of the following indicators, subject to negotiation and calibration: historic responsibility, emissions, population and gross domestic product. </a:t>
            </a:r>
          </a:p>
          <a:p>
            <a:pPr marL="342900" indent="-342900"/>
            <a:endParaRPr lang="en-US" sz="1600" b="1"/>
          </a:p>
          <a:p>
            <a:pPr marL="342900" indent="-342900"/>
            <a:r>
              <a:rPr lang="en-US" b="1"/>
              <a:t>More opportunities for mitigation and adaptation</a:t>
            </a:r>
            <a:r>
              <a:rPr lang="en-US"/>
              <a:t>. </a:t>
            </a:r>
            <a:endParaRPr lang="es-MX"/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Current mechanisms do not favor actions or projects within the “green agenda”, such as: reforestation, agricultural land management, and forest fire prevention.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endParaRPr lang="es-MX" sz="1600"/>
          </a:p>
          <a:p>
            <a:pPr marL="342900" indent="-342900"/>
            <a:r>
              <a:rPr lang="en-US" b="1"/>
              <a:t>Complement of existing mechanisms</a:t>
            </a:r>
            <a:r>
              <a:rPr lang="en-US"/>
              <a:t>.  </a:t>
            </a:r>
            <a:endParaRPr lang="es-MX"/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Clr>
                <a:srgbClr val="008000"/>
              </a:buClr>
              <a:buSzPct val="120000"/>
              <a:buFont typeface="Arial" charset="0"/>
              <a:buChar char="•"/>
            </a:pPr>
            <a:r>
              <a:rPr lang="en-US" sz="1600"/>
              <a:t>The Green Fund will be complementary and not a substitute of existing funds.</a:t>
            </a:r>
            <a:endParaRPr lang="es-MX" sz="1600"/>
          </a:p>
          <a:p>
            <a:pPr marL="342900" indent="-342900"/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ChangeArrowheads="1"/>
          </p:cNvSpPr>
          <p:nvPr/>
        </p:nvSpPr>
        <p:spPr bwMode="auto">
          <a:xfrm>
            <a:off x="1042988" y="307975"/>
            <a:ext cx="720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400" b="1"/>
              <a:t>GREEN FUND OPERATION SCHEME</a:t>
            </a:r>
            <a:endParaRPr lang="es-ES" sz="2400" b="1"/>
          </a:p>
        </p:txBody>
      </p:sp>
      <p:graphicFrame>
        <p:nvGraphicFramePr>
          <p:cNvPr id="19490" name="Group 34"/>
          <p:cNvGraphicFramePr>
            <a:graphicFrameLocks noGrp="1"/>
          </p:cNvGraphicFramePr>
          <p:nvPr/>
        </p:nvGraphicFramePr>
        <p:xfrm>
          <a:off x="428625" y="1268413"/>
          <a:ext cx="8215313" cy="5523865"/>
        </p:xfrm>
        <a:graphic>
          <a:graphicData uri="http://schemas.openxmlformats.org/drawingml/2006/table">
            <a:tbl>
              <a:tblPr/>
              <a:tblGrid>
                <a:gridCol w="2559050"/>
                <a:gridCol w="2917825"/>
                <a:gridCol w="2738438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 RAISING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 ALLOCATION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Contributions as a factor of: emissions, population and GDP.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Common but differentiated responsibilities.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Scaleable, initially 10 billion USD at least.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Administration by an existing multilateral institution, without additional bureaucracies.</a:t>
                      </a:r>
                      <a:endParaRPr kumimoji="0" lang="es-MX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Speedy project assessment</a:t>
                      </a:r>
                      <a:endParaRPr kumimoji="0" lang="es-MX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Robust mechanisms for measurement, reporting and verification. 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MX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Developing countries would have access to amounts larger than their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 contributions. 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integrate projects from a “Green Agenda”, and expand the scale of projects from the “Gray Agenda”.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2786063" y="2357438"/>
            <a:ext cx="642937" cy="714375"/>
          </a:xfrm>
          <a:prstGeom prst="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6 Flecha derecha"/>
          <p:cNvSpPr/>
          <p:nvPr/>
        </p:nvSpPr>
        <p:spPr>
          <a:xfrm>
            <a:off x="5715000" y="2357438"/>
            <a:ext cx="642938" cy="714375"/>
          </a:xfrm>
          <a:prstGeom prst="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19478" name="74 Imagen" descr="bolsa_dinero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44675"/>
            <a:ext cx="170973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1763713" y="28829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400" b="1"/>
              <a:t>€</a:t>
            </a:r>
          </a:p>
        </p:txBody>
      </p:sp>
      <p:sp>
        <p:nvSpPr>
          <p:cNvPr id="19480" name="Text Box 26"/>
          <p:cNvSpPr txBox="1">
            <a:spLocks noChangeArrowheads="1"/>
          </p:cNvSpPr>
          <p:nvPr/>
        </p:nvSpPr>
        <p:spPr bwMode="auto">
          <a:xfrm>
            <a:off x="900113" y="2997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£</a:t>
            </a:r>
          </a:p>
        </p:txBody>
      </p:sp>
      <p:sp>
        <p:nvSpPr>
          <p:cNvPr id="19481" name="Text Box 27"/>
          <p:cNvSpPr txBox="1">
            <a:spLocks noChangeArrowheads="1"/>
          </p:cNvSpPr>
          <p:nvPr/>
        </p:nvSpPr>
        <p:spPr bwMode="auto">
          <a:xfrm rot="1075190">
            <a:off x="1042988" y="2522538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¥</a:t>
            </a:r>
          </a:p>
        </p:txBody>
      </p:sp>
      <p:pic>
        <p:nvPicPr>
          <p:cNvPr id="19482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205038"/>
            <a:ext cx="15843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2060575"/>
            <a:ext cx="431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4" name="Picture 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23163" y="2060575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5" name="Picture 3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188" y="3213100"/>
            <a:ext cx="6477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6" name="AutoShape 39"/>
          <p:cNvSpPr>
            <a:spLocks noChangeArrowheads="1"/>
          </p:cNvSpPr>
          <p:nvPr/>
        </p:nvSpPr>
        <p:spPr bwMode="auto">
          <a:xfrm rot="-2643739">
            <a:off x="7019925" y="2708275"/>
            <a:ext cx="574675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87" name="Picture 40" descr="MCj0412304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3663" y="3068638"/>
            <a:ext cx="4730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470</Words>
  <Application>Microsoft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Slide 1</vt:lpstr>
      <vt:lpstr>Slide 2</vt:lpstr>
      <vt:lpstr>Slide 3</vt:lpstr>
      <vt:lpstr>Slide 4</vt:lpstr>
      <vt:lpstr>Slide 5</vt:lpstr>
    </vt:vector>
  </TitlesOfParts>
  <Company>Imagogenia S.C.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09</dc:creator>
  <cp:lastModifiedBy>Visitor</cp:lastModifiedBy>
  <cp:revision>92</cp:revision>
  <dcterms:created xsi:type="dcterms:W3CDTF">2006-12-05T23:41:02Z</dcterms:created>
  <dcterms:modified xsi:type="dcterms:W3CDTF">2008-09-02T10:48:51Z</dcterms:modified>
</cp:coreProperties>
</file>