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5ACA-DDDA-41FC-9132-62E80B7332B8}" type="datetimeFigureOut">
              <a:rPr lang="sw-KE" smtClean="0"/>
              <a:pPr/>
              <a:t>9/23/2008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23407-6855-43FF-9929-A8DD279B884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w-KE" dirty="0" smtClean="0"/>
              <a:t>Measurable, Reportable and Verifiable</a:t>
            </a:r>
            <a:endParaRPr lang="sw-K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w-KE" dirty="0" smtClean="0"/>
              <a:t>ECBI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-KE" dirty="0" smtClean="0"/>
              <a:t>Background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Annex I  </a:t>
            </a:r>
            <a:r>
              <a:rPr lang="en-US" dirty="0" smtClean="0"/>
              <a:t>took on Quantified Emission Limitation Reduction Commitments, </a:t>
            </a:r>
            <a:r>
              <a:rPr lang="en-US" dirty="0"/>
              <a:t>while non-Annex I </a:t>
            </a:r>
            <a:r>
              <a:rPr lang="en-US" dirty="0" smtClean="0"/>
              <a:t>Parties in there national communications have undertaken  </a:t>
            </a:r>
            <a:r>
              <a:rPr lang="en-US" dirty="0"/>
              <a:t>mitigation </a:t>
            </a:r>
            <a:r>
              <a:rPr lang="en-US" dirty="0" err="1" smtClean="0"/>
              <a:t>programmes</a:t>
            </a:r>
            <a:r>
              <a:rPr lang="en-US" dirty="0"/>
              <a:t> </a:t>
            </a:r>
            <a:r>
              <a:rPr lang="en-US" dirty="0" smtClean="0"/>
              <a:t>that are not </a:t>
            </a:r>
            <a:r>
              <a:rPr lang="en-US" dirty="0"/>
              <a:t>quantified </a:t>
            </a:r>
            <a:r>
              <a:rPr lang="en-US" dirty="0" smtClean="0"/>
              <a:t>. </a:t>
            </a:r>
            <a:r>
              <a:rPr lang="en-US" dirty="0"/>
              <a:t>In the Bali Action Plan, the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The line has been upped for developing countries and you see it in the following  </a:t>
            </a:r>
            <a:r>
              <a:rPr lang="en-US" dirty="0"/>
              <a:t>paragraphs 1b(</a:t>
            </a:r>
            <a:r>
              <a:rPr lang="en-US" dirty="0" err="1"/>
              <a:t>i</a:t>
            </a:r>
            <a:r>
              <a:rPr lang="en-US" dirty="0"/>
              <a:t>) and </a:t>
            </a:r>
            <a:r>
              <a:rPr lang="en-US" dirty="0" smtClean="0"/>
              <a:t>1b(ii)of the Bali Roadmap:</a:t>
            </a:r>
            <a:endParaRPr lang="en-US" dirty="0"/>
          </a:p>
          <a:p>
            <a:pPr>
              <a:lnSpc>
                <a:spcPct val="170000"/>
              </a:lnSpc>
              <a:buNone/>
            </a:pPr>
            <a:r>
              <a:rPr lang="en-US" dirty="0"/>
              <a:t>“(b) Enhanced national/international action on mitigation of climate change, </a:t>
            </a:r>
            <a:r>
              <a:rPr lang="en-US" dirty="0" smtClean="0"/>
              <a:t>including,</a:t>
            </a:r>
            <a:r>
              <a:rPr lang="sw-KE" dirty="0" smtClean="0"/>
              <a:t>inter </a:t>
            </a:r>
            <a:r>
              <a:rPr lang="sw-KE" dirty="0"/>
              <a:t>alia, consideration of</a:t>
            </a:r>
            <a:r>
              <a:rPr lang="sw-KE" dirty="0" smtClean="0"/>
              <a:t>:</a:t>
            </a: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Measurable, reportable and verifiable nationally appropriate </a:t>
            </a:r>
            <a:r>
              <a:rPr lang="en-US" dirty="0" smtClean="0"/>
              <a:t>mitigation commitments </a:t>
            </a:r>
            <a:r>
              <a:rPr lang="en-US" dirty="0"/>
              <a:t>or actions, including quantified emission limitation and </a:t>
            </a:r>
            <a:r>
              <a:rPr lang="en-US" dirty="0" smtClean="0"/>
              <a:t>reduction objectives</a:t>
            </a:r>
            <a:r>
              <a:rPr lang="en-US" dirty="0"/>
              <a:t>, by all developed country Parties, while ensuring the </a:t>
            </a:r>
            <a:r>
              <a:rPr lang="en-US" dirty="0" smtClean="0"/>
              <a:t>comparability of </a:t>
            </a:r>
            <a:r>
              <a:rPr lang="en-US" dirty="0"/>
              <a:t>efforts among them, taking into account differences in their </a:t>
            </a:r>
            <a:r>
              <a:rPr lang="en-US" dirty="0" smtClean="0"/>
              <a:t>national</a:t>
            </a:r>
            <a:r>
              <a:rPr lang="sw-KE" dirty="0" smtClean="0"/>
              <a:t>circumstances</a:t>
            </a:r>
            <a:r>
              <a:rPr lang="sw-KE" dirty="0"/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ii</a:t>
            </a:r>
            <a:r>
              <a:rPr lang="en-US" dirty="0"/>
              <a:t>) Nationally appropriate mitigation actions by developing country Parties in the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context </a:t>
            </a:r>
            <a:r>
              <a:rPr lang="en-US" dirty="0"/>
              <a:t>of sustainable development, supported and enabled by technology,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financing </a:t>
            </a:r>
            <a:r>
              <a:rPr lang="en-US" dirty="0"/>
              <a:t>and capacity-building, in a measurable, reportable and verifiable</a:t>
            </a:r>
          </a:p>
          <a:p>
            <a:pPr>
              <a:lnSpc>
                <a:spcPct val="170000"/>
              </a:lnSpc>
              <a:buNone/>
            </a:pPr>
            <a:r>
              <a:rPr lang="sw-KE" dirty="0" smtClean="0"/>
              <a:t>	manner</a:t>
            </a:r>
            <a:r>
              <a:rPr lang="sw-KE" dirty="0"/>
              <a:t>”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-KE" dirty="0" smtClean="0"/>
              <a:t>Background cont.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MRV is applied to mitigation in both developed and developing countries, but applied in </a:t>
            </a:r>
            <a:r>
              <a:rPr lang="en-US" dirty="0" smtClean="0"/>
              <a:t>the former </a:t>
            </a:r>
            <a:r>
              <a:rPr lang="en-US" dirty="0"/>
              <a:t>to “commitments or actions”, including QELROs, and in the latter simply to “actions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MRV </a:t>
            </a:r>
            <a:r>
              <a:rPr lang="en-US" dirty="0"/>
              <a:t>in 1b(ii) also applies to the means of implementation.</a:t>
            </a:r>
          </a:p>
          <a:p>
            <a:pPr>
              <a:buNone/>
            </a:pPr>
            <a:r>
              <a:rPr lang="en-US" dirty="0" smtClean="0"/>
              <a:t>	MRV </a:t>
            </a:r>
            <a:r>
              <a:rPr lang="en-US" dirty="0"/>
              <a:t>is applied to mitigation in both developed and developing countries, but applied in </a:t>
            </a:r>
            <a:r>
              <a:rPr lang="en-US" dirty="0" smtClean="0"/>
              <a:t>the former </a:t>
            </a:r>
            <a:r>
              <a:rPr lang="en-US" dirty="0"/>
              <a:t>to “commitments or actions”, including QELROs, and in the latter simply to “</a:t>
            </a:r>
            <a:r>
              <a:rPr lang="en-US" dirty="0" smtClean="0"/>
              <a:t>actions”.</a:t>
            </a:r>
          </a:p>
          <a:p>
            <a:r>
              <a:rPr lang="en-US" dirty="0" smtClean="0"/>
              <a:t>MRV </a:t>
            </a:r>
            <a:r>
              <a:rPr lang="en-US" dirty="0"/>
              <a:t>in 1b(ii) also applies to the means of </a:t>
            </a:r>
            <a:r>
              <a:rPr lang="en-US" dirty="0" smtClean="0"/>
              <a:t>implementation.MRV </a:t>
            </a:r>
            <a:r>
              <a:rPr lang="en-US" dirty="0"/>
              <a:t>is applied to mitigation in both developed and developing countries, but applied in </a:t>
            </a:r>
            <a:r>
              <a:rPr lang="en-US" dirty="0" smtClean="0"/>
              <a:t>the former </a:t>
            </a:r>
            <a:r>
              <a:rPr lang="en-US" dirty="0"/>
              <a:t>to “commitments or actions”, including QELROs, and in the latter simply to “</a:t>
            </a:r>
            <a:r>
              <a:rPr lang="en-US" dirty="0" err="1"/>
              <a:t>actions</a:t>
            </a:r>
            <a:r>
              <a:rPr lang="en-US" dirty="0" err="1" smtClean="0"/>
              <a:t>”.MRV</a:t>
            </a:r>
            <a:r>
              <a:rPr lang="en-US" dirty="0" smtClean="0"/>
              <a:t> </a:t>
            </a:r>
            <a:r>
              <a:rPr lang="en-US" dirty="0"/>
              <a:t>in 1b(ii) also applies to the means of implementation.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w-KE" dirty="0" smtClean="0"/>
              <a:t>What are we Measuring, Reporting and Verifying?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w-KE" dirty="0" smtClean="0"/>
              <a:t>Article 2 of the Convention</a:t>
            </a:r>
          </a:p>
          <a:p>
            <a:r>
              <a:rPr lang="sw-KE" dirty="0" smtClean="0"/>
              <a:t>“..... Stabilisation of of GHG concentration in the atmosphere at a level that would prevent dangerous anthropogenic interference with the climate system......”</a:t>
            </a:r>
          </a:p>
          <a:p>
            <a:r>
              <a:rPr lang="en-US" dirty="0"/>
              <a:t>The IPCC AR4 </a:t>
            </a:r>
            <a:r>
              <a:rPr lang="en-US" dirty="0" smtClean="0"/>
              <a:t>– established what </a:t>
            </a:r>
            <a:r>
              <a:rPr lang="en-US" dirty="0"/>
              <a:t>is needed to keep </a:t>
            </a:r>
            <a:r>
              <a:rPr lang="en-US" dirty="0" smtClean="0"/>
              <a:t>stabilization </a:t>
            </a:r>
            <a:r>
              <a:rPr lang="en-US" dirty="0"/>
              <a:t>levels low and </a:t>
            </a:r>
            <a:r>
              <a:rPr lang="en-US" dirty="0" smtClean="0"/>
              <a:t>hence avoid </a:t>
            </a:r>
            <a:r>
              <a:rPr lang="en-US" dirty="0"/>
              <a:t>the worst impacts of climate change</a:t>
            </a:r>
            <a:r>
              <a:rPr lang="en-US" dirty="0" smtClean="0"/>
              <a:t>.</a:t>
            </a:r>
          </a:p>
          <a:p>
            <a:r>
              <a:rPr lang="sw-KE" dirty="0"/>
              <a:t>for </a:t>
            </a:r>
            <a:r>
              <a:rPr lang="sw-KE" i="1" dirty="0"/>
              <a:t>any stabilisation </a:t>
            </a:r>
            <a:r>
              <a:rPr lang="sw-KE" i="1" dirty="0" smtClean="0"/>
              <a:t>level,</a:t>
            </a:r>
            <a:r>
              <a:rPr lang="en-US" dirty="0" smtClean="0"/>
              <a:t>the assessments conclude there will have to be </a:t>
            </a:r>
            <a:r>
              <a:rPr lang="en-US" dirty="0"/>
              <a:t>absolute emission reductions by Annex I and relative </a:t>
            </a:r>
            <a:r>
              <a:rPr lang="en-US" dirty="0" smtClean="0"/>
              <a:t>emission reductions </a:t>
            </a:r>
            <a:r>
              <a:rPr lang="en-US" dirty="0"/>
              <a:t>for non-Annex I countries.</a:t>
            </a:r>
          </a:p>
          <a:p>
            <a:endParaRPr lang="en-US" dirty="0"/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w-KE" dirty="0" smtClean="0"/>
              <a:t>What are we Measuring, Reporting and Verifying?Cont...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developing countries, the reductions required in the most ambitious IPCC scenario are </a:t>
            </a:r>
            <a:r>
              <a:rPr lang="en-US" dirty="0" smtClean="0"/>
              <a:t>a substantial </a:t>
            </a:r>
            <a:r>
              <a:rPr lang="en-US" dirty="0"/>
              <a:t>deviation below baseline in several regions by 2020, </a:t>
            </a:r>
          </a:p>
          <a:p>
            <a:r>
              <a:rPr lang="en-US" dirty="0" smtClean="0"/>
              <a:t>considering </a:t>
            </a:r>
            <a:r>
              <a:rPr lang="en-US" dirty="0"/>
              <a:t>the less </a:t>
            </a:r>
            <a:r>
              <a:rPr lang="en-US" dirty="0" smtClean="0"/>
              <a:t>ambitious</a:t>
            </a:r>
            <a:r>
              <a:rPr lang="sw-KE" dirty="0" smtClean="0"/>
              <a:t> </a:t>
            </a:r>
            <a:r>
              <a:rPr lang="en-US" dirty="0" smtClean="0"/>
              <a:t>stabilization </a:t>
            </a:r>
            <a:r>
              <a:rPr lang="en-US" dirty="0"/>
              <a:t>levels (not forgetting the associated adverse impacts), then the numbers </a:t>
            </a:r>
            <a:r>
              <a:rPr lang="en-US" dirty="0" err="1" smtClean="0"/>
              <a:t>change,but</a:t>
            </a:r>
            <a:r>
              <a:rPr lang="en-US" dirty="0" smtClean="0"/>
              <a:t> </a:t>
            </a:r>
            <a:r>
              <a:rPr lang="en-US" dirty="0"/>
              <a:t>the pattern remains the same. Developed countries must reduce absolute </a:t>
            </a:r>
            <a:r>
              <a:rPr lang="en-US" dirty="0" smtClean="0"/>
              <a:t>emissions significantly </a:t>
            </a:r>
            <a:r>
              <a:rPr lang="en-US" dirty="0"/>
              <a:t>and in absolute terms by 2020, and </a:t>
            </a:r>
            <a:r>
              <a:rPr lang="en-US" dirty="0" smtClean="0"/>
              <a:t>deeply </a:t>
            </a:r>
            <a:r>
              <a:rPr lang="en-US" dirty="0"/>
              <a:t>by 2050.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developing </a:t>
            </a:r>
            <a:r>
              <a:rPr lang="en-US" dirty="0" err="1" smtClean="0"/>
              <a:t>countries,only</a:t>
            </a:r>
            <a:r>
              <a:rPr lang="en-US" dirty="0" smtClean="0"/>
              <a:t> </a:t>
            </a:r>
            <a:r>
              <a:rPr lang="en-US" dirty="0"/>
              <a:t>for the 650 </a:t>
            </a:r>
            <a:r>
              <a:rPr lang="en-US" dirty="0" err="1"/>
              <a:t>ppmv</a:t>
            </a:r>
            <a:r>
              <a:rPr lang="en-US" dirty="0"/>
              <a:t> level can emissions follow the business-as-usual emission </a:t>
            </a:r>
            <a:r>
              <a:rPr lang="en-US" dirty="0" err="1" smtClean="0"/>
              <a:t>trajectories,and</a:t>
            </a:r>
            <a:r>
              <a:rPr lang="en-US" dirty="0" smtClean="0"/>
              <a:t> </a:t>
            </a:r>
            <a:r>
              <a:rPr lang="en-US" dirty="0"/>
              <a:t>then only in the medium-, not the long-term. In all other scenarios, developing </a:t>
            </a:r>
            <a:r>
              <a:rPr lang="en-US" dirty="0" smtClean="0"/>
              <a:t>countries as </a:t>
            </a:r>
            <a:r>
              <a:rPr lang="en-US" dirty="0"/>
              <a:t>a group would be required to make relative reductions.</a:t>
            </a:r>
          </a:p>
          <a:p>
            <a:endParaRPr lang="sw-KE" dirty="0"/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-KE" dirty="0" smtClean="0"/>
              <a:t>Queston to be addressed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</a:t>
            </a:r>
            <a:r>
              <a:rPr lang="en-US" dirty="0" smtClean="0"/>
              <a:t>utcomes or decisions </a:t>
            </a:r>
            <a:r>
              <a:rPr lang="en-US" dirty="0"/>
              <a:t>that give further content </a:t>
            </a:r>
            <a:r>
              <a:rPr lang="en-US" dirty="0" smtClean="0"/>
              <a:t>to paragraphs </a:t>
            </a:r>
            <a:r>
              <a:rPr lang="en-US" dirty="0"/>
              <a:t>1b(</a:t>
            </a:r>
            <a:r>
              <a:rPr lang="en-US" dirty="0" err="1"/>
              <a:t>i</a:t>
            </a:r>
            <a:r>
              <a:rPr lang="en-US" dirty="0"/>
              <a:t>) and 1b(ii) of decision 1/CP.13, the Bali Action Plan, </a:t>
            </a:r>
            <a:r>
              <a:rPr lang="en-US" dirty="0" smtClean="0"/>
              <a:t>include  answers to the following:</a:t>
            </a:r>
          </a:p>
          <a:p>
            <a:r>
              <a:rPr lang="en-US" dirty="0" smtClean="0"/>
              <a:t>How </a:t>
            </a:r>
            <a:r>
              <a:rPr lang="en-US" dirty="0"/>
              <a:t>should measurable, reportable and verifiable mitigation commitments by </a:t>
            </a:r>
            <a:r>
              <a:rPr lang="en-US" dirty="0" smtClean="0"/>
              <a:t>all developed </a:t>
            </a:r>
            <a:r>
              <a:rPr lang="en-US" dirty="0"/>
              <a:t>countries be made comparable?</a:t>
            </a:r>
          </a:p>
          <a:p>
            <a:r>
              <a:rPr lang="en-US" dirty="0" smtClean="0"/>
              <a:t>What </a:t>
            </a:r>
            <a:r>
              <a:rPr lang="en-US" dirty="0"/>
              <a:t>does measurable, reportable and verifiable mean in relation to technology, </a:t>
            </a:r>
            <a:r>
              <a:rPr lang="en-US" dirty="0" smtClean="0"/>
              <a:t>finance and </a:t>
            </a:r>
            <a:r>
              <a:rPr lang="en-US" dirty="0"/>
              <a:t>capacity-building support by developed countries for developing countries?</a:t>
            </a:r>
          </a:p>
          <a:p>
            <a:r>
              <a:rPr lang="en-US" dirty="0" smtClean="0"/>
              <a:t>What </a:t>
            </a:r>
            <a:r>
              <a:rPr lang="en-US" dirty="0"/>
              <a:t>does measurable, reportable and verifiable mean in relation to </a:t>
            </a:r>
            <a:r>
              <a:rPr lang="en-US" dirty="0" smtClean="0"/>
              <a:t>nationally appropriate </a:t>
            </a:r>
            <a:r>
              <a:rPr lang="en-US" dirty="0"/>
              <a:t>mitigation actions by developing countries?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w-KE" dirty="0" smtClean="0"/>
              <a:t>For now........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the deal in Copenhagen will agree to actual </a:t>
            </a:r>
            <a:r>
              <a:rPr lang="en-US" dirty="0" smtClean="0"/>
              <a:t>numbers what we as Africa and as developing countries want to see is ,a </a:t>
            </a:r>
            <a:r>
              <a:rPr lang="en-US" dirty="0"/>
              <a:t>fair, </a:t>
            </a:r>
            <a:r>
              <a:rPr lang="en-US" dirty="0" err="1" smtClean="0"/>
              <a:t>equitable,effective</a:t>
            </a:r>
            <a:r>
              <a:rPr lang="en-US" dirty="0"/>
              <a:t>, flexible and inclusive package deal will have to strike </a:t>
            </a:r>
            <a:r>
              <a:rPr lang="en-US" dirty="0" smtClean="0"/>
              <a:t>a core </a:t>
            </a:r>
            <a:r>
              <a:rPr lang="en-US" dirty="0"/>
              <a:t>balance between development and climate imperatives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517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Measurable, Reportable and Verifiable</vt:lpstr>
      <vt:lpstr>Background</vt:lpstr>
      <vt:lpstr>Background cont.</vt:lpstr>
      <vt:lpstr>What are we Measuring, Reporting and Verifying?</vt:lpstr>
      <vt:lpstr>What are we Measuring, Reporting and Verifying?Cont...</vt:lpstr>
      <vt:lpstr>Queston to be addressed</vt:lpstr>
      <vt:lpstr>For now........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Measurable, Reportable and Verifiable</dc:title>
  <dc:creator>Emily</dc:creator>
  <cp:lastModifiedBy>AdweraA</cp:lastModifiedBy>
  <cp:revision>17</cp:revision>
  <dcterms:created xsi:type="dcterms:W3CDTF">2008-09-23T07:04:27Z</dcterms:created>
  <dcterms:modified xsi:type="dcterms:W3CDTF">2008-09-23T15:02:33Z</dcterms:modified>
</cp:coreProperties>
</file>