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431" r:id="rId2"/>
    <p:sldId id="433" r:id="rId3"/>
    <p:sldId id="434" r:id="rId4"/>
    <p:sldId id="435" r:id="rId5"/>
    <p:sldId id="432" r:id="rId6"/>
    <p:sldId id="437" r:id="rId7"/>
  </p:sldIdLst>
  <p:sldSz cx="9906000" cy="6858000" type="A4"/>
  <p:notesSz cx="7010400" cy="92964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0000"/>
    <a:srgbClr val="0066FF"/>
    <a:srgbClr val="FFFF00"/>
    <a:srgbClr val="00FF00"/>
    <a:srgbClr val="CC3300"/>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5" autoAdjust="0"/>
    <p:restoredTop sz="62175" autoAdjust="0"/>
  </p:normalViewPr>
  <p:slideViewPr>
    <p:cSldViewPr showGuides="1">
      <p:cViewPr varScale="1">
        <p:scale>
          <a:sx n="40" d="100"/>
          <a:sy n="40" d="100"/>
        </p:scale>
        <p:origin x="-1206" y="-10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notesViewPr>
    <p:cSldViewPr showGuides="1">
      <p:cViewPr varScale="1">
        <p:scale>
          <a:sx n="52" d="100"/>
          <a:sy n="52" d="100"/>
        </p:scale>
        <p:origin x="-2664" y="-84"/>
      </p:cViewPr>
      <p:guideLst>
        <p:guide orient="horz" pos="2928"/>
        <p:guide pos="220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nrgterminal\Home$\Muller\Dropbox\My%20Projects\Varieties%20of%20Equity\Oxford%20Capability%20Measure\Poverty%20intensity%20of%20GD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rgterminal\Home$\Muller\Dropbox\My%20Projects\Varieties%20of%20Equity\Oxford%20Capability%20Measure\Poverty%20intensity%20of%20GDP.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Poverty Impairment: Low to Moderate</a:t>
            </a:r>
          </a:p>
          <a:p>
            <a:pPr>
              <a:defRPr sz="1200"/>
            </a:pPr>
            <a:r>
              <a:rPr lang="en-US" sz="1000" b="0" dirty="0" smtClean="0"/>
              <a:t>[Poverty </a:t>
            </a:r>
            <a:r>
              <a:rPr lang="en-US" sz="1000" b="0" dirty="0"/>
              <a:t>intensity of GDP &lt;</a:t>
            </a:r>
            <a:r>
              <a:rPr lang="en-US" sz="1000" b="0" dirty="0" smtClean="0"/>
              <a:t>50people/m</a:t>
            </a:r>
            <a:r>
              <a:rPr lang="en-US" sz="1200" dirty="0" smtClean="0"/>
              <a:t>]</a:t>
            </a:r>
            <a:endParaRPr lang="en-US" sz="1200" dirty="0"/>
          </a:p>
        </c:rich>
      </c:tx>
      <c:layout>
        <c:manualLayout>
          <c:xMode val="edge"/>
          <c:yMode val="edge"/>
          <c:x val="4.4629330753165067E-2"/>
          <c:y val="0.10002180898022116"/>
        </c:manualLayout>
      </c:layout>
      <c:overlay val="0"/>
    </c:title>
    <c:autoTitleDeleted val="0"/>
    <c:plotArea>
      <c:layout>
        <c:manualLayout>
          <c:layoutTarget val="inner"/>
          <c:xMode val="edge"/>
          <c:yMode val="edge"/>
          <c:x val="3.3451379621604632E-2"/>
          <c:y val="6.9002596141916353E-2"/>
          <c:w val="0.96592511917464563"/>
          <c:h val="0.56639552967303664"/>
        </c:manualLayout>
      </c:layout>
      <c:barChart>
        <c:barDir val="col"/>
        <c:grouping val="clustered"/>
        <c:varyColors val="0"/>
        <c:ser>
          <c:idx val="0"/>
          <c:order val="0"/>
          <c:tx>
            <c:v>poverty per $million</c:v>
          </c:tx>
          <c:spPr>
            <a:solidFill>
              <a:srgbClr val="0066FF"/>
            </a:solidFill>
            <a:ln>
              <a:solidFill>
                <a:schemeClr val="tx1"/>
              </a:solidFill>
            </a:ln>
          </c:spPr>
          <c:invertIfNegative val="0"/>
          <c:dPt>
            <c:idx val="40"/>
            <c:invertIfNegative val="0"/>
            <c:bubble3D val="0"/>
            <c:spPr>
              <a:solidFill>
                <a:srgbClr val="FF0000"/>
              </a:solidFill>
              <a:ln>
                <a:solidFill>
                  <a:schemeClr val="tx1"/>
                </a:solidFill>
              </a:ln>
            </c:spPr>
          </c:dPt>
          <c:dPt>
            <c:idx val="41"/>
            <c:invertIfNegative val="0"/>
            <c:bubble3D val="0"/>
            <c:spPr>
              <a:solidFill>
                <a:srgbClr val="FF0000"/>
              </a:solidFill>
              <a:ln>
                <a:solidFill>
                  <a:schemeClr val="tx1"/>
                </a:solidFill>
              </a:ln>
            </c:spPr>
          </c:dPt>
          <c:dPt>
            <c:idx val="53"/>
            <c:invertIfNegative val="0"/>
            <c:bubble3D val="0"/>
            <c:spPr>
              <a:solidFill>
                <a:srgbClr val="FFFF00"/>
              </a:solidFill>
              <a:ln>
                <a:solidFill>
                  <a:schemeClr val="tx1"/>
                </a:solidFill>
              </a:ln>
            </c:spPr>
          </c:dPt>
          <c:dPt>
            <c:idx val="57"/>
            <c:invertIfNegative val="0"/>
            <c:bubble3D val="0"/>
            <c:spPr>
              <a:solidFill>
                <a:schemeClr val="tx1"/>
              </a:solidFill>
              <a:ln>
                <a:solidFill>
                  <a:schemeClr val="tx1"/>
                </a:solidFill>
              </a:ln>
            </c:spPr>
          </c:dPt>
          <c:dPt>
            <c:idx val="58"/>
            <c:invertIfNegative val="0"/>
            <c:bubble3D val="0"/>
            <c:spPr>
              <a:solidFill>
                <a:schemeClr val="tx1"/>
              </a:solidFill>
              <a:ln>
                <a:solidFill>
                  <a:schemeClr val="tx1"/>
                </a:solidFill>
              </a:ln>
            </c:spPr>
          </c:dPt>
          <c:cat>
            <c:strRef>
              <c:f>poverty_intensity!$A$3:$A$64</c:f>
              <c:strCache>
                <c:ptCount val="62"/>
                <c:pt idx="0">
                  <c:v>Belarus</c:v>
                </c:pt>
                <c:pt idx="1">
                  <c:v>Slovak Republic</c:v>
                </c:pt>
                <c:pt idx="2">
                  <c:v>Slovenia</c:v>
                </c:pt>
                <c:pt idx="3">
                  <c:v>United Arab Emirates</c:v>
                </c:pt>
                <c:pt idx="4">
                  <c:v>Kazakhstan</c:v>
                </c:pt>
                <c:pt idx="5">
                  <c:v>Russian Federation</c:v>
                </c:pt>
                <c:pt idx="6">
                  <c:v>Serbia</c:v>
                </c:pt>
                <c:pt idx="7">
                  <c:v>Bosnia and Herzegovina</c:v>
                </c:pt>
                <c:pt idx="8">
                  <c:v>Latvia</c:v>
                </c:pt>
                <c:pt idx="9">
                  <c:v>Czech Republic</c:v>
                </c:pt>
                <c:pt idx="10">
                  <c:v>Uruguay</c:v>
                </c:pt>
                <c:pt idx="11">
                  <c:v>Montenegro</c:v>
                </c:pt>
                <c:pt idx="12">
                  <c:v>Albania</c:v>
                </c:pt>
                <c:pt idx="13">
                  <c:v>Georgia</c:v>
                </c:pt>
                <c:pt idx="14">
                  <c:v>Macedonia, FYR</c:v>
                </c:pt>
                <c:pt idx="15">
                  <c:v>Argentina</c:v>
                </c:pt>
                <c:pt idx="16">
                  <c:v>Armenia</c:v>
                </c:pt>
                <c:pt idx="17">
                  <c:v>Thailand</c:v>
                </c:pt>
                <c:pt idx="18">
                  <c:v>Trinidad and Tobago</c:v>
                </c:pt>
                <c:pt idx="19">
                  <c:v>Hungary</c:v>
                </c:pt>
                <c:pt idx="20">
                  <c:v>Croatia</c:v>
                </c:pt>
                <c:pt idx="21">
                  <c:v>Brazil</c:v>
                </c:pt>
                <c:pt idx="22">
                  <c:v>Mexico</c:v>
                </c:pt>
                <c:pt idx="23">
                  <c:v>Tunisia</c:v>
                </c:pt>
                <c:pt idx="24">
                  <c:v>Ecuador</c:v>
                </c:pt>
                <c:pt idx="25">
                  <c:v>Ukraine</c:v>
                </c:pt>
                <c:pt idx="26">
                  <c:v>Estonia</c:v>
                </c:pt>
                <c:pt idx="27">
                  <c:v>Jordan</c:v>
                </c:pt>
                <c:pt idx="28">
                  <c:v>Turkey</c:v>
                </c:pt>
                <c:pt idx="29">
                  <c:v>Dominican Republic</c:v>
                </c:pt>
                <c:pt idx="30">
                  <c:v>Azerbaijan</c:v>
                </c:pt>
                <c:pt idx="31">
                  <c:v>Maldives</c:v>
                </c:pt>
                <c:pt idx="32">
                  <c:v>Colombia</c:v>
                </c:pt>
                <c:pt idx="33">
                  <c:v>Moldova</c:v>
                </c:pt>
                <c:pt idx="34">
                  <c:v>Uzbekistan</c:v>
                </c:pt>
                <c:pt idx="35">
                  <c:v>Belize</c:v>
                </c:pt>
                <c:pt idx="36">
                  <c:v>Egypt, Arab Rep.</c:v>
                </c:pt>
                <c:pt idx="37">
                  <c:v>Syrian Arab Republic</c:v>
                </c:pt>
                <c:pt idx="38">
                  <c:v>Sri Lanka</c:v>
                </c:pt>
                <c:pt idx="39">
                  <c:v>Suriname</c:v>
                </c:pt>
                <c:pt idx="40">
                  <c:v>South Africa</c:v>
                </c:pt>
                <c:pt idx="41">
                  <c:v>China</c:v>
                </c:pt>
                <c:pt idx="42">
                  <c:v>Kyrgyz Republic</c:v>
                </c:pt>
                <c:pt idx="43">
                  <c:v>Peru</c:v>
                </c:pt>
                <c:pt idx="44">
                  <c:v>Morocco</c:v>
                </c:pt>
                <c:pt idx="45">
                  <c:v>Gabon</c:v>
                </c:pt>
                <c:pt idx="46">
                  <c:v>Paraguay</c:v>
                </c:pt>
                <c:pt idx="47">
                  <c:v>Guyana</c:v>
                </c:pt>
                <c:pt idx="48">
                  <c:v>Iraq</c:v>
                </c:pt>
                <c:pt idx="49">
                  <c:v>Mongolia</c:v>
                </c:pt>
                <c:pt idx="50">
                  <c:v>Philippines</c:v>
                </c:pt>
                <c:pt idx="51">
                  <c:v>Bolivia</c:v>
                </c:pt>
                <c:pt idx="52">
                  <c:v>Indonesia</c:v>
                </c:pt>
                <c:pt idx="53">
                  <c:v>Bhutan</c:v>
                </c:pt>
                <c:pt idx="54">
                  <c:v>Guatemala</c:v>
                </c:pt>
                <c:pt idx="55">
                  <c:v>Vietnam</c:v>
                </c:pt>
                <c:pt idx="56">
                  <c:v>Vanuatu</c:v>
                </c:pt>
                <c:pt idx="57">
                  <c:v>Namibia</c:v>
                </c:pt>
                <c:pt idx="58">
                  <c:v>Swaziland</c:v>
                </c:pt>
                <c:pt idx="59">
                  <c:v>Tajikistan</c:v>
                </c:pt>
                <c:pt idx="60">
                  <c:v>Honduras</c:v>
                </c:pt>
                <c:pt idx="61">
                  <c:v>Nicaragua</c:v>
                </c:pt>
              </c:strCache>
            </c:strRef>
          </c:cat>
          <c:val>
            <c:numRef>
              <c:f>poverty_intensity!$B$3:$B$64</c:f>
              <c:numCache>
                <c:formatCode>General</c:formatCode>
                <c:ptCount val="62"/>
                <c:pt idx="0">
                  <c:v>0</c:v>
                </c:pt>
                <c:pt idx="1">
                  <c:v>0</c:v>
                </c:pt>
                <c:pt idx="2">
                  <c:v>0</c:v>
                </c:pt>
                <c:pt idx="3">
                  <c:v>4.0010590294111116E-2</c:v>
                </c:pt>
                <c:pt idx="4">
                  <c:v>0.17527803784971391</c:v>
                </c:pt>
                <c:pt idx="5">
                  <c:v>0.26470631884513823</c:v>
                </c:pt>
                <c:pt idx="6">
                  <c:v>0.27061856485765912</c:v>
                </c:pt>
                <c:pt idx="7">
                  <c:v>0.34930975121508456</c:v>
                </c:pt>
                <c:pt idx="8">
                  <c:v>0.3752145751608908</c:v>
                </c:pt>
                <c:pt idx="9">
                  <c:v>0.40244745123694781</c:v>
                </c:pt>
                <c:pt idx="10">
                  <c:v>0.46340852910871688</c:v>
                </c:pt>
                <c:pt idx="11">
                  <c:v>0.46715248661227438</c:v>
                </c:pt>
                <c:pt idx="12">
                  <c:v>0.58264265281192151</c:v>
                </c:pt>
                <c:pt idx="13">
                  <c:v>0.6281052831669186</c:v>
                </c:pt>
                <c:pt idx="14">
                  <c:v>0.71223885800774511</c:v>
                </c:pt>
                <c:pt idx="15">
                  <c:v>0.74947161222049086</c:v>
                </c:pt>
                <c:pt idx="16">
                  <c:v>0.75186575529560062</c:v>
                </c:pt>
                <c:pt idx="17">
                  <c:v>0.75776888092613071</c:v>
                </c:pt>
                <c:pt idx="18">
                  <c:v>0.78140191641366163</c:v>
                </c:pt>
                <c:pt idx="19">
                  <c:v>0.79386917931192558</c:v>
                </c:pt>
                <c:pt idx="20">
                  <c:v>0.80736361363668663</c:v>
                </c:pt>
                <c:pt idx="21">
                  <c:v>1.0540003739981649</c:v>
                </c:pt>
                <c:pt idx="22">
                  <c:v>1.082352951457664</c:v>
                </c:pt>
                <c:pt idx="23">
                  <c:v>1.0833279418779966</c:v>
                </c:pt>
                <c:pt idx="24">
                  <c:v>1.1542371170719243</c:v>
                </c:pt>
                <c:pt idx="25">
                  <c:v>1.2553152643168901</c:v>
                </c:pt>
                <c:pt idx="26">
                  <c:v>1.311739757430382</c:v>
                </c:pt>
                <c:pt idx="27">
                  <c:v>1.4147824615646623</c:v>
                </c:pt>
                <c:pt idx="28">
                  <c:v>1.9374305883104679</c:v>
                </c:pt>
                <c:pt idx="29">
                  <c:v>2.0637267485611299</c:v>
                </c:pt>
                <c:pt idx="30">
                  <c:v>2.2108216748246585</c:v>
                </c:pt>
                <c:pt idx="31">
                  <c:v>2.3084429439451961</c:v>
                </c:pt>
                <c:pt idx="32">
                  <c:v>2.4063040509918259</c:v>
                </c:pt>
                <c:pt idx="33">
                  <c:v>2.4292401274770463</c:v>
                </c:pt>
                <c:pt idx="34">
                  <c:v>2.7711811266179618</c:v>
                </c:pt>
                <c:pt idx="35">
                  <c:v>3.6049070461941652</c:v>
                </c:pt>
                <c:pt idx="36">
                  <c:v>4.045181534264036</c:v>
                </c:pt>
                <c:pt idx="37">
                  <c:v>4.0512013852890822</c:v>
                </c:pt>
                <c:pt idx="38">
                  <c:v>4.4618176019594751</c:v>
                </c:pt>
                <c:pt idx="39">
                  <c:v>5.0889039790076476</c:v>
                </c:pt>
                <c:pt idx="40">
                  <c:v>5.5186866383479289</c:v>
                </c:pt>
                <c:pt idx="41">
                  <c:v>8.1594952800155252</c:v>
                </c:pt>
                <c:pt idx="42">
                  <c:v>8.3387086662155934</c:v>
                </c:pt>
                <c:pt idx="43">
                  <c:v>9.7827356154856062</c:v>
                </c:pt>
                <c:pt idx="44">
                  <c:v>10.537471839922851</c:v>
                </c:pt>
                <c:pt idx="45">
                  <c:v>11.192363939335873</c:v>
                </c:pt>
                <c:pt idx="46">
                  <c:v>14.076935192389556</c:v>
                </c:pt>
                <c:pt idx="47">
                  <c:v>16.087347929677929</c:v>
                </c:pt>
                <c:pt idx="48">
                  <c:v>16.345879831393063</c:v>
                </c:pt>
                <c:pt idx="49">
                  <c:v>16.991671036373429</c:v>
                </c:pt>
                <c:pt idx="50">
                  <c:v>17.202930803943996</c:v>
                </c:pt>
                <c:pt idx="51">
                  <c:v>18.963486609532861</c:v>
                </c:pt>
                <c:pt idx="52">
                  <c:v>23.253230085646226</c:v>
                </c:pt>
                <c:pt idx="53">
                  <c:v>23.778669646126957</c:v>
                </c:pt>
                <c:pt idx="54">
                  <c:v>26.82225052456203</c:v>
                </c:pt>
                <c:pt idx="55">
                  <c:v>27.919417239572077</c:v>
                </c:pt>
                <c:pt idx="56">
                  <c:v>29.379727233554743</c:v>
                </c:pt>
                <c:pt idx="57">
                  <c:v>29.966885773696514</c:v>
                </c:pt>
                <c:pt idx="58">
                  <c:v>31.412002820858085</c:v>
                </c:pt>
                <c:pt idx="59">
                  <c:v>32.44309296419506</c:v>
                </c:pt>
                <c:pt idx="60">
                  <c:v>41.163256324388378</c:v>
                </c:pt>
                <c:pt idx="61">
                  <c:v>46.997234182147146</c:v>
                </c:pt>
              </c:numCache>
            </c:numRef>
          </c:val>
        </c:ser>
        <c:dLbls>
          <c:showLegendKey val="0"/>
          <c:showVal val="0"/>
          <c:showCatName val="0"/>
          <c:showSerName val="0"/>
          <c:showPercent val="0"/>
          <c:showBubbleSize val="0"/>
        </c:dLbls>
        <c:gapWidth val="150"/>
        <c:axId val="86423808"/>
        <c:axId val="93257728"/>
      </c:barChart>
      <c:catAx>
        <c:axId val="86423808"/>
        <c:scaling>
          <c:orientation val="minMax"/>
        </c:scaling>
        <c:delete val="0"/>
        <c:axPos val="b"/>
        <c:numFmt formatCode="General" sourceLinked="1"/>
        <c:majorTickMark val="out"/>
        <c:minorTickMark val="none"/>
        <c:tickLblPos val="nextTo"/>
        <c:txPr>
          <a:bodyPr rot="5400000" vert="horz"/>
          <a:lstStyle/>
          <a:p>
            <a:pPr>
              <a:defRPr sz="900"/>
            </a:pPr>
            <a:endParaRPr lang="en-US"/>
          </a:p>
        </c:txPr>
        <c:crossAx val="93257728"/>
        <c:crosses val="autoZero"/>
        <c:auto val="1"/>
        <c:lblAlgn val="ctr"/>
        <c:lblOffset val="100"/>
        <c:tickLblSkip val="1"/>
        <c:noMultiLvlLbl val="0"/>
      </c:catAx>
      <c:valAx>
        <c:axId val="93257728"/>
        <c:scaling>
          <c:orientation val="minMax"/>
          <c:max val="100"/>
        </c:scaling>
        <c:delete val="0"/>
        <c:axPos val="l"/>
        <c:majorGridlines/>
        <c:numFmt formatCode="General" sourceLinked="1"/>
        <c:majorTickMark val="out"/>
        <c:minorTickMark val="none"/>
        <c:tickLblPos val="nextTo"/>
        <c:crossAx val="86423808"/>
        <c:crosses val="autoZero"/>
        <c:crossBetween val="between"/>
        <c:majorUnit val="100"/>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smtClean="0"/>
              <a:t>Poverty Impairment: High to Extreme</a:t>
            </a:r>
          </a:p>
          <a:p>
            <a:pPr>
              <a:defRPr sz="1200"/>
            </a:pPr>
            <a:r>
              <a:rPr lang="en-US" sz="1000" b="0" dirty="0" smtClean="0"/>
              <a:t>[Poverty </a:t>
            </a:r>
            <a:r>
              <a:rPr lang="en-US" sz="1000" b="0" dirty="0"/>
              <a:t>intensity of GDP &gt;</a:t>
            </a:r>
            <a:r>
              <a:rPr lang="en-US" sz="1000" b="0" dirty="0" smtClean="0"/>
              <a:t>50people/m]</a:t>
            </a:r>
            <a:endParaRPr lang="en-US" sz="1000" b="0" dirty="0"/>
          </a:p>
        </c:rich>
      </c:tx>
      <c:layout>
        <c:manualLayout>
          <c:xMode val="edge"/>
          <c:yMode val="edge"/>
          <c:x val="7.2413686061026009E-2"/>
          <c:y val="4.4469561582720932E-2"/>
        </c:manualLayout>
      </c:layout>
      <c:overlay val="0"/>
    </c:title>
    <c:autoTitleDeleted val="0"/>
    <c:plotArea>
      <c:layout>
        <c:manualLayout>
          <c:layoutTarget val="inner"/>
          <c:xMode val="edge"/>
          <c:yMode val="edge"/>
          <c:x val="3.3451379621604646E-2"/>
          <c:y val="3.2911369181644813E-2"/>
          <c:w val="0.96592511917464563"/>
          <c:h val="0.69343333745633529"/>
        </c:manualLayout>
      </c:layout>
      <c:barChart>
        <c:barDir val="col"/>
        <c:grouping val="clustered"/>
        <c:varyColors val="0"/>
        <c:ser>
          <c:idx val="0"/>
          <c:order val="0"/>
          <c:tx>
            <c:v>poverty per $million</c:v>
          </c:tx>
          <c:spPr>
            <a:solidFill>
              <a:srgbClr val="FFFF00"/>
            </a:solidFill>
            <a:ln>
              <a:solidFill>
                <a:schemeClr val="tx1"/>
              </a:solidFill>
            </a:ln>
          </c:spPr>
          <c:invertIfNegative val="0"/>
          <c:dPt>
            <c:idx val="0"/>
            <c:invertIfNegative val="0"/>
            <c:bubble3D val="0"/>
            <c:spPr>
              <a:solidFill>
                <a:schemeClr val="tx1"/>
              </a:solidFill>
              <a:ln>
                <a:solidFill>
                  <a:schemeClr val="tx1"/>
                </a:solidFill>
              </a:ln>
            </c:spPr>
          </c:dPt>
          <c:dPt>
            <c:idx val="5"/>
            <c:invertIfNegative val="0"/>
            <c:bubble3D val="0"/>
            <c:spPr>
              <a:solidFill>
                <a:srgbClr val="FF0000"/>
              </a:solidFill>
              <a:ln>
                <a:solidFill>
                  <a:schemeClr val="tx1"/>
                </a:solidFill>
              </a:ln>
            </c:spPr>
          </c:dPt>
          <c:dPt>
            <c:idx val="6"/>
            <c:invertIfNegative val="0"/>
            <c:bubble3D val="0"/>
            <c:spPr>
              <a:solidFill>
                <a:schemeClr val="tx1"/>
              </a:solidFill>
              <a:ln>
                <a:solidFill>
                  <a:schemeClr val="tx1"/>
                </a:solidFill>
              </a:ln>
            </c:spPr>
          </c:dPt>
          <c:dPt>
            <c:idx val="7"/>
            <c:invertIfNegative val="0"/>
            <c:bubble3D val="0"/>
            <c:spPr>
              <a:solidFill>
                <a:srgbClr val="0070C0"/>
              </a:solidFill>
              <a:ln>
                <a:solidFill>
                  <a:schemeClr val="tx1"/>
                </a:solidFill>
              </a:ln>
            </c:spPr>
          </c:dPt>
          <c:dPt>
            <c:idx val="13"/>
            <c:invertIfNegative val="0"/>
            <c:bubble3D val="0"/>
            <c:spPr>
              <a:solidFill>
                <a:schemeClr val="tx1"/>
              </a:solidFill>
              <a:ln>
                <a:solidFill>
                  <a:schemeClr val="tx1"/>
                </a:solidFill>
              </a:ln>
            </c:spPr>
          </c:dPt>
          <c:dPt>
            <c:idx val="14"/>
            <c:invertIfNegative val="0"/>
            <c:bubble3D val="0"/>
            <c:spPr>
              <a:solidFill>
                <a:schemeClr val="tx1"/>
              </a:solidFill>
              <a:ln>
                <a:solidFill>
                  <a:schemeClr val="tx1"/>
                </a:solidFill>
              </a:ln>
            </c:spPr>
          </c:dPt>
          <c:dPt>
            <c:idx val="17"/>
            <c:invertIfNegative val="0"/>
            <c:bubble3D val="0"/>
            <c:spPr>
              <a:solidFill>
                <a:schemeClr val="tx1"/>
              </a:solidFill>
              <a:ln>
                <a:solidFill>
                  <a:schemeClr val="tx1"/>
                </a:solidFill>
              </a:ln>
            </c:spPr>
          </c:dPt>
          <c:dPt>
            <c:idx val="30"/>
            <c:invertIfNegative val="0"/>
            <c:bubble3D val="0"/>
            <c:spPr>
              <a:solidFill>
                <a:schemeClr val="tx1"/>
              </a:solidFill>
              <a:ln>
                <a:solidFill>
                  <a:schemeClr val="tx1"/>
                </a:solidFill>
              </a:ln>
            </c:spPr>
          </c:dPt>
          <c:cat>
            <c:strRef>
              <c:f>poverty_intensity!$A$65:$A$110</c:f>
              <c:strCache>
                <c:ptCount val="46"/>
                <c:pt idx="0">
                  <c:v>Congo, Rep.</c:v>
                </c:pt>
                <c:pt idx="1">
                  <c:v>Djibouti</c:v>
                </c:pt>
                <c:pt idx="2">
                  <c:v>Angola</c:v>
                </c:pt>
                <c:pt idx="3">
                  <c:v>Sao Tome and Principe</c:v>
                </c:pt>
                <c:pt idx="4">
                  <c:v>Myanmar</c:v>
                </c:pt>
                <c:pt idx="5">
                  <c:v>India</c:v>
                </c:pt>
                <c:pt idx="6">
                  <c:v>Ghana</c:v>
                </c:pt>
                <c:pt idx="7">
                  <c:v>Pakistan</c:v>
                </c:pt>
                <c:pt idx="8">
                  <c:v>Lesotho</c:v>
                </c:pt>
                <c:pt idx="9">
                  <c:v>Yemen, Rep.</c:v>
                </c:pt>
                <c:pt idx="10">
                  <c:v>Lao PDR</c:v>
                </c:pt>
                <c:pt idx="11">
                  <c:v>Cambodia</c:v>
                </c:pt>
                <c:pt idx="12">
                  <c:v>Cameroon</c:v>
                </c:pt>
                <c:pt idx="13">
                  <c:v>Nigeria</c:v>
                </c:pt>
                <c:pt idx="14">
                  <c:v>Kenya</c:v>
                </c:pt>
                <c:pt idx="15">
                  <c:v>Mauritania</c:v>
                </c:pt>
                <c:pt idx="16">
                  <c:v>Bangladesh</c:v>
                </c:pt>
                <c:pt idx="17">
                  <c:v>Cote d'Ivoire</c:v>
                </c:pt>
                <c:pt idx="18">
                  <c:v>Senegal</c:v>
                </c:pt>
                <c:pt idx="19">
                  <c:v>Zambia</c:v>
                </c:pt>
                <c:pt idx="20">
                  <c:v>Gambia, The</c:v>
                </c:pt>
                <c:pt idx="21">
                  <c:v>Haiti</c:v>
                </c:pt>
                <c:pt idx="22">
                  <c:v>Chad</c:v>
                </c:pt>
                <c:pt idx="23">
                  <c:v>Benin</c:v>
                </c:pt>
                <c:pt idx="24">
                  <c:v>Tanzania</c:v>
                </c:pt>
                <c:pt idx="25">
                  <c:v>Togo</c:v>
                </c:pt>
                <c:pt idx="26">
                  <c:v>Uganda</c:v>
                </c:pt>
                <c:pt idx="27">
                  <c:v>Nepal</c:v>
                </c:pt>
                <c:pt idx="28">
                  <c:v>Madagascar</c:v>
                </c:pt>
                <c:pt idx="29">
                  <c:v>Comoros</c:v>
                </c:pt>
                <c:pt idx="30">
                  <c:v>Zimbabwe</c:v>
                </c:pt>
                <c:pt idx="31">
                  <c:v>Rwanda</c:v>
                </c:pt>
                <c:pt idx="32">
                  <c:v>Timor-Leste</c:v>
                </c:pt>
                <c:pt idx="33">
                  <c:v>Malawi</c:v>
                </c:pt>
                <c:pt idx="34">
                  <c:v>Burkina Faso</c:v>
                </c:pt>
                <c:pt idx="35">
                  <c:v>Guinea</c:v>
                </c:pt>
                <c:pt idx="36">
                  <c:v>Mali</c:v>
                </c:pt>
                <c:pt idx="37">
                  <c:v>Sierra Leone</c:v>
                </c:pt>
                <c:pt idx="38">
                  <c:v>Mozambique</c:v>
                </c:pt>
                <c:pt idx="39">
                  <c:v>Ethiopia</c:v>
                </c:pt>
                <c:pt idx="40">
                  <c:v>CAR</c:v>
                </c:pt>
                <c:pt idx="41">
                  <c:v>Somalia</c:v>
                </c:pt>
                <c:pt idx="42">
                  <c:v>Niger</c:v>
                </c:pt>
                <c:pt idx="43">
                  <c:v>Liberia</c:v>
                </c:pt>
                <c:pt idx="44">
                  <c:v>Congo, Dem. Rep.</c:v>
                </c:pt>
                <c:pt idx="45">
                  <c:v>Burundi</c:v>
                </c:pt>
              </c:strCache>
            </c:strRef>
          </c:cat>
          <c:val>
            <c:numRef>
              <c:f>poverty_intensity!$B$65:$B$110</c:f>
              <c:numCache>
                <c:formatCode>General</c:formatCode>
                <c:ptCount val="46"/>
                <c:pt idx="0">
                  <c:v>52.36721236011438</c:v>
                </c:pt>
                <c:pt idx="1">
                  <c:v>60.223026827157632</c:v>
                </c:pt>
                <c:pt idx="2">
                  <c:v>75.834242902183249</c:v>
                </c:pt>
                <c:pt idx="3">
                  <c:v>84.139804895662579</c:v>
                </c:pt>
                <c:pt idx="4">
                  <c:v>87.234226025671987</c:v>
                </c:pt>
                <c:pt idx="5">
                  <c:v>89.372122908400058</c:v>
                </c:pt>
                <c:pt idx="6">
                  <c:v>92.91553872099071</c:v>
                </c:pt>
                <c:pt idx="7">
                  <c:v>101.28634043156555</c:v>
                </c:pt>
                <c:pt idx="8">
                  <c:v>102.66921116209264</c:v>
                </c:pt>
                <c:pt idx="9">
                  <c:v>112.65311946669543</c:v>
                </c:pt>
                <c:pt idx="10">
                  <c:v>112.79336865945811</c:v>
                </c:pt>
                <c:pt idx="11">
                  <c:v>120.8163974389673</c:v>
                </c:pt>
                <c:pt idx="12">
                  <c:v>127.3229390283618</c:v>
                </c:pt>
                <c:pt idx="13">
                  <c:v>138.06127309810105</c:v>
                </c:pt>
                <c:pt idx="14">
                  <c:v>143.74193361469239</c:v>
                </c:pt>
                <c:pt idx="15">
                  <c:v>148.33197875462557</c:v>
                </c:pt>
                <c:pt idx="16">
                  <c:v>186.08442239545312</c:v>
                </c:pt>
                <c:pt idx="17">
                  <c:v>189.22202701121316</c:v>
                </c:pt>
                <c:pt idx="18">
                  <c:v>202.85055148472762</c:v>
                </c:pt>
                <c:pt idx="19">
                  <c:v>224.22559876490135</c:v>
                </c:pt>
                <c:pt idx="20">
                  <c:v>236.62101641333507</c:v>
                </c:pt>
                <c:pt idx="21">
                  <c:v>254.34396884988735</c:v>
                </c:pt>
                <c:pt idx="22">
                  <c:v>257.16176371458465</c:v>
                </c:pt>
                <c:pt idx="23">
                  <c:v>261.94713113298826</c:v>
                </c:pt>
                <c:pt idx="24">
                  <c:v>268.26178591493397</c:v>
                </c:pt>
                <c:pt idx="25">
                  <c:v>290.32546384455941</c:v>
                </c:pt>
                <c:pt idx="26">
                  <c:v>296.15758085198451</c:v>
                </c:pt>
                <c:pt idx="27">
                  <c:v>302.30423828144234</c:v>
                </c:pt>
                <c:pt idx="28">
                  <c:v>366.60293026227265</c:v>
                </c:pt>
                <c:pt idx="29">
                  <c:v>373.01009026064924</c:v>
                </c:pt>
                <c:pt idx="30">
                  <c:v>384.73587388622343</c:v>
                </c:pt>
                <c:pt idx="31">
                  <c:v>385.14547260661232</c:v>
                </c:pt>
                <c:pt idx="32">
                  <c:v>411.08179488352357</c:v>
                </c:pt>
                <c:pt idx="33">
                  <c:v>451.95759295481929</c:v>
                </c:pt>
                <c:pt idx="34">
                  <c:v>456.19399095802737</c:v>
                </c:pt>
                <c:pt idx="35">
                  <c:v>466.19745403358382</c:v>
                </c:pt>
                <c:pt idx="36">
                  <c:v>535.6293686901688</c:v>
                </c:pt>
                <c:pt idx="37">
                  <c:v>549.44905776311339</c:v>
                </c:pt>
                <c:pt idx="38">
                  <c:v>573.99617792397339</c:v>
                </c:pt>
                <c:pt idx="39">
                  <c:v>586.65122887839198</c:v>
                </c:pt>
                <c:pt idx="40">
                  <c:v>663.13977786210853</c:v>
                </c:pt>
                <c:pt idx="41">
                  <c:v>856.66666666666674</c:v>
                </c:pt>
                <c:pt idx="42">
                  <c:v>933.64619091492546</c:v>
                </c:pt>
                <c:pt idx="43">
                  <c:v>1183.1048494997378</c:v>
                </c:pt>
                <c:pt idx="44">
                  <c:v>1191.3744696749861</c:v>
                </c:pt>
                <c:pt idx="45">
                  <c:v>1324.5453349263696</c:v>
                </c:pt>
              </c:numCache>
            </c:numRef>
          </c:val>
        </c:ser>
        <c:dLbls>
          <c:showLegendKey val="0"/>
          <c:showVal val="0"/>
          <c:showCatName val="0"/>
          <c:showSerName val="0"/>
          <c:showPercent val="0"/>
          <c:showBubbleSize val="0"/>
        </c:dLbls>
        <c:gapWidth val="150"/>
        <c:axId val="93305856"/>
        <c:axId val="93319936"/>
      </c:barChart>
      <c:catAx>
        <c:axId val="93305856"/>
        <c:scaling>
          <c:orientation val="minMax"/>
        </c:scaling>
        <c:delete val="0"/>
        <c:axPos val="b"/>
        <c:numFmt formatCode="General" sourceLinked="1"/>
        <c:majorTickMark val="out"/>
        <c:minorTickMark val="none"/>
        <c:tickLblPos val="nextTo"/>
        <c:txPr>
          <a:bodyPr rot="5400000" vert="horz"/>
          <a:lstStyle/>
          <a:p>
            <a:pPr>
              <a:defRPr sz="900"/>
            </a:pPr>
            <a:endParaRPr lang="en-US"/>
          </a:p>
        </c:txPr>
        <c:crossAx val="93319936"/>
        <c:crosses val="autoZero"/>
        <c:auto val="1"/>
        <c:lblAlgn val="ctr"/>
        <c:lblOffset val="100"/>
        <c:tickLblSkip val="1"/>
        <c:noMultiLvlLbl val="0"/>
      </c:catAx>
      <c:valAx>
        <c:axId val="93319936"/>
        <c:scaling>
          <c:orientation val="minMax"/>
        </c:scaling>
        <c:delete val="0"/>
        <c:axPos val="l"/>
        <c:majorGridlines/>
        <c:numFmt formatCode="General" sourceLinked="1"/>
        <c:majorTickMark val="out"/>
        <c:minorTickMark val="none"/>
        <c:tickLblPos val="nextTo"/>
        <c:crossAx val="93305856"/>
        <c:crosses val="autoZero"/>
        <c:crossBetween val="between"/>
        <c:majorUnit val="100"/>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6778" cy="464894"/>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defTabSz="933450">
              <a:defRPr sz="1200"/>
            </a:lvl1pPr>
          </a:lstStyle>
          <a:p>
            <a:pPr>
              <a:defRPr/>
            </a:pPr>
            <a:endParaRPr lang="en-GB"/>
          </a:p>
        </p:txBody>
      </p:sp>
      <p:sp>
        <p:nvSpPr>
          <p:cNvPr id="4099" name="Rectangle 3"/>
          <p:cNvSpPr>
            <a:spLocks noGrp="1" noChangeArrowheads="1"/>
          </p:cNvSpPr>
          <p:nvPr>
            <p:ph type="dt" sz="quarter" idx="1"/>
          </p:nvPr>
        </p:nvSpPr>
        <p:spPr bwMode="auto">
          <a:xfrm>
            <a:off x="3973622" y="0"/>
            <a:ext cx="3036778" cy="464894"/>
          </a:xfrm>
          <a:prstGeom prst="rect">
            <a:avLst/>
          </a:prstGeom>
          <a:noFill/>
          <a:ln w="9525">
            <a:noFill/>
            <a:miter lim="800000"/>
            <a:headEnd/>
            <a:tailEnd/>
          </a:ln>
          <a:effectLst/>
        </p:spPr>
        <p:txBody>
          <a:bodyPr vert="horz" wrap="square" lIns="93329" tIns="46665" rIns="93329" bIns="46665" numCol="1" anchor="t" anchorCtr="0" compatLnSpc="1">
            <a:prstTxWarp prst="textNoShape">
              <a:avLst/>
            </a:prstTxWarp>
          </a:bodyPr>
          <a:lstStyle>
            <a:lvl1pPr algn="r" defTabSz="933450">
              <a:defRPr sz="1200"/>
            </a:lvl1pPr>
          </a:lstStyle>
          <a:p>
            <a:pPr>
              <a:defRPr/>
            </a:pPr>
            <a:endParaRPr lang="en-GB"/>
          </a:p>
        </p:txBody>
      </p:sp>
      <p:sp>
        <p:nvSpPr>
          <p:cNvPr id="4100" name="Rectangle 4"/>
          <p:cNvSpPr>
            <a:spLocks noGrp="1" noChangeArrowheads="1"/>
          </p:cNvSpPr>
          <p:nvPr>
            <p:ph type="ftr" sz="quarter" idx="2"/>
          </p:nvPr>
        </p:nvSpPr>
        <p:spPr bwMode="auto">
          <a:xfrm>
            <a:off x="0" y="8831506"/>
            <a:ext cx="3036778" cy="464894"/>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defTabSz="933450">
              <a:defRPr sz="1200"/>
            </a:lvl1pPr>
          </a:lstStyle>
          <a:p>
            <a:pPr>
              <a:defRPr/>
            </a:pPr>
            <a:endParaRPr lang="en-GB"/>
          </a:p>
        </p:txBody>
      </p:sp>
      <p:sp>
        <p:nvSpPr>
          <p:cNvPr id="4101" name="Rectangle 5"/>
          <p:cNvSpPr>
            <a:spLocks noGrp="1" noChangeArrowheads="1"/>
          </p:cNvSpPr>
          <p:nvPr>
            <p:ph type="sldNum" sz="quarter" idx="3"/>
          </p:nvPr>
        </p:nvSpPr>
        <p:spPr bwMode="auto">
          <a:xfrm>
            <a:off x="3973622" y="8831506"/>
            <a:ext cx="3036778" cy="464894"/>
          </a:xfrm>
          <a:prstGeom prst="rect">
            <a:avLst/>
          </a:prstGeom>
          <a:noFill/>
          <a:ln w="9525">
            <a:noFill/>
            <a:miter lim="800000"/>
            <a:headEnd/>
            <a:tailEnd/>
          </a:ln>
          <a:effectLst/>
        </p:spPr>
        <p:txBody>
          <a:bodyPr vert="horz" wrap="square" lIns="93329" tIns="46665" rIns="93329" bIns="46665" numCol="1" anchor="b" anchorCtr="0" compatLnSpc="1">
            <a:prstTxWarp prst="textNoShape">
              <a:avLst/>
            </a:prstTxWarp>
          </a:bodyPr>
          <a:lstStyle>
            <a:lvl1pPr algn="r" defTabSz="933450">
              <a:defRPr sz="1200"/>
            </a:lvl1pPr>
          </a:lstStyle>
          <a:p>
            <a:pPr>
              <a:defRPr/>
            </a:pPr>
            <a:fld id="{421EF6D5-56C1-4B97-BF1D-07F7DF37B233}" type="slidenum">
              <a:rPr lang="en-GB"/>
              <a:pPr>
                <a:defRPr/>
              </a:pPr>
              <a:t>‹#›</a:t>
            </a:fld>
            <a:endParaRPr lang="en-GB"/>
          </a:p>
        </p:txBody>
      </p:sp>
    </p:spTree>
    <p:extLst>
      <p:ext uri="{BB962C8B-B14F-4D97-AF65-F5344CB8AC3E}">
        <p14:creationId xmlns:p14="http://schemas.microsoft.com/office/powerpoint/2010/main" val="3289474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23371" cy="441054"/>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defTabSz="904875">
              <a:defRPr sz="1200"/>
            </a:lvl1pPr>
          </a:lstStyle>
          <a:p>
            <a:pPr>
              <a:defRPr/>
            </a:pPr>
            <a:endParaRPr lang="en-GB"/>
          </a:p>
        </p:txBody>
      </p:sp>
      <p:sp>
        <p:nvSpPr>
          <p:cNvPr id="61443" name="Rectangle 3"/>
          <p:cNvSpPr>
            <a:spLocks noGrp="1" noChangeArrowheads="1"/>
          </p:cNvSpPr>
          <p:nvPr>
            <p:ph type="dt" idx="1"/>
          </p:nvPr>
        </p:nvSpPr>
        <p:spPr bwMode="auto">
          <a:xfrm>
            <a:off x="3955186" y="0"/>
            <a:ext cx="3023371" cy="441054"/>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lvl1pPr algn="r" defTabSz="904875">
              <a:defRPr sz="1200"/>
            </a:lvl1pPr>
          </a:lstStyle>
          <a:p>
            <a:pPr>
              <a:defRPr/>
            </a:pPr>
            <a:endParaRPr lang="en-GB"/>
          </a:p>
        </p:txBody>
      </p:sp>
      <p:sp>
        <p:nvSpPr>
          <p:cNvPr id="4100" name="Rectangle 4"/>
          <p:cNvSpPr>
            <a:spLocks noGrp="1" noRot="1" noChangeAspect="1" noChangeArrowheads="1" noTextEdit="1"/>
          </p:cNvSpPr>
          <p:nvPr>
            <p:ph type="sldImg" idx="2"/>
          </p:nvPr>
        </p:nvSpPr>
        <p:spPr bwMode="auto">
          <a:xfrm>
            <a:off x="939800" y="663575"/>
            <a:ext cx="5100638" cy="3532188"/>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30140" y="4416497"/>
            <a:ext cx="5119954" cy="4195971"/>
          </a:xfrm>
          <a:prstGeom prst="rect">
            <a:avLst/>
          </a:prstGeom>
          <a:noFill/>
          <a:ln w="9525">
            <a:noFill/>
            <a:miter lim="800000"/>
            <a:headEnd/>
            <a:tailEnd/>
          </a:ln>
          <a:effectLst/>
        </p:spPr>
        <p:txBody>
          <a:bodyPr vert="horz" wrap="square" lIns="90452" tIns="45226" rIns="90452" bIns="452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446" name="Rectangle 6"/>
          <p:cNvSpPr>
            <a:spLocks noGrp="1" noChangeArrowheads="1"/>
          </p:cNvSpPr>
          <p:nvPr>
            <p:ph type="ftr" sz="quarter" idx="4"/>
          </p:nvPr>
        </p:nvSpPr>
        <p:spPr bwMode="auto">
          <a:xfrm>
            <a:off x="0" y="8832995"/>
            <a:ext cx="3023371" cy="442544"/>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defTabSz="904875">
              <a:defRPr sz="1200"/>
            </a:lvl1pPr>
          </a:lstStyle>
          <a:p>
            <a:pPr>
              <a:defRPr/>
            </a:pPr>
            <a:endParaRPr lang="en-GB"/>
          </a:p>
        </p:txBody>
      </p:sp>
      <p:sp>
        <p:nvSpPr>
          <p:cNvPr id="61447" name="Rectangle 7"/>
          <p:cNvSpPr>
            <a:spLocks noGrp="1" noChangeArrowheads="1"/>
          </p:cNvSpPr>
          <p:nvPr>
            <p:ph type="sldNum" sz="quarter" idx="5"/>
          </p:nvPr>
        </p:nvSpPr>
        <p:spPr bwMode="auto">
          <a:xfrm>
            <a:off x="3955186" y="8832995"/>
            <a:ext cx="3023371" cy="442544"/>
          </a:xfrm>
          <a:prstGeom prst="rect">
            <a:avLst/>
          </a:prstGeom>
          <a:noFill/>
          <a:ln w="9525">
            <a:noFill/>
            <a:miter lim="800000"/>
            <a:headEnd/>
            <a:tailEnd/>
          </a:ln>
          <a:effectLst/>
        </p:spPr>
        <p:txBody>
          <a:bodyPr vert="horz" wrap="square" lIns="90452" tIns="45226" rIns="90452" bIns="45226" numCol="1" anchor="b" anchorCtr="0" compatLnSpc="1">
            <a:prstTxWarp prst="textNoShape">
              <a:avLst/>
            </a:prstTxWarp>
          </a:bodyPr>
          <a:lstStyle>
            <a:lvl1pPr algn="r" defTabSz="904875">
              <a:defRPr sz="1200"/>
            </a:lvl1pPr>
          </a:lstStyle>
          <a:p>
            <a:pPr>
              <a:defRPr/>
            </a:pPr>
            <a:fld id="{F93A9CF9-8A7A-4605-B342-06E264E27850}" type="slidenum">
              <a:rPr lang="en-GB"/>
              <a:pPr>
                <a:defRPr/>
              </a:pPr>
              <a:t>‹#›</a:t>
            </a:fld>
            <a:endParaRPr lang="en-GB"/>
          </a:p>
        </p:txBody>
      </p:sp>
    </p:spTree>
    <p:extLst>
      <p:ext uri="{BB962C8B-B14F-4D97-AF65-F5344CB8AC3E}">
        <p14:creationId xmlns:p14="http://schemas.microsoft.com/office/powerpoint/2010/main" val="8758935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A69B0146-AE57-4DF1-8905-F660B63A9C43}" type="slidenum">
              <a:rPr lang="en-GB" smtClean="0"/>
              <a:pPr/>
              <a:t>1</a:t>
            </a:fld>
            <a:endParaRPr lang="en-GB" smtClean="0"/>
          </a:p>
        </p:txBody>
      </p:sp>
      <p:sp>
        <p:nvSpPr>
          <p:cNvPr id="5123" name="Rectangle 2"/>
          <p:cNvSpPr>
            <a:spLocks noGrp="1" noRot="1" noChangeAspect="1" noChangeArrowheads="1" noTextEdit="1"/>
          </p:cNvSpPr>
          <p:nvPr>
            <p:ph type="sldImg"/>
          </p:nvPr>
        </p:nvSpPr>
        <p:spPr>
          <a:xfrm>
            <a:off x="987425" y="696913"/>
            <a:ext cx="5037138" cy="3487737"/>
          </a:xfrm>
          <a:ln/>
        </p:spPr>
      </p:sp>
      <p:sp>
        <p:nvSpPr>
          <p:cNvPr id="5124" name="Rectangle 3"/>
          <p:cNvSpPr>
            <a:spLocks noGrp="1" noChangeArrowheads="1"/>
          </p:cNvSpPr>
          <p:nvPr>
            <p:ph type="body" idx="1"/>
          </p:nvPr>
        </p:nvSpPr>
        <p:spPr>
          <a:xfrm>
            <a:off x="935168" y="4415008"/>
            <a:ext cx="5140066" cy="418405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F93A9CF9-8A7A-4605-B342-06E264E27850}" type="slidenum">
              <a:rPr lang="en-GB" smtClean="0"/>
              <a:pPr>
                <a:defRPr/>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688D97A-4E0E-4683-ABAB-00C84A6DE4B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1A30E4-68F3-4F29-ADAE-B4C292C0821F}"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609600"/>
            <a:ext cx="2105025"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42950" y="609600"/>
            <a:ext cx="6162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2F3C06A-BA86-4CC4-95CF-F34D59380DA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4C08AEC-B6DE-410D-96C6-F109E4F5425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3C78C41-B477-4508-BAD1-83E58C516F0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95DCC79-6C63-4E41-A904-DA8628F227B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BA245D7-04FD-4200-8D91-691A77F4855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7EC5B3C-DD59-4588-8AC6-775D93B89D1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5A63067-9D1F-4505-8B95-415719B57D9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873CAAC-CD0A-4205-88D4-D519E16C600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5D26E09-CE1F-43E5-8BBC-C2A57D453CE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9A00FF4-838C-4F31-AFC7-D8CAF711EA65}" type="slidenum">
              <a:rPr lang="en-GB"/>
              <a:pPr>
                <a:defRPr/>
              </a:pPr>
              <a:t>‹#›</a:t>
            </a:fld>
            <a:endParaRPr lang="en-GB"/>
          </a:p>
        </p:txBody>
      </p:sp>
      <p:sp>
        <p:nvSpPr>
          <p:cNvPr id="1031" name="Text Box 7"/>
          <p:cNvSpPr txBox="1">
            <a:spLocks noChangeArrowheads="1"/>
          </p:cNvSpPr>
          <p:nvPr userDrawn="1"/>
        </p:nvSpPr>
        <p:spPr bwMode="auto">
          <a:xfrm>
            <a:off x="9020175" y="1268413"/>
            <a:ext cx="685800" cy="5473700"/>
          </a:xfrm>
          <a:prstGeom prst="rect">
            <a:avLst/>
          </a:prstGeom>
          <a:noFill/>
          <a:ln w="9525">
            <a:noFill/>
            <a:miter lim="800000"/>
            <a:headEnd/>
            <a:tailEnd/>
          </a:ln>
        </p:spPr>
        <p:txBody>
          <a:bodyPr vert="eaVert"/>
          <a:lstStyle/>
          <a:p>
            <a:pPr eaLnBrk="0" hangingPunct="0">
              <a:defRPr/>
            </a:pPr>
            <a:r>
              <a:rPr lang="en-GB" sz="2600">
                <a:solidFill>
                  <a:srgbClr val="800080"/>
                </a:solidFill>
                <a:latin typeface="Gill Sans" pitchFamily="34" charset="0"/>
              </a:rPr>
              <a:t>european capacity building initiative ecbi</a:t>
            </a:r>
          </a:p>
        </p:txBody>
      </p:sp>
      <p:pic>
        <p:nvPicPr>
          <p:cNvPr id="1032" name="Picture 8"/>
          <p:cNvPicPr>
            <a:picLocks noChangeAspect="1" noChangeArrowheads="1"/>
          </p:cNvPicPr>
          <p:nvPr userDrawn="1"/>
        </p:nvPicPr>
        <p:blipFill>
          <a:blip r:embed="rId13" cstate="print"/>
          <a:srcRect r="1465" b="1465"/>
          <a:stretch>
            <a:fillRect/>
          </a:stretch>
        </p:blipFill>
        <p:spPr bwMode="auto">
          <a:xfrm>
            <a:off x="8699500" y="188913"/>
            <a:ext cx="968375" cy="968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906000" cy="6858000"/>
          </a:xfrm>
          <a:prstGeom prst="rect">
            <a:avLst/>
          </a:prstGeom>
          <a:solidFill>
            <a:schemeClr val="bg1"/>
          </a:solidFill>
          <a:ln w="9525">
            <a:solidFill>
              <a:srgbClr val="FF00FF"/>
            </a:solidFill>
            <a:miter lim="800000"/>
            <a:headEnd/>
            <a:tailEnd/>
          </a:ln>
        </p:spPr>
        <p:txBody>
          <a:bodyPr wrap="none" anchor="ctr"/>
          <a:lstStyle/>
          <a:p>
            <a:pPr algn="ctr" eaLnBrk="0" hangingPunct="0"/>
            <a:endParaRPr lang="en-US" sz="4000">
              <a:solidFill>
                <a:srgbClr val="000099"/>
              </a:solidFill>
              <a:latin typeface="Gill Sans" pitchFamily="34" charset="0"/>
            </a:endParaRPr>
          </a:p>
        </p:txBody>
      </p:sp>
      <p:sp>
        <p:nvSpPr>
          <p:cNvPr id="2051" name="Text Box 3"/>
          <p:cNvSpPr txBox="1">
            <a:spLocks noChangeArrowheads="1"/>
          </p:cNvSpPr>
          <p:nvPr/>
        </p:nvSpPr>
        <p:spPr bwMode="auto">
          <a:xfrm>
            <a:off x="1748644" y="2551837"/>
            <a:ext cx="7561262" cy="954107"/>
          </a:xfrm>
          <a:prstGeom prst="rect">
            <a:avLst/>
          </a:prstGeom>
          <a:noFill/>
          <a:ln w="9525">
            <a:noFill/>
            <a:miter lim="800000"/>
            <a:headEnd/>
            <a:tailEnd/>
          </a:ln>
        </p:spPr>
        <p:txBody>
          <a:bodyPr>
            <a:spAutoFit/>
          </a:bodyPr>
          <a:lstStyle/>
          <a:p>
            <a:pPr eaLnBrk="0" hangingPunct="0"/>
            <a:r>
              <a:rPr lang="en-GB" sz="3200" dirty="0" smtClean="0">
                <a:solidFill>
                  <a:srgbClr val="660066"/>
                </a:solidFill>
                <a:latin typeface="Gill Sans MT" pitchFamily="34" charset="0"/>
              </a:rPr>
              <a:t>Equity </a:t>
            </a:r>
            <a:r>
              <a:rPr lang="en-GB" sz="3200" smtClean="0">
                <a:solidFill>
                  <a:srgbClr val="660066"/>
                </a:solidFill>
                <a:latin typeface="Gill Sans MT" pitchFamily="34" charset="0"/>
              </a:rPr>
              <a:t>and Legal form</a:t>
            </a:r>
            <a:endParaRPr lang="en-GB" dirty="0">
              <a:solidFill>
                <a:srgbClr val="660066"/>
              </a:solidFill>
              <a:latin typeface="Gill Sans MT" pitchFamily="34" charset="0"/>
            </a:endParaRPr>
          </a:p>
          <a:p>
            <a:pPr eaLnBrk="0" hangingPunct="0"/>
            <a:endParaRPr lang="en-GB" dirty="0">
              <a:solidFill>
                <a:srgbClr val="660066"/>
              </a:solidFill>
              <a:latin typeface="Gill Sans MT" pitchFamily="34" charset="0"/>
            </a:endParaRPr>
          </a:p>
        </p:txBody>
      </p:sp>
      <p:sp>
        <p:nvSpPr>
          <p:cNvPr id="2052" name="Rectangle 4"/>
          <p:cNvSpPr>
            <a:spLocks noChangeArrowheads="1"/>
          </p:cNvSpPr>
          <p:nvPr/>
        </p:nvSpPr>
        <p:spPr bwMode="auto">
          <a:xfrm>
            <a:off x="0" y="0"/>
            <a:ext cx="1209675" cy="6858000"/>
          </a:xfrm>
          <a:prstGeom prst="rect">
            <a:avLst/>
          </a:prstGeom>
          <a:solidFill>
            <a:srgbClr val="660066"/>
          </a:solidFill>
          <a:ln w="9525">
            <a:solidFill>
              <a:srgbClr val="660066"/>
            </a:solidFill>
            <a:miter lim="800000"/>
            <a:headEnd/>
            <a:tailEnd/>
          </a:ln>
        </p:spPr>
        <p:txBody>
          <a:bodyPr wrap="none" anchor="ctr"/>
          <a:lstStyle/>
          <a:p>
            <a:endParaRPr lang="en-US"/>
          </a:p>
        </p:txBody>
      </p:sp>
      <p:sp>
        <p:nvSpPr>
          <p:cNvPr id="2053" name="Rectangle 5"/>
          <p:cNvSpPr>
            <a:spLocks noChangeArrowheads="1"/>
          </p:cNvSpPr>
          <p:nvPr/>
        </p:nvSpPr>
        <p:spPr bwMode="auto">
          <a:xfrm>
            <a:off x="0" y="0"/>
            <a:ext cx="1116013" cy="6858000"/>
          </a:xfrm>
          <a:prstGeom prst="rect">
            <a:avLst/>
          </a:prstGeom>
          <a:gradFill rotWithShape="1">
            <a:gsLst>
              <a:gs pos="0">
                <a:srgbClr val="660066"/>
              </a:gs>
              <a:gs pos="50000">
                <a:srgbClr val="2F002F"/>
              </a:gs>
              <a:gs pos="100000">
                <a:srgbClr val="660066"/>
              </a:gs>
            </a:gsLst>
            <a:lin ang="0" scaled="1"/>
          </a:gradFill>
          <a:ln w="9525">
            <a:solidFill>
              <a:srgbClr val="660066"/>
            </a:solidFill>
            <a:miter lim="800000"/>
            <a:headEnd/>
            <a:tailEnd/>
          </a:ln>
        </p:spPr>
        <p:txBody>
          <a:bodyPr wrap="none" anchor="ctr"/>
          <a:lstStyle/>
          <a:p>
            <a:endParaRPr lang="en-US"/>
          </a:p>
        </p:txBody>
      </p:sp>
      <p:sp>
        <p:nvSpPr>
          <p:cNvPr id="2054" name="Text Box 9"/>
          <p:cNvSpPr txBox="1">
            <a:spLocks noChangeArrowheads="1"/>
          </p:cNvSpPr>
          <p:nvPr/>
        </p:nvSpPr>
        <p:spPr bwMode="auto">
          <a:xfrm rot="5400000">
            <a:off x="-2814637" y="2933700"/>
            <a:ext cx="6858000" cy="990600"/>
          </a:xfrm>
          <a:prstGeom prst="rect">
            <a:avLst/>
          </a:prstGeom>
          <a:noFill/>
          <a:ln w="9525">
            <a:noFill/>
            <a:miter lim="800000"/>
            <a:headEnd/>
            <a:tailEnd/>
          </a:ln>
        </p:spPr>
        <p:txBody>
          <a:bodyPr>
            <a:spAutoFit/>
          </a:bodyPr>
          <a:lstStyle/>
          <a:p>
            <a:pPr indent="96838"/>
            <a:r>
              <a:rPr lang="en-GB" sz="3500">
                <a:solidFill>
                  <a:schemeClr val="bg1"/>
                </a:solidFill>
                <a:latin typeface="Gill Sans MT" pitchFamily="34" charset="0"/>
              </a:rPr>
              <a:t>european capacity building initiative</a:t>
            </a:r>
            <a:endParaRPr lang="fr-FR" sz="3500">
              <a:solidFill>
                <a:schemeClr val="bg1"/>
              </a:solidFill>
              <a:latin typeface="Gill Sans MT" pitchFamily="34" charset="0"/>
            </a:endParaRPr>
          </a:p>
          <a:p>
            <a:pPr indent="96838"/>
            <a:r>
              <a:rPr lang="fr-FR">
                <a:solidFill>
                  <a:schemeClr val="bg1"/>
                </a:solidFill>
                <a:latin typeface="Gill Sans MT" pitchFamily="34" charset="0"/>
              </a:rPr>
              <a:t>initiative européenne de renforcement des capacités</a:t>
            </a:r>
            <a:endParaRPr lang="en-GB">
              <a:solidFill>
                <a:schemeClr val="bg1"/>
              </a:solidFill>
              <a:latin typeface="Gill Sans MT" pitchFamily="34" charset="0"/>
            </a:endParaRPr>
          </a:p>
        </p:txBody>
      </p:sp>
      <p:sp>
        <p:nvSpPr>
          <p:cNvPr id="2055" name="Text Box 10"/>
          <p:cNvSpPr txBox="1">
            <a:spLocks noChangeArrowheads="1"/>
          </p:cNvSpPr>
          <p:nvPr/>
        </p:nvSpPr>
        <p:spPr bwMode="auto">
          <a:xfrm>
            <a:off x="1244600" y="803275"/>
            <a:ext cx="8661400" cy="1311275"/>
          </a:xfrm>
          <a:prstGeom prst="rect">
            <a:avLst/>
          </a:prstGeom>
          <a:noFill/>
          <a:ln w="9525">
            <a:noFill/>
            <a:miter lim="800000"/>
            <a:headEnd/>
            <a:tailEnd/>
          </a:ln>
        </p:spPr>
        <p:txBody>
          <a:bodyPr>
            <a:spAutoFit/>
          </a:bodyPr>
          <a:lstStyle/>
          <a:p>
            <a:pPr>
              <a:tabLst>
                <a:tab pos="6096000" algn="r"/>
              </a:tabLst>
            </a:pPr>
            <a:r>
              <a:rPr lang="fr-FR" sz="8000">
                <a:solidFill>
                  <a:srgbClr val="660066"/>
                </a:solidFill>
                <a:latin typeface="Gill Sans MT" pitchFamily="34" charset="0"/>
              </a:rPr>
              <a:t>	ecbi</a:t>
            </a:r>
            <a:r>
              <a:rPr lang="fr-FR" sz="5400">
                <a:solidFill>
                  <a:srgbClr val="660066"/>
                </a:solidFill>
                <a:latin typeface="Gill Sans MT" pitchFamily="34" charset="0"/>
              </a:rPr>
              <a:t>	</a:t>
            </a:r>
            <a:endParaRPr lang="en-GB" sz="5400">
              <a:solidFill>
                <a:srgbClr val="660066"/>
              </a:solidFill>
              <a:latin typeface="Gill Sans MT" pitchFamily="34" charset="0"/>
            </a:endParaRPr>
          </a:p>
        </p:txBody>
      </p:sp>
      <p:pic>
        <p:nvPicPr>
          <p:cNvPr id="2056" name="Picture 7"/>
          <p:cNvPicPr>
            <a:picLocks noChangeAspect="1" noChangeArrowheads="1"/>
          </p:cNvPicPr>
          <p:nvPr/>
        </p:nvPicPr>
        <p:blipFill>
          <a:blip r:embed="rId3" cstate="print"/>
          <a:srcRect r="1465" b="1465"/>
          <a:stretch>
            <a:fillRect/>
          </a:stretch>
        </p:blipFill>
        <p:spPr bwMode="auto">
          <a:xfrm>
            <a:off x="7691438" y="325438"/>
            <a:ext cx="1546225" cy="1546225"/>
          </a:xfrm>
          <a:prstGeom prst="rect">
            <a:avLst/>
          </a:prstGeom>
          <a:noFill/>
          <a:ln w="9525">
            <a:noFill/>
            <a:miter lim="800000"/>
            <a:headEnd/>
            <a:tailEnd/>
          </a:ln>
        </p:spPr>
      </p:pic>
      <p:sp>
        <p:nvSpPr>
          <p:cNvPr id="2057" name="Rectangle 11"/>
          <p:cNvSpPr>
            <a:spLocks noChangeArrowheads="1"/>
          </p:cNvSpPr>
          <p:nvPr/>
        </p:nvSpPr>
        <p:spPr bwMode="auto">
          <a:xfrm>
            <a:off x="1749425" y="5695950"/>
            <a:ext cx="7488238" cy="901700"/>
          </a:xfrm>
          <a:prstGeom prst="rect">
            <a:avLst/>
          </a:prstGeom>
          <a:noFill/>
          <a:ln w="9525">
            <a:noFill/>
            <a:miter lim="800000"/>
            <a:headEnd/>
            <a:tailEnd/>
          </a:ln>
        </p:spPr>
        <p:txBody>
          <a:bodyPr>
            <a:spAutoFit/>
          </a:bodyPr>
          <a:lstStyle/>
          <a:p>
            <a:r>
              <a:rPr lang="en-GB" sz="1600">
                <a:solidFill>
                  <a:srgbClr val="660066"/>
                </a:solidFill>
                <a:latin typeface="Gill Sans MT" pitchFamily="34" charset="0"/>
              </a:rPr>
              <a:t>for sustained capacity building in support of international climate change negotiations</a:t>
            </a:r>
            <a:endParaRPr lang="fr-FR" sz="1600">
              <a:solidFill>
                <a:srgbClr val="660066"/>
              </a:solidFill>
              <a:latin typeface="Gill Sans MT" pitchFamily="34" charset="0"/>
            </a:endParaRPr>
          </a:p>
          <a:p>
            <a:pPr>
              <a:spcBef>
                <a:spcPts val="600"/>
              </a:spcBef>
            </a:pPr>
            <a:r>
              <a:rPr lang="fr-FR" sz="1600">
                <a:solidFill>
                  <a:srgbClr val="660066"/>
                </a:solidFill>
                <a:latin typeface="Gill Sans MT" pitchFamily="34" charset="0"/>
              </a:rPr>
              <a:t>pour un renforcement durable des capacités en appui aux négociations internationales sur les changements climatiques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6506" y="920621"/>
            <a:ext cx="8892988" cy="3877985"/>
          </a:xfrm>
          <a:prstGeom prst="rect">
            <a:avLst/>
          </a:prstGeom>
        </p:spPr>
        <p:txBody>
          <a:bodyPr wrap="square">
            <a:spAutoFit/>
          </a:bodyPr>
          <a:lstStyle/>
          <a:p>
            <a:pPr marL="342900" indent="-342900">
              <a:spcAft>
                <a:spcPts val="1200"/>
              </a:spcAft>
              <a:buFont typeface="+mj-lt"/>
              <a:buAutoNum type="arabicPeriod"/>
            </a:pPr>
            <a:r>
              <a:rPr lang="en-GB" dirty="0"/>
              <a:t>A</a:t>
            </a:r>
            <a:r>
              <a:rPr lang="en-GB" dirty="0" smtClean="0"/>
              <a:t>s the convention already provides a general legal framework (in order to add value) the new agreement should outline specific goals and obligations, </a:t>
            </a:r>
          </a:p>
          <a:p>
            <a:pPr marL="342900" indent="-342900">
              <a:spcAft>
                <a:spcPts val="1200"/>
              </a:spcAft>
              <a:buFont typeface="+mj-lt"/>
              <a:buAutoNum type="arabicPeriod"/>
            </a:pPr>
            <a:r>
              <a:rPr lang="en-GB" dirty="0" smtClean="0"/>
              <a:t>The outcome should cover all aspects of the negotiations (mitigation, adaptation, finance, tech. transfer </a:t>
            </a:r>
            <a:r>
              <a:rPr lang="en-GB" dirty="0" err="1" smtClean="0"/>
              <a:t>etc</a:t>
            </a:r>
            <a:r>
              <a:rPr lang="en-GB" dirty="0" smtClean="0"/>
              <a:t>)</a:t>
            </a:r>
          </a:p>
          <a:p>
            <a:pPr marL="342900" indent="-342900">
              <a:spcAft>
                <a:spcPts val="1200"/>
              </a:spcAft>
              <a:buFont typeface="+mj-lt"/>
              <a:buAutoNum type="arabicPeriod"/>
            </a:pPr>
            <a:r>
              <a:rPr lang="en-GB" dirty="0"/>
              <a:t>A</a:t>
            </a:r>
            <a:r>
              <a:rPr lang="en-GB" dirty="0" smtClean="0"/>
              <a:t> new international treaty/agreement under the Convention is the desired outcome of the ADP negotiations</a:t>
            </a:r>
          </a:p>
          <a:p>
            <a:pPr marL="342900" indent="-342900">
              <a:spcAft>
                <a:spcPts val="1200"/>
              </a:spcAft>
              <a:buFont typeface="+mj-lt"/>
              <a:buAutoNum type="arabicPeriod"/>
            </a:pPr>
            <a:r>
              <a:rPr lang="en-GB" dirty="0" smtClean="0"/>
              <a:t>The treaty must be durable but flexible enough to respond to changing circumstances.</a:t>
            </a:r>
          </a:p>
        </p:txBody>
      </p:sp>
      <p:sp>
        <p:nvSpPr>
          <p:cNvPr id="6" name="TextBox 5"/>
          <p:cNvSpPr txBox="1"/>
          <p:nvPr/>
        </p:nvSpPr>
        <p:spPr>
          <a:xfrm>
            <a:off x="483555" y="364014"/>
            <a:ext cx="6084676" cy="461665"/>
          </a:xfrm>
          <a:prstGeom prst="rect">
            <a:avLst/>
          </a:prstGeom>
          <a:noFill/>
        </p:spPr>
        <p:txBody>
          <a:bodyPr wrap="square" rtlCol="0">
            <a:spAutoFit/>
          </a:bodyPr>
          <a:lstStyle/>
          <a:p>
            <a:r>
              <a:rPr lang="en-GB" dirty="0" smtClean="0">
                <a:latin typeface="Gill Sans MT" pitchFamily="34" charset="0"/>
              </a:rPr>
              <a:t>Legal Form</a:t>
            </a:r>
            <a:endParaRPr lang="en-GB" dirty="0">
              <a:latin typeface="Gill Sans MT" pitchFamily="34" charset="0"/>
            </a:endParaRPr>
          </a:p>
        </p:txBody>
      </p:sp>
    </p:spTree>
    <p:extLst>
      <p:ext uri="{BB962C8B-B14F-4D97-AF65-F5344CB8AC3E}">
        <p14:creationId xmlns:p14="http://schemas.microsoft.com/office/powerpoint/2010/main" val="108227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60569974"/>
              </p:ext>
            </p:extLst>
          </p:nvPr>
        </p:nvGraphicFramePr>
        <p:xfrm>
          <a:off x="1130763" y="1628800"/>
          <a:ext cx="7644474" cy="168275"/>
        </p:xfrm>
        <a:graphic>
          <a:graphicData uri="http://schemas.openxmlformats.org/drawingml/2006/table">
            <a:tbl>
              <a:tblPr/>
              <a:tblGrid>
                <a:gridCol w="2184135"/>
                <a:gridCol w="1794112"/>
                <a:gridCol w="1326082"/>
                <a:gridCol w="1482092"/>
                <a:gridCol w="858053"/>
              </a:tblGrid>
              <a:tr h="168275">
                <a:tc>
                  <a:txBody>
                    <a:bodyPr/>
                    <a:lstStyle/>
                    <a:p>
                      <a:pPr>
                        <a:spcAft>
                          <a:spcPts val="0"/>
                        </a:spcAft>
                      </a:pPr>
                      <a:endParaRPr lang="en-GB" sz="1100" dirty="0">
                        <a:latin typeface="Arial"/>
                        <a:ea typeface="Times New Roman"/>
                        <a:cs typeface="Times New Roman"/>
                      </a:endParaRPr>
                    </a:p>
                  </a:txBody>
                  <a:tcPr marL="74292" marR="74292"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a:noFill/>
                    </a:lnB>
                  </a:tcPr>
                </a:tc>
                <a:tc>
                  <a:txBody>
                    <a:bodyPr/>
                    <a:lstStyle/>
                    <a:p>
                      <a:pPr>
                        <a:spcAft>
                          <a:spcPts val="0"/>
                        </a:spcAft>
                      </a:pPr>
                      <a:endParaRPr lang="en-GB" sz="1100" dirty="0">
                        <a:latin typeface="Arial"/>
                        <a:ea typeface="Times New Roman"/>
                        <a:cs typeface="Times New Roman"/>
                      </a:endParaRPr>
                    </a:p>
                  </a:txBody>
                  <a:tcPr marL="74292" marR="74292"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a:noFill/>
                    </a:lnB>
                  </a:tcPr>
                </a:tc>
                <a:tc>
                  <a:txBody>
                    <a:bodyPr/>
                    <a:lstStyle/>
                    <a:p>
                      <a:pPr>
                        <a:spcAft>
                          <a:spcPts val="0"/>
                        </a:spcAft>
                      </a:pPr>
                      <a:endParaRPr lang="en-GB" sz="1100" dirty="0">
                        <a:latin typeface="Arial"/>
                        <a:ea typeface="Times New Roman"/>
                        <a:cs typeface="Times New Roman"/>
                      </a:endParaRPr>
                    </a:p>
                  </a:txBody>
                  <a:tcPr marL="74292" marR="74292"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a:noFill/>
                    </a:lnB>
                  </a:tcPr>
                </a:tc>
                <a:tc>
                  <a:txBody>
                    <a:bodyPr/>
                    <a:lstStyle/>
                    <a:p>
                      <a:pPr>
                        <a:spcAft>
                          <a:spcPts val="0"/>
                        </a:spcAft>
                      </a:pPr>
                      <a:endParaRPr lang="en-GB" sz="1100" dirty="0">
                        <a:latin typeface="Arial"/>
                        <a:ea typeface="Times New Roman"/>
                        <a:cs typeface="Times New Roman"/>
                      </a:endParaRPr>
                    </a:p>
                  </a:txBody>
                  <a:tcPr marL="74292" marR="74292"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a:noFill/>
                    </a:lnB>
                  </a:tcPr>
                </a:tc>
                <a:tc>
                  <a:txBody>
                    <a:bodyPr/>
                    <a:lstStyle/>
                    <a:p>
                      <a:pPr>
                        <a:spcAft>
                          <a:spcPts val="0"/>
                        </a:spcAft>
                      </a:pPr>
                      <a:endParaRPr lang="en-GB" sz="1100" dirty="0">
                        <a:latin typeface="Arial"/>
                        <a:ea typeface="Times New Roman"/>
                        <a:cs typeface="Times New Roman"/>
                      </a:endParaRPr>
                    </a:p>
                  </a:txBody>
                  <a:tcPr marL="74292" marR="74292" marT="0" marB="0">
                    <a:lnL w="57150" cap="flat" cmpd="sng" algn="ctr">
                      <a:solidFill>
                        <a:srgbClr val="000000"/>
                      </a:solidFill>
                      <a:prstDash val="solid"/>
                      <a:round/>
                      <a:headEnd type="none" w="med" len="med"/>
                      <a:tailEnd type="none" w="med" len="med"/>
                    </a:lnL>
                    <a:lnR w="57150" cap="flat" cmpd="sng" algn="ctr">
                      <a:solidFill>
                        <a:srgbClr val="000000"/>
                      </a:solidFill>
                      <a:prstDash val="solid"/>
                      <a:round/>
                      <a:headEnd type="none" w="med" len="med"/>
                      <a:tailEnd type="none" w="med" len="med"/>
                    </a:lnR>
                    <a:lnT w="57150" cap="flat" cmpd="sng" algn="ctr">
                      <a:solidFill>
                        <a:srgbClr val="000000"/>
                      </a:solidFill>
                      <a:prstDash val="solid"/>
                      <a:round/>
                      <a:headEnd type="none" w="med" len="med"/>
                      <a:tailEnd type="none" w="med" len="med"/>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774777645"/>
              </p:ext>
            </p:extLst>
          </p:nvPr>
        </p:nvGraphicFramePr>
        <p:xfrm>
          <a:off x="429088" y="2060600"/>
          <a:ext cx="8893041" cy="2879948"/>
        </p:xfrm>
        <a:graphic>
          <a:graphicData uri="http://schemas.openxmlformats.org/drawingml/2006/table">
            <a:tbl>
              <a:tblPr/>
              <a:tblGrid>
                <a:gridCol w="1948001"/>
                <a:gridCol w="2032695"/>
                <a:gridCol w="1383867"/>
                <a:gridCol w="1580480"/>
                <a:gridCol w="1185739"/>
                <a:gridCol w="762259"/>
              </a:tblGrid>
              <a:tr h="2879948">
                <a:tc>
                  <a:txBody>
                    <a:bodyPr/>
                    <a:lstStyle/>
                    <a:p>
                      <a:pPr>
                        <a:spcAft>
                          <a:spcPts val="0"/>
                        </a:spcAft>
                      </a:pPr>
                      <a:r>
                        <a:rPr lang="en-GB" sz="1800" dirty="0">
                          <a:latin typeface="+mn-lt"/>
                          <a:ea typeface="Times New Roman"/>
                          <a:cs typeface="Times New Roman"/>
                        </a:rPr>
                        <a:t>New international treaty (Protocol, Implementation Agreement, Covenant </a:t>
                      </a:r>
                      <a:r>
                        <a:rPr lang="en-GB" sz="1800" dirty="0" err="1">
                          <a:latin typeface="+mn-lt"/>
                          <a:ea typeface="Times New Roman"/>
                          <a:cs typeface="Times New Roman"/>
                        </a:rPr>
                        <a:t>etc</a:t>
                      </a:r>
                      <a:r>
                        <a:rPr lang="en-GB" sz="1800" dirty="0" smtClean="0">
                          <a:latin typeface="+mn-lt"/>
                          <a:ea typeface="Times New Roman"/>
                          <a:cs typeface="Times New Roman"/>
                        </a:rPr>
                        <a:t>)</a:t>
                      </a:r>
                    </a:p>
                    <a:p>
                      <a:pPr>
                        <a:spcAft>
                          <a:spcPts val="0"/>
                        </a:spcAft>
                      </a:pPr>
                      <a:endParaRPr lang="en-GB" sz="1800" dirty="0" smtClean="0">
                        <a:latin typeface="+mn-lt"/>
                        <a:ea typeface="Times New Roman"/>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mn-lt"/>
                          <a:ea typeface="Times New Roman"/>
                          <a:cs typeface="Times New Roman"/>
                        </a:rPr>
                        <a:t>Amendments of Convention and/or Protocol</a:t>
                      </a:r>
                    </a:p>
                    <a:p>
                      <a:pPr>
                        <a:spcAft>
                          <a:spcPts val="0"/>
                        </a:spcAft>
                      </a:pPr>
                      <a:endParaRPr lang="en-GB" sz="1800" dirty="0">
                        <a:latin typeface="+mn-lt"/>
                        <a:ea typeface="Times New Roman"/>
                        <a:cs typeface="Times New Roman"/>
                      </a:endParaRPr>
                    </a:p>
                  </a:txBody>
                  <a:tcPr marL="72913" marR="72913" marT="0" marB="0">
                    <a:lnL>
                      <a:noFill/>
                    </a:lnL>
                    <a:lnR>
                      <a:noFill/>
                    </a:lnR>
                    <a:lnT>
                      <a:noFill/>
                    </a:lnT>
                    <a:lnB>
                      <a:noFill/>
                    </a:lnB>
                  </a:tcPr>
                </a:tc>
                <a:tc>
                  <a:txBody>
                    <a:bodyPr/>
                    <a:lstStyle/>
                    <a:p>
                      <a:pPr algn="ctr">
                        <a:spcAft>
                          <a:spcPts val="0"/>
                        </a:spcAft>
                      </a:pPr>
                      <a:r>
                        <a:rPr lang="en-GB" sz="1800" dirty="0">
                          <a:latin typeface="+mn-lt"/>
                          <a:ea typeface="Times New Roman"/>
                          <a:cs typeface="Times New Roman"/>
                        </a:rPr>
                        <a:t>Unilaterally binding declarations</a:t>
                      </a:r>
                    </a:p>
                    <a:p>
                      <a:pPr algn="ctr">
                        <a:spcAft>
                          <a:spcPts val="0"/>
                        </a:spcAft>
                      </a:pPr>
                      <a:endParaRPr lang="en-GB" sz="1800" dirty="0" smtClean="0">
                        <a:latin typeface="+mn-lt"/>
                        <a:ea typeface="Times New Roman"/>
                        <a:cs typeface="Times New Roman"/>
                      </a:endParaRPr>
                    </a:p>
                  </a:txBody>
                  <a:tcPr marL="72913" marR="72913" marT="0" marB="0">
                    <a:lnL>
                      <a:noFill/>
                    </a:lnL>
                    <a:lnR>
                      <a:noFill/>
                    </a:lnR>
                    <a:lnT>
                      <a:noFill/>
                    </a:lnT>
                    <a:lnB>
                      <a:noFill/>
                    </a:lnB>
                  </a:tcPr>
                </a:tc>
                <a:tc>
                  <a:txBody>
                    <a:bodyPr/>
                    <a:lstStyle/>
                    <a:p>
                      <a:pPr algn="ctr">
                        <a:spcAft>
                          <a:spcPts val="0"/>
                        </a:spcAft>
                      </a:pPr>
                      <a:r>
                        <a:rPr lang="en-GB" sz="1800" dirty="0">
                          <a:latin typeface="+mn-lt"/>
                          <a:ea typeface="Times New Roman"/>
                          <a:cs typeface="Times New Roman"/>
                        </a:rPr>
                        <a:t>Mix bags of outcomes</a:t>
                      </a:r>
                    </a:p>
                  </a:txBody>
                  <a:tcPr marL="72913" marR="72913" marT="0" marB="0">
                    <a:lnL>
                      <a:noFill/>
                    </a:lnL>
                    <a:lnR>
                      <a:noFill/>
                    </a:lnR>
                    <a:lnT>
                      <a:noFill/>
                    </a:lnT>
                    <a:lnB>
                      <a:noFill/>
                    </a:lnB>
                  </a:tcPr>
                </a:tc>
                <a:tc>
                  <a:txBody>
                    <a:bodyPr/>
                    <a:lstStyle/>
                    <a:p>
                      <a:pPr algn="ctr">
                        <a:spcAft>
                          <a:spcPts val="0"/>
                        </a:spcAft>
                      </a:pPr>
                      <a:r>
                        <a:rPr lang="en-GB" sz="1800" dirty="0">
                          <a:latin typeface="+mn-lt"/>
                          <a:ea typeface="Times New Roman"/>
                          <a:cs typeface="Times New Roman"/>
                        </a:rPr>
                        <a:t>Political agreement (e.g. on national legislation)</a:t>
                      </a:r>
                    </a:p>
                  </a:txBody>
                  <a:tcPr marL="72913" marR="72913" marT="0" marB="0">
                    <a:lnL>
                      <a:noFill/>
                    </a:lnL>
                    <a:lnR>
                      <a:noFill/>
                    </a:lnR>
                    <a:lnT>
                      <a:noFill/>
                    </a:lnT>
                    <a:lnB>
                      <a:noFill/>
                    </a:lnB>
                  </a:tcPr>
                </a:tc>
                <a:tc>
                  <a:txBody>
                    <a:bodyPr/>
                    <a:lstStyle/>
                    <a:p>
                      <a:pPr algn="ctr">
                        <a:spcAft>
                          <a:spcPts val="0"/>
                        </a:spcAft>
                      </a:pPr>
                      <a:r>
                        <a:rPr lang="en-GB" sz="1800" dirty="0">
                          <a:latin typeface="+mn-lt"/>
                          <a:ea typeface="Times New Roman"/>
                          <a:cs typeface="Times New Roman"/>
                        </a:rPr>
                        <a:t>COP </a:t>
                      </a:r>
                      <a:r>
                        <a:rPr lang="en-GB" sz="1800" dirty="0" smtClean="0">
                          <a:latin typeface="+mn-lt"/>
                          <a:ea typeface="Times New Roman"/>
                          <a:cs typeface="Times New Roman"/>
                        </a:rPr>
                        <a:t>decisions</a:t>
                      </a:r>
                      <a:endParaRPr lang="en-GB" sz="1800" dirty="0">
                        <a:latin typeface="+mn-lt"/>
                        <a:ea typeface="Times New Roman"/>
                        <a:cs typeface="Times New Roman"/>
                      </a:endParaRPr>
                    </a:p>
                  </a:txBody>
                  <a:tcPr marL="72913" marR="72913" marT="0" marB="0">
                    <a:lnL>
                      <a:noFill/>
                    </a:lnL>
                    <a:lnR>
                      <a:noFill/>
                    </a:lnR>
                    <a:lnT>
                      <a:noFill/>
                    </a:lnT>
                    <a:lnB>
                      <a:noFill/>
                    </a:lnB>
                  </a:tcPr>
                </a:tc>
                <a:tc>
                  <a:txBody>
                    <a:bodyPr/>
                    <a:lstStyle/>
                    <a:p>
                      <a:pPr algn="r">
                        <a:spcAft>
                          <a:spcPts val="0"/>
                        </a:spcAft>
                      </a:pPr>
                      <a:r>
                        <a:rPr lang="en-GB" sz="1800" dirty="0">
                          <a:latin typeface="+mn-lt"/>
                          <a:ea typeface="Times New Roman"/>
                          <a:cs typeface="Times New Roman"/>
                        </a:rPr>
                        <a:t>None</a:t>
                      </a:r>
                    </a:p>
                  </a:txBody>
                  <a:tcPr marL="72913" marR="72913" marT="0" marB="0">
                    <a:lnL>
                      <a:noFill/>
                    </a:lnL>
                    <a:lnR>
                      <a:noFill/>
                    </a:lnR>
                    <a:lnT>
                      <a:noFill/>
                    </a:lnT>
                    <a:lnB>
                      <a:noFill/>
                    </a:lnB>
                  </a:tcPr>
                </a:tc>
              </a:tr>
            </a:tbl>
          </a:graphicData>
        </a:graphic>
      </p:graphicFrame>
      <p:sp>
        <p:nvSpPr>
          <p:cNvPr id="4" name="Rectangle 3"/>
          <p:cNvSpPr/>
          <p:nvPr/>
        </p:nvSpPr>
        <p:spPr>
          <a:xfrm>
            <a:off x="383503" y="260648"/>
            <a:ext cx="8703956" cy="1015663"/>
          </a:xfrm>
          <a:prstGeom prst="rect">
            <a:avLst/>
          </a:prstGeom>
        </p:spPr>
        <p:txBody>
          <a:bodyPr wrap="square">
            <a:spAutoFit/>
          </a:bodyPr>
          <a:lstStyle/>
          <a:p>
            <a:pPr marL="355600" indent="-355600"/>
            <a:r>
              <a:rPr lang="en-GB" sz="2000" dirty="0" smtClean="0"/>
              <a:t>5. While core issues - i.e. mitigation and finance - should be addressed in a new international agreement/treaty other areas may be dealt with outside the new legal instrument (e.g. in COP decisions, unilateral declarations)</a:t>
            </a:r>
          </a:p>
        </p:txBody>
      </p:sp>
      <p:sp>
        <p:nvSpPr>
          <p:cNvPr id="5" name="Rectangle 4"/>
          <p:cNvSpPr/>
          <p:nvPr/>
        </p:nvSpPr>
        <p:spPr>
          <a:xfrm>
            <a:off x="383503" y="5079753"/>
            <a:ext cx="8730565" cy="1015663"/>
          </a:xfrm>
          <a:prstGeom prst="rect">
            <a:avLst/>
          </a:prstGeom>
        </p:spPr>
        <p:txBody>
          <a:bodyPr wrap="square">
            <a:spAutoFit/>
          </a:bodyPr>
          <a:lstStyle/>
          <a:p>
            <a:pPr marL="355600" indent="-355600"/>
            <a:r>
              <a:rPr lang="en-GB" sz="2000" dirty="0" smtClean="0"/>
              <a:t>6. There are, however, different opinions if and to what extent these other issues should not also be in the treaty, or can be meaningfully addressed by other formal tools outside the new treaty </a:t>
            </a:r>
            <a:endParaRPr lang="en-GB" sz="2000" dirty="0"/>
          </a:p>
        </p:txBody>
      </p:sp>
    </p:spTree>
    <p:extLst>
      <p:ext uri="{BB962C8B-B14F-4D97-AF65-F5344CB8AC3E}">
        <p14:creationId xmlns:p14="http://schemas.microsoft.com/office/powerpoint/2010/main" val="135236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4515" y="386834"/>
            <a:ext cx="6084676" cy="461665"/>
          </a:xfrm>
          <a:prstGeom prst="rect">
            <a:avLst/>
          </a:prstGeom>
          <a:noFill/>
        </p:spPr>
        <p:txBody>
          <a:bodyPr wrap="square" rtlCol="0">
            <a:spAutoFit/>
          </a:bodyPr>
          <a:lstStyle/>
          <a:p>
            <a:r>
              <a:rPr lang="en-GB" dirty="0" smtClean="0">
                <a:latin typeface="Gill Sans MT" pitchFamily="34" charset="0"/>
              </a:rPr>
              <a:t>Equity</a:t>
            </a:r>
            <a:endParaRPr lang="en-GB" dirty="0">
              <a:latin typeface="Gill Sans MT" pitchFamily="34" charset="0"/>
            </a:endParaRPr>
          </a:p>
        </p:txBody>
      </p:sp>
      <p:sp>
        <p:nvSpPr>
          <p:cNvPr id="4" name="Rectangle 3"/>
          <p:cNvSpPr/>
          <p:nvPr/>
        </p:nvSpPr>
        <p:spPr>
          <a:xfrm>
            <a:off x="584515" y="980729"/>
            <a:ext cx="8580953" cy="2308324"/>
          </a:xfrm>
          <a:prstGeom prst="rect">
            <a:avLst/>
          </a:prstGeom>
        </p:spPr>
        <p:txBody>
          <a:bodyPr wrap="square">
            <a:spAutoFit/>
          </a:bodyPr>
          <a:lstStyle/>
          <a:p>
            <a:r>
              <a:rPr lang="en-GB" dirty="0"/>
              <a:t>How could differentiation be further applied to an already binary differentiated treaty</a:t>
            </a:r>
            <a:r>
              <a:rPr lang="en-GB" dirty="0" smtClean="0"/>
              <a:t>?</a:t>
            </a:r>
          </a:p>
          <a:p>
            <a:endParaRPr lang="en-GB" dirty="0"/>
          </a:p>
          <a:p>
            <a:pPr marL="342900" indent="-342900">
              <a:buFont typeface="Arial" pitchFamily="34" charset="0"/>
              <a:buChar char="•"/>
            </a:pPr>
            <a:r>
              <a:rPr lang="en-GB" dirty="0" smtClean="0"/>
              <a:t>Categorisation through organisational memberships</a:t>
            </a:r>
          </a:p>
          <a:p>
            <a:pPr marL="342900" indent="-342900">
              <a:buFont typeface="Arial" pitchFamily="34" charset="0"/>
              <a:buChar char="•"/>
            </a:pPr>
            <a:endParaRPr lang="en-GB" dirty="0"/>
          </a:p>
          <a:p>
            <a:pPr marL="342900" indent="-342900">
              <a:buFont typeface="Arial" pitchFamily="34" charset="0"/>
              <a:buChar char="•"/>
            </a:pPr>
            <a:r>
              <a:rPr lang="en-GB" dirty="0" smtClean="0"/>
              <a:t>Categorisation through parameters </a:t>
            </a:r>
            <a:endParaRPr lang="en-GB" dirty="0"/>
          </a:p>
        </p:txBody>
      </p:sp>
    </p:spTree>
    <p:extLst>
      <p:ext uri="{BB962C8B-B14F-4D97-AF65-F5344CB8AC3E}">
        <p14:creationId xmlns:p14="http://schemas.microsoft.com/office/powerpoint/2010/main" val="42911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308484" y="620688"/>
          <a:ext cx="8284731" cy="2052228"/>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1"/>
          <p:cNvSpPr/>
          <p:nvPr/>
        </p:nvSpPr>
        <p:spPr>
          <a:xfrm>
            <a:off x="416496" y="296652"/>
            <a:ext cx="8208912" cy="461665"/>
          </a:xfrm>
          <a:prstGeom prst="rect">
            <a:avLst/>
          </a:prstGeom>
        </p:spPr>
        <p:txBody>
          <a:bodyPr wrap="square">
            <a:spAutoFit/>
          </a:bodyPr>
          <a:lstStyle/>
          <a:p>
            <a:r>
              <a:rPr lang="en-GB" dirty="0" smtClean="0"/>
              <a:t> </a:t>
            </a:r>
            <a:endParaRPr lang="en-GB" dirty="0"/>
          </a:p>
        </p:txBody>
      </p:sp>
      <p:graphicFrame>
        <p:nvGraphicFramePr>
          <p:cNvPr id="4" name="Chart 3"/>
          <p:cNvGraphicFramePr>
            <a:graphicFrameLocks/>
          </p:cNvGraphicFramePr>
          <p:nvPr/>
        </p:nvGraphicFramePr>
        <p:xfrm>
          <a:off x="2468724" y="2528900"/>
          <a:ext cx="6120680" cy="4689140"/>
        </p:xfrm>
        <a:graphic>
          <a:graphicData uri="http://schemas.openxmlformats.org/drawingml/2006/chart">
            <c:chart xmlns:c="http://schemas.openxmlformats.org/drawingml/2006/chart" xmlns:r="http://schemas.openxmlformats.org/officeDocument/2006/relationships" r:id="rId5"/>
          </a:graphicData>
        </a:graphic>
      </p:graphicFrame>
      <p:sp>
        <p:nvSpPr>
          <p:cNvPr id="5" name="Rectangle 4"/>
          <p:cNvSpPr/>
          <p:nvPr/>
        </p:nvSpPr>
        <p:spPr>
          <a:xfrm>
            <a:off x="740532" y="2888940"/>
            <a:ext cx="324036" cy="108012"/>
          </a:xfrm>
          <a:prstGeom prst="rect">
            <a:avLst/>
          </a:prstGeom>
          <a:solidFill>
            <a:srgbClr val="FFFF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740532" y="3104964"/>
            <a:ext cx="324036" cy="10801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100572" y="2816932"/>
            <a:ext cx="490840" cy="246221"/>
          </a:xfrm>
          <a:prstGeom prst="rect">
            <a:avLst/>
          </a:prstGeom>
          <a:noFill/>
        </p:spPr>
        <p:txBody>
          <a:bodyPr wrap="none" rtlCol="0">
            <a:spAutoFit/>
          </a:bodyPr>
          <a:lstStyle/>
          <a:p>
            <a:r>
              <a:rPr lang="en-GB" sz="1000" dirty="0" smtClean="0"/>
              <a:t>LDCs</a:t>
            </a:r>
            <a:endParaRPr lang="en-GB" sz="1000" dirty="0"/>
          </a:p>
        </p:txBody>
      </p:sp>
      <p:sp>
        <p:nvSpPr>
          <p:cNvPr id="8" name="TextBox 7"/>
          <p:cNvSpPr txBox="1"/>
          <p:nvPr/>
        </p:nvSpPr>
        <p:spPr>
          <a:xfrm>
            <a:off x="1100572" y="3032956"/>
            <a:ext cx="1204176" cy="246221"/>
          </a:xfrm>
          <a:prstGeom prst="rect">
            <a:avLst/>
          </a:prstGeom>
          <a:noFill/>
        </p:spPr>
        <p:txBody>
          <a:bodyPr wrap="none" rtlCol="0">
            <a:spAutoFit/>
          </a:bodyPr>
          <a:lstStyle/>
          <a:p>
            <a:r>
              <a:rPr lang="en-GB" sz="1000" dirty="0" smtClean="0"/>
              <a:t>Sub-Saharan Africa</a:t>
            </a:r>
            <a:endParaRPr lang="en-GB" sz="1000" dirty="0"/>
          </a:p>
        </p:txBody>
      </p:sp>
      <p:sp>
        <p:nvSpPr>
          <p:cNvPr id="9" name="TextBox 8"/>
          <p:cNvSpPr txBox="1"/>
          <p:nvPr/>
        </p:nvSpPr>
        <p:spPr>
          <a:xfrm>
            <a:off x="632520" y="260648"/>
            <a:ext cx="3011465" cy="400110"/>
          </a:xfrm>
          <a:prstGeom prst="rect">
            <a:avLst/>
          </a:prstGeom>
          <a:noFill/>
        </p:spPr>
        <p:txBody>
          <a:bodyPr wrap="none" rtlCol="0">
            <a:spAutoFit/>
          </a:bodyPr>
          <a:lstStyle/>
          <a:p>
            <a:r>
              <a:rPr lang="en-GB" sz="2000" dirty="0" smtClean="0">
                <a:solidFill>
                  <a:srgbClr val="660066"/>
                </a:solidFill>
                <a:latin typeface="Gill Sans MT" pitchFamily="34" charset="0"/>
              </a:rPr>
              <a:t>Parametric categorizations </a:t>
            </a:r>
            <a:endParaRPr lang="en-GB" sz="2000" dirty="0">
              <a:solidFill>
                <a:srgbClr val="660066"/>
              </a:solidFill>
              <a:latin typeface="Gill Sans MT" pitchFamily="34" charset="0"/>
            </a:endParaRPr>
          </a:p>
        </p:txBody>
      </p:sp>
      <p:sp>
        <p:nvSpPr>
          <p:cNvPr id="10" name="Rectangle 9"/>
          <p:cNvSpPr/>
          <p:nvPr/>
        </p:nvSpPr>
        <p:spPr>
          <a:xfrm>
            <a:off x="740532" y="3356992"/>
            <a:ext cx="324036" cy="108012"/>
          </a:xfrm>
          <a:prstGeom prst="rect">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100572" y="3284984"/>
            <a:ext cx="561372" cy="246221"/>
          </a:xfrm>
          <a:prstGeom prst="rect">
            <a:avLst/>
          </a:prstGeom>
          <a:noFill/>
        </p:spPr>
        <p:txBody>
          <a:bodyPr wrap="none" rtlCol="0">
            <a:spAutoFit/>
          </a:bodyPr>
          <a:lstStyle/>
          <a:p>
            <a:r>
              <a:rPr lang="en-GB" sz="1000" dirty="0" smtClean="0"/>
              <a:t>BASIC</a:t>
            </a:r>
            <a:endParaRPr lang="en-GB" sz="1000" dirty="0"/>
          </a:p>
        </p:txBody>
      </p:sp>
      <p:sp>
        <p:nvSpPr>
          <p:cNvPr id="13" name="TextBox 12"/>
          <p:cNvSpPr txBox="1"/>
          <p:nvPr/>
        </p:nvSpPr>
        <p:spPr>
          <a:xfrm>
            <a:off x="4989004" y="260648"/>
            <a:ext cx="3011465" cy="400110"/>
          </a:xfrm>
          <a:prstGeom prst="rect">
            <a:avLst/>
          </a:prstGeom>
          <a:noFill/>
        </p:spPr>
        <p:txBody>
          <a:bodyPr wrap="none" rtlCol="0">
            <a:spAutoFit/>
          </a:bodyPr>
          <a:lstStyle/>
          <a:p>
            <a:r>
              <a:rPr lang="en-GB" sz="2000" dirty="0" smtClean="0">
                <a:solidFill>
                  <a:srgbClr val="FF0000"/>
                </a:solidFill>
                <a:latin typeface="Gill Sans MT" pitchFamily="34" charset="0"/>
              </a:rPr>
              <a:t>“Poverty Intensity of GDP”</a:t>
            </a:r>
            <a:endParaRPr lang="en-GB" sz="2000" dirty="0">
              <a:solidFill>
                <a:srgbClr val="FF0000"/>
              </a:solidFill>
              <a:latin typeface="Gill Sans MT" pitchFamily="34" charset="0"/>
            </a:endParaRPr>
          </a:p>
        </p:txBody>
      </p:sp>
      <p:grpSp>
        <p:nvGrpSpPr>
          <p:cNvPr id="28" name="Group 27"/>
          <p:cNvGrpSpPr/>
          <p:nvPr/>
        </p:nvGrpSpPr>
        <p:grpSpPr>
          <a:xfrm>
            <a:off x="2825115" y="762000"/>
            <a:ext cx="5764530" cy="5187315"/>
            <a:chOff x="2825115" y="762000"/>
            <a:chExt cx="5764530" cy="5187315"/>
          </a:xfrm>
        </p:grpSpPr>
        <p:cxnSp>
          <p:nvCxnSpPr>
            <p:cNvPr id="18" name="Straight Arrow Connector 17"/>
            <p:cNvCxnSpPr/>
            <p:nvPr/>
          </p:nvCxnSpPr>
          <p:spPr>
            <a:xfrm>
              <a:off x="8589404" y="764704"/>
              <a:ext cx="0" cy="864096"/>
            </a:xfrm>
            <a:prstGeom prst="straightConnector1">
              <a:avLst/>
            </a:prstGeom>
            <a:ln w="190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828764" y="5697252"/>
              <a:ext cx="0" cy="252000"/>
            </a:xfrm>
            <a:prstGeom prst="straightConnector1">
              <a:avLst/>
            </a:prstGeom>
            <a:ln w="19050">
              <a:solidFill>
                <a:srgbClr val="FF0000"/>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2828764" y="762000"/>
              <a:ext cx="5760881" cy="493525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2825115" y="1628800"/>
              <a:ext cx="5764289" cy="432051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9" name="Rectangle 28"/>
          <p:cNvSpPr/>
          <p:nvPr/>
        </p:nvSpPr>
        <p:spPr>
          <a:xfrm>
            <a:off x="5133020" y="620688"/>
            <a:ext cx="2628292"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6626" name="Object 2"/>
          <p:cNvGraphicFramePr>
            <a:graphicFrameLocks noChangeAspect="1"/>
          </p:cNvGraphicFramePr>
          <p:nvPr>
            <p:extLst>
              <p:ext uri="{D42A27DB-BD31-4B8C-83A1-F6EECF244321}">
                <p14:modId xmlns:p14="http://schemas.microsoft.com/office/powerpoint/2010/main" val="3591016342"/>
              </p:ext>
            </p:extLst>
          </p:nvPr>
        </p:nvGraphicFramePr>
        <p:xfrm>
          <a:off x="5732463" y="806450"/>
          <a:ext cx="1447800" cy="393700"/>
        </p:xfrm>
        <a:graphic>
          <a:graphicData uri="http://schemas.openxmlformats.org/presentationml/2006/ole">
            <mc:AlternateContent xmlns:mc="http://schemas.openxmlformats.org/markup-compatibility/2006">
              <mc:Choice xmlns:v="urn:schemas-microsoft-com:vml" Requires="v">
                <p:oleObj spid="_x0000_s26633" name="Equation" r:id="rId6" imgW="1447560" imgH="393480" progId="Equation.3">
                  <p:embed/>
                </p:oleObj>
              </mc:Choice>
              <mc:Fallback>
                <p:oleObj name="Equation" r:id="rId6" imgW="1447560" imgH="393480" progId="Equation.3">
                  <p:embed/>
                  <p:pic>
                    <p:nvPicPr>
                      <p:cNvPr id="0" name="Picture 2"/>
                      <p:cNvPicPr>
                        <a:picLocks noChangeAspect="1" noChangeArrowheads="1"/>
                      </p:cNvPicPr>
                      <p:nvPr/>
                    </p:nvPicPr>
                    <p:blipFill>
                      <a:blip r:embed="rId7"/>
                      <a:srcRect/>
                      <a:stretch>
                        <a:fillRect/>
                      </a:stretch>
                    </p:blipFill>
                    <p:spPr bwMode="auto">
                      <a:xfrm>
                        <a:off x="5732463" y="806450"/>
                        <a:ext cx="14478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4" grpId="0">
        <p:bldAsOne/>
      </p:bldGraphic>
      <p:bldP spid="5" grpId="0" animBg="1"/>
      <p:bldP spid="6" grpId="0" animBg="1"/>
      <p:bldP spid="7" grpId="0"/>
      <p:bldP spid="8" grpId="0"/>
      <p:bldP spid="10" grpId="0" animBg="1"/>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540" y="1340768"/>
            <a:ext cx="8502945" cy="1569660"/>
          </a:xfrm>
          <a:prstGeom prst="rect">
            <a:avLst/>
          </a:prstGeom>
        </p:spPr>
        <p:txBody>
          <a:bodyPr wrap="square">
            <a:spAutoFit/>
          </a:bodyPr>
          <a:lstStyle/>
          <a:p>
            <a:pPr marL="342900" indent="-342900">
              <a:buFont typeface="+mj-lt"/>
              <a:buAutoNum type="arabicPeriod"/>
            </a:pPr>
            <a:r>
              <a:rPr lang="en-GB" dirty="0" smtClean="0"/>
              <a:t>How does the “Spectrum of Commitments” fit into this legal picture?</a:t>
            </a:r>
          </a:p>
          <a:p>
            <a:pPr marL="342900" indent="-342900">
              <a:buFont typeface="+mj-lt"/>
              <a:buAutoNum type="arabicPeriod"/>
            </a:pPr>
            <a:endParaRPr lang="en-GB" dirty="0"/>
          </a:p>
          <a:p>
            <a:pPr marL="342900" indent="-342900">
              <a:buFont typeface="+mj-lt"/>
              <a:buAutoNum type="arabicPeriod"/>
            </a:pPr>
            <a:r>
              <a:rPr lang="en-GB" dirty="0" smtClean="0"/>
              <a:t>How does the Spectrum of Commitments deal with equity?</a:t>
            </a:r>
          </a:p>
        </p:txBody>
      </p:sp>
    </p:spTree>
    <p:extLst>
      <p:ext uri="{BB962C8B-B14F-4D97-AF65-F5344CB8AC3E}">
        <p14:creationId xmlns:p14="http://schemas.microsoft.com/office/powerpoint/2010/main" val="92504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16534</TotalTime>
  <Words>321</Words>
  <Application>Microsoft Office PowerPoint</Application>
  <PresentationFormat>A4 Paper (210x297 mm)</PresentationFormat>
  <Paragraphs>42</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vector>
  </TitlesOfParts>
  <Company>OIES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Indices</dc:title>
  <dc:creator>Müller</dc:creator>
  <cp:lastModifiedBy>Muller</cp:lastModifiedBy>
  <cp:revision>555</cp:revision>
  <dcterms:created xsi:type="dcterms:W3CDTF">2003-02-10T11:42:57Z</dcterms:created>
  <dcterms:modified xsi:type="dcterms:W3CDTF">2013-08-08T08:09:23Z</dcterms:modified>
</cp:coreProperties>
</file>