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1" r:id="rId2"/>
    <p:sldId id="454" r:id="rId3"/>
    <p:sldId id="455" r:id="rId4"/>
    <p:sldId id="456" r:id="rId5"/>
    <p:sldId id="457" r:id="rId6"/>
    <p:sldId id="458" r:id="rId7"/>
    <p:sldId id="446" r:id="rId8"/>
    <p:sldId id="443" r:id="rId9"/>
    <p:sldId id="459" r:id="rId10"/>
    <p:sldId id="445" r:id="rId11"/>
    <p:sldId id="481" r:id="rId12"/>
    <p:sldId id="435" r:id="rId13"/>
    <p:sldId id="484" r:id="rId14"/>
    <p:sldId id="475" r:id="rId15"/>
    <p:sldId id="476" r:id="rId16"/>
    <p:sldId id="477" r:id="rId17"/>
    <p:sldId id="478" r:id="rId18"/>
    <p:sldId id="439" r:id="rId19"/>
    <p:sldId id="440" r:id="rId20"/>
    <p:sldId id="483" r:id="rId21"/>
    <p:sldId id="485" r:id="rId22"/>
    <p:sldId id="487" r:id="rId23"/>
    <p:sldId id="433" r:id="rId24"/>
    <p:sldId id="480" r:id="rId25"/>
    <p:sldId id="468" r:id="rId26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 Officer" initials="I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66FF"/>
    <a:srgbClr val="660066"/>
    <a:srgbClr val="FFCCCC"/>
    <a:srgbClr val="99CCFF"/>
    <a:srgbClr val="6699FF"/>
    <a:srgbClr val="FFCC99"/>
    <a:srgbClr val="FF9966"/>
    <a:srgbClr val="33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1685" autoAdjust="0"/>
  </p:normalViewPr>
  <p:slideViewPr>
    <p:cSldViewPr showGuides="1">
      <p:cViewPr varScale="1">
        <p:scale>
          <a:sx n="75" d="100"/>
          <a:sy n="75" d="100"/>
        </p:scale>
        <p:origin x="-1014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notesViewPr>
    <p:cSldViewPr showGuides="1">
      <p:cViewPr varScale="1">
        <p:scale>
          <a:sx n="52" d="100"/>
          <a:sy n="52" d="100"/>
        </p:scale>
        <p:origin x="-2664" y="-84"/>
      </p:cViewPr>
      <p:guideLst>
        <p:guide orient="horz" pos="3126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oleObject" Target="file:///\\nrgterminal\Home$\Muller\Dropbox\Oxford%20Capability%20Measure\GNI_new_prog_adj.xls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Relationship Id="rId6" Type="http://schemas.openxmlformats.org/officeDocument/2006/relationships/oleObject" Target="file:///\\nrgterminal\Home$\Muller\Dropbox\Oxford%20Capability%20Measure\GNI_new_prog_adj.xls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oleObject" Target="file:///\\nrgterminal\Home$\Muller\Dropbox\Oxford%20Capability%20Measure\GNI_new_prog_adj.xls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rgterminal\Home$\Muller\Dropbox\Oxford%20Capability%20Measure\GNI_new_prog_adj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Relationship Id="rId6" Type="http://schemas.openxmlformats.org/officeDocument/2006/relationships/oleObject" Target="file:///\\nrgterminal\Home$\Muller\Dropbox\Oxford%20Capability%20Measure\GNI_new_prog_adj.xls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oleObject" Target="file:///\\nrgterminal\Home$\Muller\Dropbox\Oxford%20Capability%20Measure\GNI_new_prog_adj.xls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oleObject" Target="file:///\\nrgterminal\Home$\Muller\Dropbox\Oxford%20Capability%20Measure\GNI_new_prog_adj.xls" TargetMode="External"/><Relationship Id="rId2" Type="http://schemas.openxmlformats.org/officeDocument/2006/relationships/image" Target="../media/image13.png"/><Relationship Id="rId1" Type="http://schemas.openxmlformats.org/officeDocument/2006/relationships/image" Target="../media/image16.png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3.png"/><Relationship Id="rId4" Type="http://schemas.openxmlformats.org/officeDocument/2006/relationships/oleObject" Target="file:///\\nrgterminal\Home$\Muller\Dropbox\Oxford%20Capability%20Measure\GNI_new_prog_adj.xls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image" Target="../media/image14.gif"/><Relationship Id="rId4" Type="http://schemas.openxmlformats.org/officeDocument/2006/relationships/oleObject" Target="file:///\\nrgterminal\Home$\Muller\Dropbox\Oxford%20Capability%20Measure\GNI_new_prog_adj.xls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rgterminal\Home$\Muller\Dropbox\Oxford%20Capability%20Measure\GNI_new_prog_adj.xls" TargetMode="External"/><Relationship Id="rId1" Type="http://schemas.openxmlformats.org/officeDocument/2006/relationships/image" Target="../media/image17.png"/></Relationships>
</file>

<file path=ppt/charts/_rels/char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1.png"/><Relationship Id="rId3" Type="http://schemas.openxmlformats.org/officeDocument/2006/relationships/image" Target="../media/image21.gif"/><Relationship Id="rId7" Type="http://schemas.openxmlformats.org/officeDocument/2006/relationships/image" Target="../media/image17.png"/><Relationship Id="rId12" Type="http://schemas.openxmlformats.org/officeDocument/2006/relationships/image" Target="../media/image12.png"/><Relationship Id="rId2" Type="http://schemas.openxmlformats.org/officeDocument/2006/relationships/image" Target="../media/image13.png"/><Relationship Id="rId16" Type="http://schemas.openxmlformats.org/officeDocument/2006/relationships/chartUserShapes" Target="../drawings/drawing5.xml"/><Relationship Id="rId1" Type="http://schemas.openxmlformats.org/officeDocument/2006/relationships/image" Target="../media/image16.png"/><Relationship Id="rId6" Type="http://schemas.openxmlformats.org/officeDocument/2006/relationships/image" Target="../media/image24.png"/><Relationship Id="rId11" Type="http://schemas.openxmlformats.org/officeDocument/2006/relationships/image" Target="../media/image28.gif"/><Relationship Id="rId5" Type="http://schemas.openxmlformats.org/officeDocument/2006/relationships/image" Target="../media/image23.png"/><Relationship Id="rId15" Type="http://schemas.openxmlformats.org/officeDocument/2006/relationships/oleObject" Target="file:///\\nrgterminal\Home$\Muller\Dropbox\Oxford%20Capability%20Measure\GNI_new_prog_adj.xls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10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oleObject" Target="file:///\\nrgterminal\Home$\Muller\Dropbox\Oxford%20Capability%20Measure\GNI_new_prog_adj.xls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charts/_rels/char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26" Type="http://schemas.openxmlformats.org/officeDocument/2006/relationships/image" Target="../media/image26.png"/><Relationship Id="rId39" Type="http://schemas.openxmlformats.org/officeDocument/2006/relationships/image" Target="../media/image10.png"/><Relationship Id="rId3" Type="http://schemas.openxmlformats.org/officeDocument/2006/relationships/image" Target="../media/image22.png"/><Relationship Id="rId21" Type="http://schemas.openxmlformats.org/officeDocument/2006/relationships/image" Target="../media/image43.png"/><Relationship Id="rId34" Type="http://schemas.openxmlformats.org/officeDocument/2006/relationships/image" Target="../media/image53.png"/><Relationship Id="rId42" Type="http://schemas.openxmlformats.org/officeDocument/2006/relationships/chartUserShapes" Target="../drawings/drawing6.xml"/><Relationship Id="rId7" Type="http://schemas.openxmlformats.org/officeDocument/2006/relationships/image" Target="../media/image32.png"/><Relationship Id="rId12" Type="http://schemas.openxmlformats.org/officeDocument/2006/relationships/image" Target="../media/image2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33" Type="http://schemas.openxmlformats.org/officeDocument/2006/relationships/image" Target="../media/image52.png"/><Relationship Id="rId38" Type="http://schemas.openxmlformats.org/officeDocument/2006/relationships/image" Target="../media/image11.png"/><Relationship Id="rId2" Type="http://schemas.openxmlformats.org/officeDocument/2006/relationships/image" Target="../media/image13.png"/><Relationship Id="rId16" Type="http://schemas.openxmlformats.org/officeDocument/2006/relationships/image" Target="../media/image17.png"/><Relationship Id="rId20" Type="http://schemas.openxmlformats.org/officeDocument/2006/relationships/image" Target="../media/image42.png"/><Relationship Id="rId29" Type="http://schemas.openxmlformats.org/officeDocument/2006/relationships/image" Target="../media/image27.png"/><Relationship Id="rId41" Type="http://schemas.openxmlformats.org/officeDocument/2006/relationships/oleObject" Target="file:///\\nrgterminal\Home$\Muller\Dropbox\Oxford%20Capability%20Measure\GNI_new_prog_adj.xls" TargetMode="External"/><Relationship Id="rId1" Type="http://schemas.openxmlformats.org/officeDocument/2006/relationships/image" Target="../media/image16.png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24" Type="http://schemas.openxmlformats.org/officeDocument/2006/relationships/image" Target="../media/image25.png"/><Relationship Id="rId32" Type="http://schemas.openxmlformats.org/officeDocument/2006/relationships/image" Target="../media/image51.png"/><Relationship Id="rId37" Type="http://schemas.openxmlformats.org/officeDocument/2006/relationships/image" Target="../media/image12.png"/><Relationship Id="rId40" Type="http://schemas.openxmlformats.org/officeDocument/2006/relationships/image" Target="../media/image5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28" Type="http://schemas.openxmlformats.org/officeDocument/2006/relationships/image" Target="../media/image48.png"/><Relationship Id="rId36" Type="http://schemas.openxmlformats.org/officeDocument/2006/relationships/image" Target="../media/image55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31" Type="http://schemas.openxmlformats.org/officeDocument/2006/relationships/image" Target="../media/image50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Relationship Id="rId14" Type="http://schemas.openxmlformats.org/officeDocument/2006/relationships/image" Target="../media/image37.png"/><Relationship Id="rId22" Type="http://schemas.openxmlformats.org/officeDocument/2006/relationships/image" Target="../media/image44.png"/><Relationship Id="rId27" Type="http://schemas.openxmlformats.org/officeDocument/2006/relationships/image" Target="../media/image47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oleObject" Target="file:///\\nrgterminal\Home$\Muller\Dropbox\Oxford%20Capability%20Measure\GNI_new_prog_adj.xls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Relationship Id="rId6" Type="http://schemas.openxmlformats.org/officeDocument/2006/relationships/oleObject" Target="file:///\\nrgterminal\Home$\Muller\Dropbox\Oxford%20Capability%20Measure\GNI_new_prog_adj.xls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charts/_rels/chart5.xml.rels><?xml version="1.0" encoding="UTF-8" standalone="yes"?>
<Relationships xmlns="http://schemas.openxmlformats.org/package/2006/relationships"><Relationship Id="rId8" Type="http://schemas.openxmlformats.org/officeDocument/2006/relationships/chartUserShapes" Target="../drawings/drawing1.xml"/><Relationship Id="rId3" Type="http://schemas.openxmlformats.org/officeDocument/2006/relationships/image" Target="../media/image10.png"/><Relationship Id="rId7" Type="http://schemas.openxmlformats.org/officeDocument/2006/relationships/oleObject" Target="file:///\\nrgterminal\Home$\Muller\Dropbox\Oxford%20Capability%20Measure\GNI_new_prog_adj.xls" TargetMode="External"/><Relationship Id="rId2" Type="http://schemas.openxmlformats.org/officeDocument/2006/relationships/image" Target="../media/image11.png"/><Relationship Id="rId1" Type="http://schemas.openxmlformats.org/officeDocument/2006/relationships/image" Target="../media/image12.png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oleObject" Target="file:///\\nrgterminal\Home$\Muller\Dropbox\Oxford%20Capability%20Measure\GNI_new_prog_adj.xls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Relationship Id="rId6" Type="http://schemas.openxmlformats.org/officeDocument/2006/relationships/oleObject" Target="file:///\\nrgterminal\Home$\Muller\Dropbox\Oxford%20Capability%20Measure\GNI_new_prog_adj.xls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rgterminal\Home$\Muller\Dropbox\Oxford%20Capability%20Measure\GNI_new_prog_adj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oleObject" Target="file:///\\nrgterminal\Home$\Muller\Dropbox\Oxford%20Capability%20Measure\GNI_new_prog_adj.xls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GDP (2009 $ PPP) </a:t>
            </a:r>
            <a:endParaRPr lang="en-US" sz="1100" dirty="0"/>
          </a:p>
        </c:rich>
      </c:tx>
      <c:layout>
        <c:manualLayout>
          <c:xMode val="edge"/>
          <c:yMode val="edge"/>
          <c:x val="0.31487973071218245"/>
          <c:y val="4.72053021674177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5993314737766015E-2"/>
          <c:y val="9.6160108364833241E-2"/>
          <c:w val="0.78985496617287365"/>
          <c:h val="0.77292395054391883"/>
        </c:manualLayout>
      </c:layout>
      <c:scatterChart>
        <c:scatterStyle val="lineMarker"/>
        <c:varyColors val="0"/>
        <c:ser>
          <c:idx val="3"/>
          <c:order val="1"/>
          <c:tx>
            <c:v>EU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c:spPr>
          </c:marker>
          <c:xVal>
            <c:numRef>
              <c:f>'Table_correlations _MPI'!$AJ$196</c:f>
              <c:numCache>
                <c:formatCode>General</c:formatCode>
                <c:ptCount val="1"/>
                <c:pt idx="0">
                  <c:v>32099.440873023737</c:v>
                </c:pt>
              </c:numCache>
            </c:numRef>
          </c:xVal>
          <c:yVal>
            <c:numRef>
              <c:f>'Table_correlations _MPI'!$AM$196</c:f>
              <c:numCache>
                <c:formatCode>General</c:formatCode>
                <c:ptCount val="1"/>
                <c:pt idx="0">
                  <c:v>14643.980730814412</c:v>
                </c:pt>
              </c:numCache>
            </c:numRef>
          </c:yVal>
          <c:smooth val="0"/>
        </c:ser>
        <c:ser>
          <c:idx val="4"/>
          <c:order val="2"/>
          <c:tx>
            <c:v>US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_MPI'!$AJ$195</c:f>
              <c:numCache>
                <c:formatCode>General</c:formatCode>
                <c:ptCount val="1"/>
                <c:pt idx="0">
                  <c:v>45793.221802587592</c:v>
                </c:pt>
              </c:numCache>
            </c:numRef>
          </c:xVal>
          <c:yVal>
            <c:numRef>
              <c:f>'Table_correlations _MPI'!$AM$195</c:f>
              <c:numCache>
                <c:formatCode>General</c:formatCode>
                <c:ptCount val="1"/>
                <c:pt idx="0">
                  <c:v>14058.839645947019</c:v>
                </c:pt>
              </c:numCache>
            </c:numRef>
          </c:yVal>
          <c:smooth val="0"/>
        </c:ser>
        <c:ser>
          <c:idx val="6"/>
          <c:order val="3"/>
          <c:tx>
            <c:v>JP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_MPI'!$AJ$194</c:f>
              <c:numCache>
                <c:formatCode>General</c:formatCode>
                <c:ptCount val="1"/>
                <c:pt idx="0">
                  <c:v>32049.876369999303</c:v>
                </c:pt>
              </c:numCache>
            </c:numRef>
          </c:xVal>
          <c:yVal>
            <c:numRef>
              <c:f>'Table_correlations _MPI'!$AM$194</c:f>
              <c:numCache>
                <c:formatCode>General</c:formatCode>
                <c:ptCount val="1"/>
                <c:pt idx="0">
                  <c:v>4088.2167839095659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44032"/>
        <c:axId val="71246592"/>
      </c:scatterChart>
      <c:scatterChart>
        <c:scatterStyle val="lineMarker"/>
        <c:varyColors val="0"/>
        <c:ser>
          <c:idx val="2"/>
          <c:order val="0"/>
          <c:tx>
            <c:v>China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c:spPr>
          </c:marker>
          <c:xVal>
            <c:numRef>
              <c:f>'Table_correlations _MPI'!$CX$50</c:f>
              <c:numCache>
                <c:formatCode>General</c:formatCode>
                <c:ptCount val="1"/>
                <c:pt idx="0">
                  <c:v>6863.1696052520401</c:v>
                </c:pt>
              </c:numCache>
            </c:numRef>
          </c:xVal>
          <c:yVal>
            <c:numRef>
              <c:f>'Table_correlations _MPI'!$DD$50</c:f>
              <c:numCache>
                <c:formatCode>General</c:formatCode>
                <c:ptCount val="1"/>
                <c:pt idx="0">
                  <c:v>9137.4867490404486</c:v>
                </c:pt>
              </c:numCache>
            </c:numRef>
          </c:yVal>
          <c:smooth val="0"/>
        </c:ser>
        <c:ser>
          <c:idx val="10"/>
          <c:order val="4"/>
          <c:tx>
            <c:v>India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Data_sheet!$C$89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Data_sheet!$R$10</c:f>
              <c:numCache>
                <c:formatCode>0</c:formatCode>
                <c:ptCount val="1"/>
                <c:pt idx="0">
                  <c:v>3658.4494386164079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48128"/>
        <c:axId val="71258112"/>
      </c:scatterChart>
      <c:valAx>
        <c:axId val="71244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56048999309868874"/>
              <c:y val="0.96716502418329864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1246592"/>
        <c:crossesAt val="1"/>
        <c:crossBetween val="midCat"/>
      </c:valAx>
      <c:valAx>
        <c:axId val="71246592"/>
        <c:scaling>
          <c:orientation val="minMax"/>
          <c:max val="62000"/>
          <c:min val="0"/>
        </c:scaling>
        <c:delete val="1"/>
        <c:axPos val="l"/>
        <c:numFmt formatCode="#,##0_ ;[Red]\-#,##0\ " sourceLinked="0"/>
        <c:majorTickMark val="none"/>
        <c:minorTickMark val="none"/>
        <c:tickLblPos val="none"/>
        <c:crossAx val="71244032"/>
        <c:crossesAt val="0"/>
        <c:crossBetween val="midCat"/>
        <c:majorUnit val="5000"/>
      </c:valAx>
      <c:valAx>
        <c:axId val="7124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1258112"/>
        <c:crosses val="autoZero"/>
        <c:crossBetween val="midCat"/>
      </c:valAx>
      <c:valAx>
        <c:axId val="71258112"/>
        <c:scaling>
          <c:orientation val="minMax"/>
          <c:max val="15000"/>
        </c:scaling>
        <c:delete val="0"/>
        <c:axPos val="r"/>
        <c:numFmt formatCode="[$$-C09]#,##0;\-[$$-C09]#,##0" sourceLinked="0"/>
        <c:majorTickMark val="in"/>
        <c:minorTickMark val="none"/>
        <c:tickLblPos val="low"/>
        <c:crossAx val="71248128"/>
        <c:crosses val="max"/>
        <c:crossBetween val="midCat"/>
      </c:valAx>
      <c:spPr>
        <a:solidFill>
          <a:srgbClr val="99CCFF"/>
        </a:soli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6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en-US" sz="1100" dirty="0" smtClean="0"/>
              <a:t>Gross Capability (</a:t>
            </a:r>
            <a:r>
              <a:rPr lang="el-GR" sz="1100" dirty="0" smtClean="0">
                <a:solidFill>
                  <a:srgbClr val="FF0000"/>
                </a:solidFill>
              </a:rPr>
              <a:t>δ = </a:t>
            </a:r>
            <a:r>
              <a:rPr lang="en-GB" sz="1100" dirty="0" smtClean="0">
                <a:solidFill>
                  <a:srgbClr val="FF0000"/>
                </a:solidFill>
              </a:rPr>
              <a:t>1</a:t>
            </a:r>
            <a:r>
              <a:rPr lang="el-GR" sz="1100" dirty="0" smtClean="0"/>
              <a:t>)</a:t>
            </a:r>
          </a:p>
        </c:rich>
      </c:tx>
      <c:layout>
        <c:manualLayout>
          <c:xMode val="edge"/>
          <c:yMode val="edge"/>
          <c:x val="0.18325900296792438"/>
          <c:y val="5.139817428481817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68008079501951"/>
          <c:y val="0.10035292758216544"/>
          <c:w val="0.64691773726214663"/>
          <c:h val="0.76873107842651789"/>
        </c:manualLayout>
      </c:layout>
      <c:scatterChart>
        <c:scatterStyle val="lineMarker"/>
        <c:varyColors val="0"/>
        <c:ser>
          <c:idx val="1"/>
          <c:order val="0"/>
          <c:tx>
            <c:v>Rich Non-LDCs with No MPI Poor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>
                <a:noFill/>
              </a:ln>
            </c:spPr>
          </c:marker>
          <c:dPt>
            <c:idx val="0"/>
            <c:marker>
              <c:symbol val="square"/>
              <c:size val="14"/>
            </c:marker>
            <c:bubble3D val="0"/>
          </c:dPt>
          <c:dPt>
            <c:idx val="1"/>
            <c:marker>
              <c:symbol val="square"/>
              <c:size val="14"/>
            </c:marker>
            <c:bubble3D val="0"/>
          </c:dPt>
          <c:dPt>
            <c:idx val="2"/>
            <c:marker>
              <c:symbol val="square"/>
              <c:size val="14"/>
            </c:marker>
            <c:bubble3D val="0"/>
          </c:dPt>
          <c:dPt>
            <c:idx val="3"/>
            <c:marker>
              <c:symbol val="square"/>
              <c:size val="14"/>
            </c:marker>
            <c:bubble3D val="0"/>
          </c:dPt>
          <c:dPt>
            <c:idx val="4"/>
            <c:marker>
              <c:symbol val="square"/>
              <c:size val="14"/>
            </c:marker>
            <c:bubble3D val="0"/>
          </c:dPt>
          <c:dPt>
            <c:idx val="5"/>
            <c:marker>
              <c:symbol val="square"/>
              <c:size val="14"/>
            </c:marker>
            <c:bubble3D val="0"/>
          </c:dPt>
          <c:dPt>
            <c:idx val="6"/>
            <c:marker>
              <c:symbol val="square"/>
              <c:size val="14"/>
              <c:spPr>
                <a:noFill/>
                <a:ln w="9525">
                  <a:noFill/>
                </a:ln>
              </c:spPr>
            </c:marker>
            <c:bubble3D val="0"/>
          </c:dPt>
          <c:dPt>
            <c:idx val="7"/>
            <c:marker>
              <c:symbol val="square"/>
              <c:size val="14"/>
            </c:marker>
            <c:bubble3D val="0"/>
          </c:dPt>
          <c:dPt>
            <c:idx val="8"/>
            <c:marker>
              <c:symbol val="square"/>
              <c:size val="14"/>
            </c:marker>
            <c:bubble3D val="0"/>
          </c:dPt>
          <c:dPt>
            <c:idx val="9"/>
            <c:marker>
              <c:symbol val="square"/>
              <c:size val="14"/>
            </c:marker>
            <c:bubble3D val="0"/>
          </c:dPt>
          <c:dPt>
            <c:idx val="10"/>
            <c:marker>
              <c:symbol val="square"/>
              <c:size val="14"/>
            </c:marker>
            <c:bubble3D val="0"/>
          </c:dPt>
          <c:dPt>
            <c:idx val="11"/>
            <c:marker>
              <c:symbol val="square"/>
              <c:size val="14"/>
            </c:marker>
            <c:bubble3D val="0"/>
          </c:dPt>
          <c:dPt>
            <c:idx val="12"/>
            <c:marker>
              <c:symbol val="square"/>
              <c:size val="14"/>
            </c:marker>
            <c:bubble3D val="0"/>
          </c:dPt>
          <c:dPt>
            <c:idx val="13"/>
            <c:marker>
              <c:symbol val="square"/>
              <c:size val="14"/>
            </c:marker>
            <c:bubble3D val="0"/>
          </c:dPt>
          <c:dPt>
            <c:idx val="14"/>
            <c:marker>
              <c:symbol val="square"/>
              <c:size val="14"/>
            </c:marker>
            <c:bubble3D val="0"/>
          </c:dPt>
          <c:dPt>
            <c:idx val="15"/>
            <c:marker>
              <c:symbol val="square"/>
              <c:size val="14"/>
            </c:marker>
            <c:bubble3D val="0"/>
          </c:dPt>
          <c:dPt>
            <c:idx val="16"/>
            <c:marker>
              <c:symbol val="square"/>
              <c:size val="14"/>
            </c:marker>
            <c:bubble3D val="0"/>
          </c:dPt>
          <c:dPt>
            <c:idx val="17"/>
            <c:marker>
              <c:symbol val="square"/>
              <c:size val="14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8"/>
            <c:marker>
              <c:symbol val="square"/>
              <c:size val="14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9"/>
            <c:marker>
              <c:symbol val="square"/>
              <c:size val="14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20"/>
            <c:marker>
              <c:symbol val="square"/>
              <c:size val="14"/>
            </c:marker>
            <c:bubble3D val="0"/>
          </c:dPt>
          <c:xVal>
            <c:numRef>
              <c:f>'Table_correlations _MPI'!$AJ$177:$AJ$197</c:f>
              <c:numCache>
                <c:formatCode>General</c:formatCode>
                <c:ptCount val="21"/>
                <c:pt idx="0">
                  <c:v>38823.672980890755</c:v>
                </c:pt>
                <c:pt idx="1">
                  <c:v>29381.215492612988</c:v>
                </c:pt>
                <c:pt idx="2">
                  <c:v>37193.860900095606</c:v>
                </c:pt>
                <c:pt idx="3">
                  <c:v>45103.621579549414</c:v>
                </c:pt>
                <c:pt idx="4">
                  <c:v>13852.13502646714</c:v>
                </c:pt>
                <c:pt idx="5">
                  <c:v>36675.787813579882</c:v>
                </c:pt>
                <c:pt idx="6">
                  <c:v>22231.522549964448</c:v>
                </c:pt>
                <c:pt idx="7">
                  <c:v>41077.93523737161</c:v>
                </c:pt>
                <c:pt idx="8">
                  <c:v>18910.828252257477</c:v>
                </c:pt>
                <c:pt idx="9">
                  <c:v>39431.733956282435</c:v>
                </c:pt>
                <c:pt idx="10">
                  <c:v>37842.294459769699</c:v>
                </c:pt>
                <c:pt idx="11">
                  <c:v>27170.868830554748</c:v>
                </c:pt>
                <c:pt idx="12">
                  <c:v>32347.758806704951</c:v>
                </c:pt>
                <c:pt idx="13">
                  <c:v>32397.234544883369</c:v>
                </c:pt>
                <c:pt idx="14">
                  <c:v>34472.647913418936</c:v>
                </c:pt>
                <c:pt idx="15">
                  <c:v>33699.641320788476</c:v>
                </c:pt>
                <c:pt idx="16">
                  <c:v>36035.877118433702</c:v>
                </c:pt>
                <c:pt idx="17">
                  <c:v>32049.876369999303</c:v>
                </c:pt>
                <c:pt idx="18">
                  <c:v>45793.221802587592</c:v>
                </c:pt>
                <c:pt idx="19">
                  <c:v>32099.440873023737</c:v>
                </c:pt>
                <c:pt idx="20">
                  <c:v>13852.13502646714</c:v>
                </c:pt>
              </c:numCache>
            </c:numRef>
          </c:xVal>
          <c:yVal>
            <c:numRef>
              <c:f>'Table_correlations _MPI'!$AQ$177:$AQ$197</c:f>
              <c:numCache>
                <c:formatCode>General</c:formatCode>
                <c:ptCount val="21"/>
                <c:pt idx="0">
                  <c:v>1184.7063589041645</c:v>
                </c:pt>
                <c:pt idx="1">
                  <c:v>915.14966227419802</c:v>
                </c:pt>
                <c:pt idx="2">
                  <c:v>1208.6300218085451</c:v>
                </c:pt>
                <c:pt idx="3">
                  <c:v>1480.1848428119981</c:v>
                </c:pt>
                <c:pt idx="4">
                  <c:v>503.89854073637935</c:v>
                </c:pt>
                <c:pt idx="5">
                  <c:v>1364.5167372016585</c:v>
                </c:pt>
                <c:pt idx="6">
                  <c:v>1244.9674189459997</c:v>
                </c:pt>
                <c:pt idx="7">
                  <c:v>2620.8219403268245</c:v>
                </c:pt>
                <c:pt idx="8">
                  <c:v>1281.950180046266</c:v>
                </c:pt>
                <c:pt idx="9">
                  <c:v>3206.9867491356226</c:v>
                </c:pt>
                <c:pt idx="10">
                  <c:v>4539.792146222203</c:v>
                </c:pt>
                <c:pt idx="11">
                  <c:v>3381.3661583539515</c:v>
                </c:pt>
                <c:pt idx="12">
                  <c:v>4513.5643788415891</c:v>
                </c:pt>
                <c:pt idx="13">
                  <c:v>5936.041749401993</c:v>
                </c:pt>
                <c:pt idx="14">
                  <c:v>6900.5872609610724</c:v>
                </c:pt>
                <c:pt idx="15">
                  <c:v>6887.080162661674</c:v>
                </c:pt>
                <c:pt idx="16">
                  <c:v>9993.1771507535705</c:v>
                </c:pt>
                <c:pt idx="17">
                  <c:v>12311.119081268182</c:v>
                </c:pt>
                <c:pt idx="18">
                  <c:v>60490.605768466674</c:v>
                </c:pt>
                <c:pt idx="19">
                  <c:v>44166.590344588687</c:v>
                </c:pt>
                <c:pt idx="20">
                  <c:v>503.89854073637935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848192"/>
        <c:axId val="79850496"/>
      </c:scatterChart>
      <c:scatterChart>
        <c:scatterStyle val="lineMarker"/>
        <c:varyColors val="0"/>
        <c:ser>
          <c:idx val="0"/>
          <c:order val="1"/>
          <c:tx>
            <c:v>India Delta =1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_MPI'!$R$48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'Table_correlations _MPI'!$T$48</c:f>
              <c:numCache>
                <c:formatCode>General</c:formatCode>
                <c:ptCount val="1"/>
                <c:pt idx="0">
                  <c:v>1088.4755430751545</c:v>
                </c:pt>
              </c:numCache>
            </c:numRef>
          </c:yVal>
          <c:smooth val="0"/>
        </c:ser>
        <c:ser>
          <c:idx val="8"/>
          <c:order val="2"/>
          <c:tx>
            <c:v>China Delta = 1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_MPI'!$R$44</c:f>
              <c:numCache>
                <c:formatCode>General</c:formatCode>
                <c:ptCount val="1"/>
                <c:pt idx="0">
                  <c:v>6863.1696052520401</c:v>
                </c:pt>
              </c:numCache>
            </c:numRef>
          </c:xVal>
          <c:yVal>
            <c:numRef>
              <c:f>'Table_correlations _MPI'!$T$44</c:f>
              <c:numCache>
                <c:formatCode>General</c:formatCode>
                <c:ptCount val="1"/>
                <c:pt idx="0">
                  <c:v>5892.3528854415099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872768"/>
        <c:axId val="79874304"/>
      </c:scatterChart>
      <c:valAx>
        <c:axId val="79848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18683678004031318"/>
              <c:y val="0.96297215206589803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9850496"/>
        <c:crossesAt val="1"/>
        <c:crossBetween val="midCat"/>
      </c:valAx>
      <c:valAx>
        <c:axId val="79850496"/>
        <c:scaling>
          <c:orientation val="minMax"/>
          <c:max val="640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_ ;[Red]\-#,##0\ " sourceLinked="0"/>
        <c:majorTickMark val="none"/>
        <c:minorTickMark val="none"/>
        <c:tickLblPos val="none"/>
        <c:crossAx val="79848192"/>
        <c:crossesAt val="0"/>
        <c:crossBetween val="midCat"/>
        <c:majorUnit val="5000"/>
      </c:valAx>
      <c:valAx>
        <c:axId val="79872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874304"/>
        <c:crosses val="autoZero"/>
        <c:crossBetween val="midCat"/>
      </c:valAx>
      <c:valAx>
        <c:axId val="79874304"/>
        <c:scaling>
          <c:orientation val="minMax"/>
          <c:max val="60000"/>
        </c:scaling>
        <c:delete val="1"/>
        <c:axPos val="r"/>
        <c:numFmt formatCode="[$$-C09]#,##0;\-[$$-C09]#,##0" sourceLinked="0"/>
        <c:majorTickMark val="out"/>
        <c:minorTickMark val="none"/>
        <c:tickLblPos val="none"/>
        <c:crossAx val="79872768"/>
        <c:crosses val="max"/>
        <c:crossBetween val="midCat"/>
      </c:valAx>
      <c:spPr>
        <a:solidFill>
          <a:srgbClr val="99CCFF"/>
        </a:soli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6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Gross Capabilities </a:t>
            </a:r>
            <a:r>
              <a:rPr lang="en-US" sz="1100" dirty="0"/>
              <a:t>(</a:t>
            </a:r>
            <a:r>
              <a:rPr lang="el-GR" sz="110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GB" sz="1100" dirty="0">
                <a:solidFill>
                  <a:srgbClr val="FF0000"/>
                </a:solidFill>
                <a:latin typeface="Times New Roman"/>
                <a:cs typeface="Times New Roman"/>
              </a:rPr>
              <a:t> = </a:t>
            </a:r>
            <a:r>
              <a:rPr lang="en-GB" sz="1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0.8</a:t>
            </a:r>
            <a:r>
              <a:rPr lang="en-GB" sz="1100" dirty="0" smtClean="0">
                <a:latin typeface="Times New Roman"/>
                <a:cs typeface="Times New Roman"/>
              </a:rPr>
              <a:t>)</a:t>
            </a:r>
            <a:endParaRPr lang="en-US" sz="1100" dirty="0"/>
          </a:p>
        </c:rich>
      </c:tx>
      <c:layout>
        <c:manualLayout>
          <c:xMode val="edge"/>
          <c:yMode val="edge"/>
          <c:x val="0.17120158951742903"/>
          <c:y val="5.139817428481817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68008079501951"/>
          <c:y val="9.82564915234653E-2"/>
          <c:w val="0.64691773726214663"/>
          <c:h val="0.77082751448521791"/>
        </c:manualLayout>
      </c:layout>
      <c:scatterChart>
        <c:scatterStyle val="lineMarker"/>
        <c:varyColors val="0"/>
        <c:ser>
          <c:idx val="5"/>
          <c:order val="0"/>
          <c:tx>
            <c:v>US 0.8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12700">
                <a:noFill/>
              </a:ln>
            </c:spPr>
          </c:marker>
          <c:xVal>
            <c:numRef>
              <c:f>'Table_correlations _MPI'!$R$46</c:f>
              <c:numCache>
                <c:formatCode>0</c:formatCode>
                <c:ptCount val="1"/>
                <c:pt idx="0">
                  <c:v>45793.221802587592</c:v>
                </c:pt>
              </c:numCache>
            </c:numRef>
          </c:xVal>
          <c:yVal>
            <c:numRef>
              <c:f>'Table_correlations _MPI'!$S$46</c:f>
              <c:numCache>
                <c:formatCode>General</c:formatCode>
                <c:ptCount val="1"/>
                <c:pt idx="0">
                  <c:v>45179.377466749254</c:v>
                </c:pt>
              </c:numCache>
            </c:numRef>
          </c:yVal>
          <c:smooth val="0"/>
        </c:ser>
        <c:ser>
          <c:idx val="7"/>
          <c:order val="1"/>
          <c:tx>
            <c:v>JP 0.8</c:v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2700">
                <a:noFill/>
              </a:ln>
            </c:spPr>
          </c:marker>
          <c:xVal>
            <c:numRef>
              <c:f>'Table_correlations _MPI'!$R$45</c:f>
              <c:numCache>
                <c:formatCode>General</c:formatCode>
                <c:ptCount val="1"/>
                <c:pt idx="0">
                  <c:v>32049.876369999303</c:v>
                </c:pt>
              </c:numCache>
            </c:numRef>
          </c:xVal>
          <c:yVal>
            <c:numRef>
              <c:f>'Table_correlations _MPI'!$S$45</c:f>
              <c:numCache>
                <c:formatCode>General</c:formatCode>
                <c:ptCount val="1"/>
                <c:pt idx="0">
                  <c:v>9875.1751927051046</c:v>
                </c:pt>
              </c:numCache>
            </c:numRef>
          </c:yVal>
          <c:smooth val="0"/>
        </c:ser>
        <c:ser>
          <c:idx val="9"/>
          <c:order val="2"/>
          <c:tx>
            <c:v>EU 0.8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_MPI'!$R$47</c:f>
              <c:numCache>
                <c:formatCode>General</c:formatCode>
                <c:ptCount val="1"/>
                <c:pt idx="0">
                  <c:v>32099.440873023734</c:v>
                </c:pt>
              </c:numCache>
            </c:numRef>
          </c:xVal>
          <c:yVal>
            <c:numRef>
              <c:f>'Table_correlations _MPI'!$S$47</c:f>
              <c:numCache>
                <c:formatCode>General</c:formatCode>
                <c:ptCount val="1"/>
                <c:pt idx="0">
                  <c:v>35416.605031604326</c:v>
                </c:pt>
              </c:numCache>
            </c:numRef>
          </c:yVal>
          <c:smooth val="0"/>
        </c:ser>
        <c:ser>
          <c:idx val="11"/>
          <c:order val="3"/>
          <c:tx>
            <c:v>India 0.8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_MPI'!$R$48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'Table_correlations _MPI'!$S$48</c:f>
              <c:numCache>
                <c:formatCode>0</c:formatCode>
                <c:ptCount val="1"/>
                <c:pt idx="0">
                  <c:v>1387.1210160998789</c:v>
                </c:pt>
              </c:numCache>
            </c:numRef>
          </c:yVal>
          <c:smooth val="0"/>
        </c:ser>
        <c:ser>
          <c:idx val="12"/>
          <c:order val="4"/>
          <c:tx>
            <c:v>China 0.8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_MPI'!$R$44</c:f>
              <c:numCache>
                <c:formatCode>General</c:formatCode>
                <c:ptCount val="1"/>
                <c:pt idx="0">
                  <c:v>6863.1696052520401</c:v>
                </c:pt>
              </c:numCache>
            </c:numRef>
          </c:xVal>
          <c:yVal>
            <c:numRef>
              <c:f>'Table_correlations _MPI'!$S$44</c:f>
              <c:numCache>
                <c:formatCode>General</c:formatCode>
                <c:ptCount val="1"/>
                <c:pt idx="0">
                  <c:v>6055.5571656217044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50496"/>
        <c:axId val="83052800"/>
      </c:scatterChart>
      <c:valAx>
        <c:axId val="83050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2057247262381473"/>
              <c:y val="0.96297215206589803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3052800"/>
        <c:crossesAt val="1"/>
        <c:crossBetween val="midCat"/>
      </c:valAx>
      <c:valAx>
        <c:axId val="83052800"/>
        <c:scaling>
          <c:orientation val="minMax"/>
          <c:max val="480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_ ;[Red]\-#,##0\ " sourceLinked="0"/>
        <c:majorTickMark val="none"/>
        <c:minorTickMark val="none"/>
        <c:tickLblPos val="none"/>
        <c:crossAx val="83050496"/>
        <c:crossesAt val="0"/>
        <c:crossBetween val="midCat"/>
        <c:majorUnit val="5000"/>
      </c:valAx>
      <c:spPr>
        <a:solidFill>
          <a:srgbClr val="99CCFF"/>
        </a:soli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6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9358461340011E-2"/>
          <c:y val="9.0599602983965299E-2"/>
          <c:w val="0.91179392022718475"/>
          <c:h val="0.7837941317766921"/>
        </c:manualLayout>
      </c:layout>
      <c:scatterChart>
        <c:scatterStyle val="lineMarker"/>
        <c:varyColors val="0"/>
        <c:ser>
          <c:idx val="0"/>
          <c:order val="0"/>
          <c:tx>
            <c:v>LDCs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'Table_correlations _MPI'!$N$90:$N$128</c:f>
              <c:numCache>
                <c:formatCode>General</c:formatCode>
                <c:ptCount val="39"/>
                <c:pt idx="0">
                  <c:v>1572.8364659616427</c:v>
                </c:pt>
                <c:pt idx="1">
                  <c:v>1174.9387554938558</c:v>
                </c:pt>
                <c:pt idx="2">
                  <c:v>400.13730449585734</c:v>
                </c:pt>
                <c:pt idx="3">
                  <c:v>772.08458471701704</c:v>
                </c:pt>
                <c:pt idx="4">
                  <c:v>1337.6794241534042</c:v>
                </c:pt>
                <c:pt idx="5">
                  <c:v>1093.8041909667934</c:v>
                </c:pt>
                <c:pt idx="6">
                  <c:v>329.87109427249345</c:v>
                </c:pt>
                <c:pt idx="7">
                  <c:v>2308.0872437537087</c:v>
                </c:pt>
                <c:pt idx="8">
                  <c:v>957.97975412832295</c:v>
                </c:pt>
                <c:pt idx="9">
                  <c:v>1369.2782023809318</c:v>
                </c:pt>
                <c:pt idx="10">
                  <c:v>1085.3770127272057</c:v>
                </c:pt>
                <c:pt idx="11">
                  <c:v>1519.442861538203</c:v>
                </c:pt>
                <c:pt idx="12">
                  <c:v>409.93830783896823</c:v>
                </c:pt>
                <c:pt idx="13">
                  <c:v>973.80563691784164</c:v>
                </c:pt>
                <c:pt idx="14">
                  <c:v>842.999444945905</c:v>
                </c:pt>
                <c:pt idx="15">
                  <c:v>1041.7651320437051</c:v>
                </c:pt>
                <c:pt idx="16">
                  <c:v>2373.055378586218</c:v>
                </c:pt>
                <c:pt idx="17">
                  <c:v>891.99200219729448</c:v>
                </c:pt>
                <c:pt idx="18">
                  <c:v>687.62664727510241</c:v>
                </c:pt>
                <c:pt idx="19">
                  <c:v>1106.0755748130437</c:v>
                </c:pt>
                <c:pt idx="20">
                  <c:v>798.98216913362648</c:v>
                </c:pt>
                <c:pt idx="21">
                  <c:v>1893.0192557495261</c:v>
                </c:pt>
                <c:pt idx="22">
                  <c:v>600</c:v>
                </c:pt>
                <c:pt idx="23">
                  <c:v>875.73812433606554</c:v>
                </c:pt>
                <c:pt idx="24">
                  <c:v>978.2125075740995</c:v>
                </c:pt>
                <c:pt idx="25">
                  <c:v>1239.2051520147361</c:v>
                </c:pt>
                <c:pt idx="26">
                  <c:v>1368.066639638253</c:v>
                </c:pt>
                <c:pt idx="27">
                  <c:v>1462.8124612297493</c:v>
                </c:pt>
                <c:pt idx="28">
                  <c:v>1830.2871059775734</c:v>
                </c:pt>
                <c:pt idx="29">
                  <c:v>1569.1802475516347</c:v>
                </c:pt>
                <c:pt idx="30">
                  <c:v>5004.4851865538431</c:v>
                </c:pt>
                <c:pt idx="31">
                  <c:v>2077.532564458375</c:v>
                </c:pt>
                <c:pt idx="32">
                  <c:v>2367.160438359786</c:v>
                </c:pt>
                <c:pt idx="33">
                  <c:v>1765.3621407116027</c:v>
                </c:pt>
                <c:pt idx="34">
                  <c:v>1157.7740424338772</c:v>
                </c:pt>
                <c:pt idx="35">
                  <c:v>2512.1363823721349</c:v>
                </c:pt>
                <c:pt idx="36">
                  <c:v>1175.5733833675779</c:v>
                </c:pt>
                <c:pt idx="37">
                  <c:v>4390.7827657660591</c:v>
                </c:pt>
                <c:pt idx="38">
                  <c:v>5960.3680699103707</c:v>
                </c:pt>
              </c:numCache>
            </c:numRef>
          </c:xVal>
          <c:yVal>
            <c:numRef>
              <c:f>'Table_correlations _MPI'!$Q$90:$Q$128</c:f>
              <c:numCache>
                <c:formatCode>_-[$$-409]* #,##0.00_ ;_-[$$-409]* \-#,##0.00\ ;_-[$$-409]* "-"??_ ;_-@_ </c:formatCode>
                <c:ptCount val="39"/>
                <c:pt idx="0">
                  <c:v>257.82402257679041</c:v>
                </c:pt>
                <c:pt idx="1">
                  <c:v>110.5908320625484</c:v>
                </c:pt>
                <c:pt idx="2">
                  <c:v>12.971663425207987</c:v>
                </c:pt>
                <c:pt idx="3">
                  <c:v>49.993467350652971</c:v>
                </c:pt>
                <c:pt idx="4">
                  <c:v>223.35676351603729</c:v>
                </c:pt>
                <c:pt idx="5">
                  <c:v>125.91354744241249</c:v>
                </c:pt>
                <c:pt idx="6">
                  <c:v>11.889112282902898</c:v>
                </c:pt>
                <c:pt idx="7">
                  <c:v>1645.6713103933544</c:v>
                </c:pt>
                <c:pt idx="8">
                  <c:v>70.118045649658853</c:v>
                </c:pt>
                <c:pt idx="9">
                  <c:v>248.48022739136007</c:v>
                </c:pt>
                <c:pt idx="10">
                  <c:v>99.968730870297009</c:v>
                </c:pt>
                <c:pt idx="11">
                  <c:v>635.47373405856081</c:v>
                </c:pt>
                <c:pt idx="12">
                  <c:v>14.878142921491088</c:v>
                </c:pt>
                <c:pt idx="13">
                  <c:v>114.05906546698671</c:v>
                </c:pt>
                <c:pt idx="14">
                  <c:v>80.090878687788788</c:v>
                </c:pt>
                <c:pt idx="15">
                  <c:v>83.513924524020297</c:v>
                </c:pt>
                <c:pt idx="16">
                  <c:v>686.95223312006249</c:v>
                </c:pt>
                <c:pt idx="17">
                  <c:v>66.727586442196468</c:v>
                </c:pt>
                <c:pt idx="18">
                  <c:v>31.624511472082521</c:v>
                </c:pt>
                <c:pt idx="19">
                  <c:v>123.31430558763594</c:v>
                </c:pt>
                <c:pt idx="20">
                  <c:v>62.440031149002941</c:v>
                </c:pt>
                <c:pt idx="21">
                  <c:v>400.71195135841691</c:v>
                </c:pt>
                <c:pt idx="22">
                  <c:v>30.074113781731093</c:v>
                </c:pt>
                <c:pt idx="23">
                  <c:v>91.47437888646472</c:v>
                </c:pt>
                <c:pt idx="24">
                  <c:v>144.67768122373397</c:v>
                </c:pt>
                <c:pt idx="25">
                  <c:v>179.66927409200801</c:v>
                </c:pt>
                <c:pt idx="26">
                  <c:v>218.97871248280322</c:v>
                </c:pt>
                <c:pt idx="27">
                  <c:v>280.12825478668123</c:v>
                </c:pt>
                <c:pt idx="28">
                  <c:v>934.05226151695649</c:v>
                </c:pt>
                <c:pt idx="29">
                  <c:v>362.08978305725083</c:v>
                </c:pt>
                <c:pt idx="30">
                  <c:v>9037.0214154861951</c:v>
                </c:pt>
                <c:pt idx="31">
                  <c:v>738.3723327146638</c:v>
                </c:pt>
                <c:pt idx="32">
                  <c:v>901.15102976435821</c:v>
                </c:pt>
                <c:pt idx="33">
                  <c:v>868.96113590240748</c:v>
                </c:pt>
                <c:pt idx="34">
                  <c:v>164.44967861761407</c:v>
                </c:pt>
                <c:pt idx="35">
                  <c:v>957.53233314702004</c:v>
                </c:pt>
                <c:pt idx="36">
                  <c:v>198.46400782592121</c:v>
                </c:pt>
                <c:pt idx="37">
                  <c:v>6417.2306365784953</c:v>
                </c:pt>
                <c:pt idx="38">
                  <c:v>3374.9021131449572</c:v>
                </c:pt>
              </c:numCache>
            </c:numRef>
          </c:yVal>
          <c:smooth val="0"/>
        </c:ser>
        <c:ser>
          <c:idx val="1"/>
          <c:order val="1"/>
          <c:tx>
            <c:v>  Africa(-)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'Table_correlations _MPI'!$N$129:$N$138</c:f>
              <c:numCache>
                <c:formatCode>General</c:formatCode>
                <c:ptCount val="10"/>
                <c:pt idx="0">
                  <c:v>467.85343457010396</c:v>
                </c:pt>
                <c:pt idx="1">
                  <c:v>1549.7945982146978</c:v>
                </c:pt>
                <c:pt idx="2">
                  <c:v>1593.1328752947359</c:v>
                </c:pt>
                <c:pt idx="3">
                  <c:v>1865.5333397262568</c:v>
                </c:pt>
                <c:pt idx="4">
                  <c:v>2245.3798450759282</c:v>
                </c:pt>
                <c:pt idx="5">
                  <c:v>2254.1107061318253</c:v>
                </c:pt>
                <c:pt idx="6">
                  <c:v>3971.9509713376251</c:v>
                </c:pt>
                <c:pt idx="7">
                  <c:v>5857.6334991865297</c:v>
                </c:pt>
                <c:pt idx="8">
                  <c:v>6240.2213367176064</c:v>
                </c:pt>
                <c:pt idx="9">
                  <c:v>14384.807434125767</c:v>
                </c:pt>
              </c:numCache>
            </c:numRef>
          </c:xVal>
          <c:yVal>
            <c:numRef>
              <c:f>'Table_correlations _MPI'!$Q$129:$Q$138</c:f>
              <c:numCache>
                <c:formatCode>_-[$$-409]* #,##0.00_ ;_-[$$-409]* \-#,##0.00\ ;_-[$$-409]* "-"??_ ;_-@_ </c:formatCode>
                <c:ptCount val="10"/>
                <c:pt idx="0">
                  <c:v>52.215638824773492</c:v>
                </c:pt>
                <c:pt idx="1">
                  <c:v>716.20813612837435</c:v>
                </c:pt>
                <c:pt idx="2">
                  <c:v>475.90686950559154</c:v>
                </c:pt>
                <c:pt idx="3">
                  <c:v>423.33558981946726</c:v>
                </c:pt>
                <c:pt idx="4">
                  <c:v>698.34721083431737</c:v>
                </c:pt>
                <c:pt idx="5">
                  <c:v>760.18980943391102</c:v>
                </c:pt>
                <c:pt idx="6">
                  <c:v>3256.8509225971779</c:v>
                </c:pt>
                <c:pt idx="7">
                  <c:v>8007.187977576149</c:v>
                </c:pt>
                <c:pt idx="8">
                  <c:v>8941.5300081680507</c:v>
                </c:pt>
                <c:pt idx="9">
                  <c:v>55186.860149909131</c:v>
                </c:pt>
              </c:numCache>
            </c:numRef>
          </c:yVal>
          <c:smooth val="0"/>
        </c:ser>
        <c:ser>
          <c:idx val="2"/>
          <c:order val="2"/>
          <c:tx>
            <c:v>LDC Average</c:v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'Table_correlations _MPI'!$W$89:$W$102</c:f>
              <c:numCache>
                <c:formatCode>General</c:formatCode>
                <c:ptCount val="14"/>
                <c:pt idx="0">
                  <c:v>0</c:v>
                </c:pt>
                <c:pt idx="1">
                  <c:v>3845.1358181735659</c:v>
                </c:pt>
                <c:pt idx="2">
                  <c:v>7690.2716363471282</c:v>
                </c:pt>
                <c:pt idx="3">
                  <c:v>11535.407454520693</c:v>
                </c:pt>
                <c:pt idx="4">
                  <c:v>15380.543272694256</c:v>
                </c:pt>
                <c:pt idx="5">
                  <c:v>19225.679090867816</c:v>
                </c:pt>
                <c:pt idx="6">
                  <c:v>23070.814909041361</c:v>
                </c:pt>
                <c:pt idx="7">
                  <c:v>26915.950727214949</c:v>
                </c:pt>
                <c:pt idx="8">
                  <c:v>30761.086545388502</c:v>
                </c:pt>
                <c:pt idx="9">
                  <c:v>34606.222363562032</c:v>
                </c:pt>
                <c:pt idx="10">
                  <c:v>38451.358181735624</c:v>
                </c:pt>
                <c:pt idx="11">
                  <c:v>42296.493999909195</c:v>
                </c:pt>
                <c:pt idx="12">
                  <c:v>46141.629818082765</c:v>
                </c:pt>
                <c:pt idx="13">
                  <c:v>49986.765636256328</c:v>
                </c:pt>
              </c:numCache>
            </c:numRef>
          </c:xVal>
          <c:yVal>
            <c:numRef>
              <c:f>'Table_correlations _MPI'!$Y$89:$Y$102</c:f>
              <c:numCache>
                <c:formatCode>_-[$$-409]* #,##0.00_ ;_-[$$-409]* \-#,##0.00\ ;_-[$$-409]* "-"??_ ;_-@_ </c:formatCode>
                <c:ptCount val="14"/>
                <c:pt idx="0">
                  <c:v>770.66136489124915</c:v>
                </c:pt>
                <c:pt idx="1">
                  <c:v>770.66136489124915</c:v>
                </c:pt>
                <c:pt idx="2">
                  <c:v>770.66136489124915</c:v>
                </c:pt>
                <c:pt idx="3">
                  <c:v>770.66136489124915</c:v>
                </c:pt>
                <c:pt idx="4">
                  <c:v>770.66136489124915</c:v>
                </c:pt>
                <c:pt idx="5">
                  <c:v>770.66136489124915</c:v>
                </c:pt>
                <c:pt idx="6">
                  <c:v>770.66136489124915</c:v>
                </c:pt>
                <c:pt idx="7">
                  <c:v>770.66136489124915</c:v>
                </c:pt>
                <c:pt idx="8">
                  <c:v>770.66136489124915</c:v>
                </c:pt>
                <c:pt idx="9">
                  <c:v>770.66136489124915</c:v>
                </c:pt>
                <c:pt idx="10">
                  <c:v>770.66136489124915</c:v>
                </c:pt>
                <c:pt idx="11">
                  <c:v>770.66136489124915</c:v>
                </c:pt>
                <c:pt idx="12">
                  <c:v>770.66136489124915</c:v>
                </c:pt>
                <c:pt idx="13">
                  <c:v>770.66136489124915</c:v>
                </c:pt>
              </c:numCache>
            </c:numRef>
          </c:yVal>
          <c:smooth val="0"/>
        </c:ser>
        <c:ser>
          <c:idx val="3"/>
          <c:order val="3"/>
          <c:tx>
            <c:v>2xLDC Average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'Table_correlations _MPI'!$W$89:$W$102</c:f>
              <c:numCache>
                <c:formatCode>General</c:formatCode>
                <c:ptCount val="14"/>
                <c:pt idx="0">
                  <c:v>0</c:v>
                </c:pt>
                <c:pt idx="1">
                  <c:v>3845.1358181735659</c:v>
                </c:pt>
                <c:pt idx="2">
                  <c:v>7690.2716363471282</c:v>
                </c:pt>
                <c:pt idx="3">
                  <c:v>11535.407454520693</c:v>
                </c:pt>
                <c:pt idx="4">
                  <c:v>15380.543272694256</c:v>
                </c:pt>
                <c:pt idx="5">
                  <c:v>19225.679090867816</c:v>
                </c:pt>
                <c:pt idx="6">
                  <c:v>23070.814909041361</c:v>
                </c:pt>
                <c:pt idx="7">
                  <c:v>26915.950727214949</c:v>
                </c:pt>
                <c:pt idx="8">
                  <c:v>30761.086545388502</c:v>
                </c:pt>
                <c:pt idx="9">
                  <c:v>34606.222363562032</c:v>
                </c:pt>
                <c:pt idx="10">
                  <c:v>38451.358181735624</c:v>
                </c:pt>
                <c:pt idx="11">
                  <c:v>42296.493999909195</c:v>
                </c:pt>
                <c:pt idx="12">
                  <c:v>46141.629818082765</c:v>
                </c:pt>
                <c:pt idx="13">
                  <c:v>49986.765636256328</c:v>
                </c:pt>
              </c:numCache>
            </c:numRef>
          </c:xVal>
          <c:yVal>
            <c:numRef>
              <c:f>'Table_correlations _MPI'!$Z$89:$Z$102</c:f>
              <c:numCache>
                <c:formatCode>_-[$$-409]* #,##0.00_ ;_-[$$-409]* \-#,##0.00\ ;_-[$$-409]* "-"??_ ;_-@_ </c:formatCode>
                <c:ptCount val="14"/>
                <c:pt idx="0">
                  <c:v>2311.9840946737495</c:v>
                </c:pt>
                <c:pt idx="1">
                  <c:v>2311.9840946737495</c:v>
                </c:pt>
                <c:pt idx="2">
                  <c:v>2311.9840946737495</c:v>
                </c:pt>
                <c:pt idx="3">
                  <c:v>2311.9840946737495</c:v>
                </c:pt>
                <c:pt idx="4">
                  <c:v>2311.9840946737495</c:v>
                </c:pt>
                <c:pt idx="5">
                  <c:v>2311.9840946737495</c:v>
                </c:pt>
                <c:pt idx="6">
                  <c:v>2311.9840946737495</c:v>
                </c:pt>
                <c:pt idx="7">
                  <c:v>2311.9840946737495</c:v>
                </c:pt>
                <c:pt idx="8">
                  <c:v>2311.9840946737495</c:v>
                </c:pt>
                <c:pt idx="9">
                  <c:v>2311.9840946737495</c:v>
                </c:pt>
                <c:pt idx="10">
                  <c:v>2311.9840946737495</c:v>
                </c:pt>
                <c:pt idx="11">
                  <c:v>2311.9840946737495</c:v>
                </c:pt>
                <c:pt idx="12">
                  <c:v>2311.9840946737495</c:v>
                </c:pt>
                <c:pt idx="13">
                  <c:v>2311.9840946737495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865536"/>
        <c:axId val="82871808"/>
      </c:scatterChart>
      <c:valAx>
        <c:axId val="82865536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/>
                </a:pPr>
                <a:r>
                  <a:rPr lang="es-CO" sz="1000" b="0" i="1"/>
                  <a:t>GDP</a:t>
                </a:r>
                <a:r>
                  <a:rPr lang="es-CO" sz="1000" b="0" i="1" baseline="0"/>
                  <a:t> ($PPP, 2009) per capita</a:t>
                </a:r>
                <a:endParaRPr lang="es-CO" sz="1000" b="0" i="1"/>
              </a:p>
            </c:rich>
          </c:tx>
          <c:layout>
            <c:manualLayout>
              <c:xMode val="edge"/>
              <c:yMode val="edge"/>
              <c:x val="0.38026330407732478"/>
              <c:y val="0.84332025053705961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2871808"/>
        <c:crossesAt val="1"/>
        <c:crossBetween val="midCat"/>
      </c:valAx>
      <c:valAx>
        <c:axId val="82871808"/>
        <c:scaling>
          <c:orientation val="minMax"/>
          <c:max val="100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82865536"/>
        <c:crossesAt val="0"/>
        <c:crossBetween val="midCat"/>
      </c:valAx>
      <c:spPr>
        <a:solidFill>
          <a:srgbClr val="99CCFF"/>
        </a:solidFill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625692785189831"/>
          <c:y val="0.94095447005610822"/>
          <c:w val="0.55873538664480338"/>
          <c:h val="5.778894472361814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en-US" sz="1100" dirty="0" smtClean="0"/>
              <a:t>Gross Capability (</a:t>
            </a:r>
            <a:r>
              <a:rPr lang="el-GR" sz="1100" dirty="0" smtClean="0">
                <a:solidFill>
                  <a:srgbClr val="FF0000"/>
                </a:solidFill>
              </a:rPr>
              <a:t>δ = </a:t>
            </a:r>
            <a:r>
              <a:rPr lang="en-GB" sz="1100" dirty="0" smtClean="0">
                <a:solidFill>
                  <a:srgbClr val="FF0000"/>
                </a:solidFill>
              </a:rPr>
              <a:t>1</a:t>
            </a:r>
            <a:r>
              <a:rPr lang="el-GR" sz="1100" dirty="0" smtClean="0"/>
              <a:t>)</a:t>
            </a:r>
          </a:p>
        </c:rich>
      </c:tx>
      <c:layout>
        <c:manualLayout>
          <c:xMode val="edge"/>
          <c:yMode val="edge"/>
          <c:x val="0.18325900296792458"/>
          <c:y val="5.139817428481817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68008079501951"/>
          <c:y val="0.10035292758216544"/>
          <c:w val="0.64691773726214663"/>
          <c:h val="0.76873107842651878"/>
        </c:manualLayout>
      </c:layout>
      <c:scatterChart>
        <c:scatterStyle val="lineMarker"/>
        <c:varyColors val="0"/>
        <c:ser>
          <c:idx val="1"/>
          <c:order val="0"/>
          <c:tx>
            <c:v>Rich Non-LDCs with No MPI Poor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>
                <a:noFill/>
              </a:ln>
            </c:spPr>
          </c:marker>
          <c:dPt>
            <c:idx val="0"/>
            <c:marker>
              <c:symbol val="square"/>
              <c:size val="14"/>
            </c:marker>
            <c:bubble3D val="0"/>
          </c:dPt>
          <c:dPt>
            <c:idx val="1"/>
            <c:marker>
              <c:symbol val="square"/>
              <c:size val="14"/>
            </c:marker>
            <c:bubble3D val="0"/>
          </c:dPt>
          <c:dPt>
            <c:idx val="2"/>
            <c:marker>
              <c:symbol val="square"/>
              <c:size val="14"/>
            </c:marker>
            <c:bubble3D val="0"/>
          </c:dPt>
          <c:dPt>
            <c:idx val="3"/>
            <c:marker>
              <c:symbol val="square"/>
              <c:size val="14"/>
            </c:marker>
            <c:bubble3D val="0"/>
          </c:dPt>
          <c:dPt>
            <c:idx val="4"/>
            <c:marker>
              <c:symbol val="square"/>
              <c:size val="14"/>
            </c:marker>
            <c:bubble3D val="0"/>
          </c:dPt>
          <c:dPt>
            <c:idx val="5"/>
            <c:marker>
              <c:symbol val="square"/>
              <c:size val="14"/>
            </c:marker>
            <c:bubble3D val="0"/>
          </c:dPt>
          <c:dPt>
            <c:idx val="6"/>
            <c:marker>
              <c:symbol val="square"/>
              <c:size val="14"/>
              <c:spPr>
                <a:noFill/>
                <a:ln w="9525">
                  <a:noFill/>
                </a:ln>
              </c:spPr>
            </c:marker>
            <c:bubble3D val="0"/>
          </c:dPt>
          <c:dPt>
            <c:idx val="7"/>
            <c:marker>
              <c:symbol val="square"/>
              <c:size val="14"/>
            </c:marker>
            <c:bubble3D val="0"/>
          </c:dPt>
          <c:dPt>
            <c:idx val="8"/>
            <c:marker>
              <c:symbol val="square"/>
              <c:size val="14"/>
            </c:marker>
            <c:bubble3D val="0"/>
          </c:dPt>
          <c:dPt>
            <c:idx val="9"/>
            <c:marker>
              <c:symbol val="square"/>
              <c:size val="14"/>
            </c:marker>
            <c:bubble3D val="0"/>
          </c:dPt>
          <c:dPt>
            <c:idx val="10"/>
            <c:marker>
              <c:symbol val="square"/>
              <c:size val="14"/>
            </c:marker>
            <c:bubble3D val="0"/>
          </c:dPt>
          <c:dPt>
            <c:idx val="11"/>
            <c:marker>
              <c:symbol val="square"/>
              <c:size val="14"/>
            </c:marker>
            <c:bubble3D val="0"/>
          </c:dPt>
          <c:dPt>
            <c:idx val="12"/>
            <c:marker>
              <c:symbol val="square"/>
              <c:size val="14"/>
            </c:marker>
            <c:bubble3D val="0"/>
          </c:dPt>
          <c:dPt>
            <c:idx val="13"/>
            <c:marker>
              <c:symbol val="square"/>
              <c:size val="14"/>
            </c:marker>
            <c:bubble3D val="0"/>
          </c:dPt>
          <c:dPt>
            <c:idx val="14"/>
            <c:marker>
              <c:symbol val="square"/>
              <c:size val="14"/>
            </c:marker>
            <c:bubble3D val="0"/>
          </c:dPt>
          <c:dPt>
            <c:idx val="15"/>
            <c:marker>
              <c:symbol val="square"/>
              <c:size val="14"/>
            </c:marker>
            <c:bubble3D val="0"/>
          </c:dPt>
          <c:dPt>
            <c:idx val="16"/>
            <c:marker>
              <c:symbol val="square"/>
              <c:size val="14"/>
            </c:marker>
            <c:bubble3D val="0"/>
          </c:dPt>
          <c:dPt>
            <c:idx val="17"/>
            <c:marker>
              <c:symbol val="square"/>
              <c:size val="14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8"/>
            <c:marker>
              <c:symbol val="square"/>
              <c:size val="14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9"/>
            <c:marker>
              <c:symbol val="square"/>
              <c:size val="14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20"/>
            <c:marker>
              <c:symbol val="square"/>
              <c:size val="14"/>
            </c:marker>
            <c:bubble3D val="0"/>
          </c:dPt>
          <c:xVal>
            <c:numRef>
              <c:f>'Table_correlations _MPI'!$AJ$177:$AJ$197</c:f>
              <c:numCache>
                <c:formatCode>General</c:formatCode>
                <c:ptCount val="21"/>
                <c:pt idx="0">
                  <c:v>38823.672980890755</c:v>
                </c:pt>
                <c:pt idx="1">
                  <c:v>29381.21549261301</c:v>
                </c:pt>
                <c:pt idx="2">
                  <c:v>37193.860900095606</c:v>
                </c:pt>
                <c:pt idx="3">
                  <c:v>45103.621579549414</c:v>
                </c:pt>
                <c:pt idx="4">
                  <c:v>13852.135026467131</c:v>
                </c:pt>
                <c:pt idx="5">
                  <c:v>36675.787813579882</c:v>
                </c:pt>
                <c:pt idx="6">
                  <c:v>22231.522549964448</c:v>
                </c:pt>
                <c:pt idx="7">
                  <c:v>41077.93523737161</c:v>
                </c:pt>
                <c:pt idx="8">
                  <c:v>18910.828252257477</c:v>
                </c:pt>
                <c:pt idx="9">
                  <c:v>39431.733956282435</c:v>
                </c:pt>
                <c:pt idx="10">
                  <c:v>37842.294459769662</c:v>
                </c:pt>
                <c:pt idx="11">
                  <c:v>27170.868830554762</c:v>
                </c:pt>
                <c:pt idx="12">
                  <c:v>32347.758806704966</c:v>
                </c:pt>
                <c:pt idx="13">
                  <c:v>32397.234544883351</c:v>
                </c:pt>
                <c:pt idx="14">
                  <c:v>34472.647913418943</c:v>
                </c:pt>
                <c:pt idx="15">
                  <c:v>33699.641320788476</c:v>
                </c:pt>
                <c:pt idx="16">
                  <c:v>36035.877118433702</c:v>
                </c:pt>
                <c:pt idx="17">
                  <c:v>32049.876369999296</c:v>
                </c:pt>
                <c:pt idx="18">
                  <c:v>45793.221802587548</c:v>
                </c:pt>
                <c:pt idx="19">
                  <c:v>32099.440873023752</c:v>
                </c:pt>
                <c:pt idx="20">
                  <c:v>13852.135026467131</c:v>
                </c:pt>
              </c:numCache>
            </c:numRef>
          </c:xVal>
          <c:yVal>
            <c:numRef>
              <c:f>'Table_correlations _MPI'!$AQ$177:$AQ$197</c:f>
              <c:numCache>
                <c:formatCode>General</c:formatCode>
                <c:ptCount val="21"/>
                <c:pt idx="0">
                  <c:v>1184.7063589041654</c:v>
                </c:pt>
                <c:pt idx="1">
                  <c:v>915.14966227419802</c:v>
                </c:pt>
                <c:pt idx="2">
                  <c:v>1208.6300218085448</c:v>
                </c:pt>
                <c:pt idx="3">
                  <c:v>1480.1848428119958</c:v>
                </c:pt>
                <c:pt idx="4">
                  <c:v>503.89854073637929</c:v>
                </c:pt>
                <c:pt idx="5">
                  <c:v>1364.5167372016585</c:v>
                </c:pt>
                <c:pt idx="6">
                  <c:v>1244.9674189459997</c:v>
                </c:pt>
                <c:pt idx="7">
                  <c:v>2620.8219403268245</c:v>
                </c:pt>
                <c:pt idx="8">
                  <c:v>1281.950180046266</c:v>
                </c:pt>
                <c:pt idx="9">
                  <c:v>3206.9867491356204</c:v>
                </c:pt>
                <c:pt idx="10">
                  <c:v>4539.792146222203</c:v>
                </c:pt>
                <c:pt idx="11">
                  <c:v>3381.3661583539515</c:v>
                </c:pt>
                <c:pt idx="12">
                  <c:v>4513.5643788415891</c:v>
                </c:pt>
                <c:pt idx="13">
                  <c:v>5936.0417494019966</c:v>
                </c:pt>
                <c:pt idx="14">
                  <c:v>6900.5872609610724</c:v>
                </c:pt>
                <c:pt idx="15">
                  <c:v>6887.0801626616785</c:v>
                </c:pt>
                <c:pt idx="16">
                  <c:v>9993.177150753565</c:v>
                </c:pt>
                <c:pt idx="17">
                  <c:v>12311.119081268182</c:v>
                </c:pt>
                <c:pt idx="18">
                  <c:v>60490.605768466674</c:v>
                </c:pt>
                <c:pt idx="19">
                  <c:v>44166.590344588658</c:v>
                </c:pt>
                <c:pt idx="20">
                  <c:v>503.89854073637929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81312"/>
        <c:axId val="82783616"/>
      </c:scatterChart>
      <c:scatterChart>
        <c:scatterStyle val="lineMarker"/>
        <c:varyColors val="0"/>
        <c:ser>
          <c:idx val="0"/>
          <c:order val="1"/>
          <c:tx>
            <c:v>India Delta =1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_MPI'!$R$48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'Table_correlations _MPI'!$T$48</c:f>
              <c:numCache>
                <c:formatCode>General</c:formatCode>
                <c:ptCount val="1"/>
                <c:pt idx="0">
                  <c:v>1088.4755430751554</c:v>
                </c:pt>
              </c:numCache>
            </c:numRef>
          </c:yVal>
          <c:smooth val="0"/>
        </c:ser>
        <c:ser>
          <c:idx val="8"/>
          <c:order val="2"/>
          <c:tx>
            <c:v>China Delta = 1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_MPI'!$R$44</c:f>
              <c:numCache>
                <c:formatCode>General</c:formatCode>
                <c:ptCount val="1"/>
                <c:pt idx="0">
                  <c:v>6863.1696052520438</c:v>
                </c:pt>
              </c:numCache>
            </c:numRef>
          </c:xVal>
          <c:yVal>
            <c:numRef>
              <c:f>'Table_correlations _MPI'!$T$44</c:f>
              <c:numCache>
                <c:formatCode>General</c:formatCode>
                <c:ptCount val="1"/>
                <c:pt idx="0">
                  <c:v>5892.3528854415135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97696"/>
        <c:axId val="82799232"/>
      </c:scatterChart>
      <c:valAx>
        <c:axId val="82781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18683678004031332"/>
              <c:y val="0.9629721520658987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2783616"/>
        <c:crossesAt val="1"/>
        <c:crossBetween val="midCat"/>
      </c:valAx>
      <c:valAx>
        <c:axId val="82783616"/>
        <c:scaling>
          <c:orientation val="minMax"/>
          <c:max val="640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_ ;[Red]\-#,##0\ " sourceLinked="0"/>
        <c:majorTickMark val="none"/>
        <c:minorTickMark val="none"/>
        <c:tickLblPos val="none"/>
        <c:crossAx val="82781312"/>
        <c:crossesAt val="0"/>
        <c:crossBetween val="midCat"/>
        <c:majorUnit val="5000"/>
      </c:valAx>
      <c:valAx>
        <c:axId val="82797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2799232"/>
        <c:crosses val="autoZero"/>
        <c:crossBetween val="midCat"/>
      </c:valAx>
      <c:valAx>
        <c:axId val="82799232"/>
        <c:scaling>
          <c:orientation val="minMax"/>
          <c:max val="60000"/>
        </c:scaling>
        <c:delete val="1"/>
        <c:axPos val="r"/>
        <c:numFmt formatCode="[$$-C09]#,##0;\-[$$-C09]#,##0" sourceLinked="0"/>
        <c:majorTickMark val="out"/>
        <c:minorTickMark val="none"/>
        <c:tickLblPos val="none"/>
        <c:crossAx val="82797696"/>
        <c:crosses val="max"/>
        <c:crossBetween val="midCat"/>
      </c:valAx>
      <c:spPr>
        <a:solidFill>
          <a:srgbClr val="99CCFF"/>
        </a:soli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6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Gross Capability (</a:t>
            </a:r>
            <a:r>
              <a:rPr lang="el-GR" sz="1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GB" sz="1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0</a:t>
            </a:r>
            <a:r>
              <a:rPr lang="en-GB" sz="1100" dirty="0" smtClean="0">
                <a:latin typeface="Times New Roman"/>
                <a:cs typeface="Times New Roman"/>
              </a:rPr>
              <a:t>)</a:t>
            </a:r>
            <a:endParaRPr lang="en-US" sz="1100" dirty="0"/>
          </a:p>
        </c:rich>
      </c:tx>
      <c:layout>
        <c:manualLayout>
          <c:xMode val="edge"/>
          <c:yMode val="edge"/>
          <c:x val="9.1419666820645659E-2"/>
          <c:y val="4.72053021674177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5993314737766011E-2"/>
          <c:y val="9.6160108364833422E-2"/>
          <c:w val="0.78985496617287365"/>
          <c:h val="0.77292395054392005"/>
        </c:manualLayout>
      </c:layout>
      <c:scatterChart>
        <c:scatterStyle val="lineMarker"/>
        <c:varyColors val="0"/>
        <c:ser>
          <c:idx val="3"/>
          <c:order val="1"/>
          <c:tx>
            <c:v>EU GDP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c:spPr>
          </c:marker>
          <c:xVal>
            <c:numRef>
              <c:f>'Table_correlations _MPI'!$AJ$196</c:f>
              <c:numCache>
                <c:formatCode>General</c:formatCode>
                <c:ptCount val="1"/>
                <c:pt idx="0">
                  <c:v>32099.440873023745</c:v>
                </c:pt>
              </c:numCache>
            </c:numRef>
          </c:xVal>
          <c:yVal>
            <c:numRef>
              <c:f>'Table_correlations _MPI'!$AM$196</c:f>
              <c:numCache>
                <c:formatCode>General</c:formatCode>
                <c:ptCount val="1"/>
                <c:pt idx="0">
                  <c:v>14643.980730814412</c:v>
                </c:pt>
              </c:numCache>
            </c:numRef>
          </c:yVal>
          <c:smooth val="0"/>
        </c:ser>
        <c:ser>
          <c:idx val="4"/>
          <c:order val="2"/>
          <c:tx>
            <c:v>US GDP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_MPI'!$AJ$195</c:f>
              <c:numCache>
                <c:formatCode>General</c:formatCode>
                <c:ptCount val="1"/>
                <c:pt idx="0">
                  <c:v>45793.22180258757</c:v>
                </c:pt>
              </c:numCache>
            </c:numRef>
          </c:xVal>
          <c:yVal>
            <c:numRef>
              <c:f>'Table_correlations _MPI'!$AM$195</c:f>
              <c:numCache>
                <c:formatCode>General</c:formatCode>
                <c:ptCount val="1"/>
                <c:pt idx="0">
                  <c:v>14058.839645947015</c:v>
                </c:pt>
              </c:numCache>
            </c:numRef>
          </c:yVal>
          <c:smooth val="0"/>
        </c:ser>
        <c:ser>
          <c:idx val="6"/>
          <c:order val="3"/>
          <c:tx>
            <c:v>JP GDP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_MPI'!$AJ$194</c:f>
              <c:numCache>
                <c:formatCode>General</c:formatCode>
                <c:ptCount val="1"/>
                <c:pt idx="0">
                  <c:v>32049.876369999296</c:v>
                </c:pt>
              </c:numCache>
            </c:numRef>
          </c:xVal>
          <c:yVal>
            <c:numRef>
              <c:f>'Table_correlations _MPI'!$AM$194</c:f>
              <c:numCache>
                <c:formatCode>General</c:formatCode>
                <c:ptCount val="1"/>
                <c:pt idx="0">
                  <c:v>4088.2167839095659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95392"/>
        <c:axId val="83197312"/>
      </c:scatterChart>
      <c:scatterChart>
        <c:scatterStyle val="lineMarker"/>
        <c:varyColors val="0"/>
        <c:ser>
          <c:idx val="2"/>
          <c:order val="0"/>
          <c:tx>
            <c:v>China GDP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c:spPr>
          </c:marker>
          <c:xVal>
            <c:numRef>
              <c:f>'Table_correlations _MPI'!$CX$50</c:f>
              <c:numCache>
                <c:formatCode>General</c:formatCode>
                <c:ptCount val="1"/>
                <c:pt idx="0">
                  <c:v>6863.1696052520419</c:v>
                </c:pt>
              </c:numCache>
            </c:numRef>
          </c:xVal>
          <c:yVal>
            <c:numRef>
              <c:f>'Table_correlations _MPI'!$DD$50</c:f>
              <c:numCache>
                <c:formatCode>General</c:formatCode>
                <c:ptCount val="1"/>
                <c:pt idx="0">
                  <c:v>9137.4867490404449</c:v>
                </c:pt>
              </c:numCache>
            </c:numRef>
          </c:yVal>
          <c:smooth val="0"/>
        </c:ser>
        <c:ser>
          <c:idx val="10"/>
          <c:order val="4"/>
          <c:tx>
            <c:v>India GDP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Data_sheet!$C$89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Data_sheet!$R$10</c:f>
              <c:numCache>
                <c:formatCode>0</c:formatCode>
                <c:ptCount val="1"/>
                <c:pt idx="0">
                  <c:v>3658.4494386164079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03200"/>
        <c:axId val="83204736"/>
      </c:scatterChart>
      <c:valAx>
        <c:axId val="83195392"/>
        <c:scaling>
          <c:orientation val="minMax"/>
        </c:scaling>
        <c:delete val="0"/>
        <c:axPos val="b"/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3197312"/>
        <c:crossesAt val="1"/>
        <c:crossBetween val="midCat"/>
      </c:valAx>
      <c:valAx>
        <c:axId val="83197312"/>
        <c:scaling>
          <c:orientation val="minMax"/>
          <c:max val="62000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_ ;[Red]\-#,##0\ " sourceLinked="0"/>
        <c:majorTickMark val="none"/>
        <c:minorTickMark val="none"/>
        <c:tickLblPos val="none"/>
        <c:crossAx val="83195392"/>
        <c:crossesAt val="0"/>
        <c:crossBetween val="midCat"/>
        <c:majorUnit val="5000"/>
      </c:valAx>
      <c:valAx>
        <c:axId val="83203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3204736"/>
        <c:crosses val="autoZero"/>
        <c:crossBetween val="midCat"/>
      </c:valAx>
      <c:valAx>
        <c:axId val="83204736"/>
        <c:scaling>
          <c:orientation val="minMax"/>
          <c:max val="15000"/>
        </c:scaling>
        <c:delete val="0"/>
        <c:axPos val="r"/>
        <c:numFmt formatCode="#,##0" sourceLinked="0"/>
        <c:majorTickMark val="out"/>
        <c:minorTickMark val="none"/>
        <c:tickLblPos val="none"/>
        <c:crossAx val="83203200"/>
        <c:crosses val="max"/>
        <c:crossBetween val="midCat"/>
      </c:valAx>
      <c:spPr>
        <a:solidFill>
          <a:srgbClr val="99CCFF"/>
        </a:soli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6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en-GB" sz="1100" dirty="0" smtClean="0"/>
              <a:t>Net Capability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el-GR" sz="1100" dirty="0" smtClean="0">
                <a:solidFill>
                  <a:srgbClr val="FF0000"/>
                </a:solidFill>
              </a:rPr>
              <a:t>(δ = 1</a:t>
            </a:r>
            <a:r>
              <a:rPr lang="en-GB" sz="1100" dirty="0" smtClean="0">
                <a:solidFill>
                  <a:srgbClr val="FF0000"/>
                </a:solidFill>
              </a:rPr>
              <a:t>; </a:t>
            </a:r>
            <a:r>
              <a:rPr lang="el-GR" sz="1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GB" sz="1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3×</a:t>
            </a:r>
            <a:r>
              <a:rPr lang="en-GB" sz="1100" b="1" i="1" u="none" strike="noStrike" baseline="0" dirty="0" smtClean="0">
                <a:solidFill>
                  <a:srgbClr val="FF0000"/>
                </a:solidFill>
              </a:rPr>
              <a:t>ZCA</a:t>
            </a:r>
            <a:r>
              <a:rPr lang="en-GB" sz="1100" b="1" i="1" u="none" strike="noStrike" baseline="-25000" dirty="0" smtClean="0">
                <a:solidFill>
                  <a:srgbClr val="FF0000"/>
                </a:solidFill>
              </a:rPr>
              <a:t>LDC</a:t>
            </a:r>
            <a:r>
              <a:rPr lang="el-GR" sz="1100" dirty="0" smtClean="0">
                <a:solidFill>
                  <a:srgbClr val="FF0000"/>
                </a:solidFill>
              </a:rPr>
              <a:t>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pPr>
            <a:endParaRPr lang="en-GB" sz="1100" dirty="0"/>
          </a:p>
        </c:rich>
      </c:tx>
      <c:layout>
        <c:manualLayout>
          <c:xMode val="edge"/>
          <c:yMode val="edge"/>
          <c:x val="0.22476400471632194"/>
          <c:y val="1.1397287999971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0779662474779"/>
          <c:y val="8.8041432896344848E-2"/>
          <c:w val="0.79233938164576656"/>
          <c:h val="0.85574085518275944"/>
        </c:manualLayout>
      </c:layout>
      <c:scatterChart>
        <c:scatterStyle val="lineMarker"/>
        <c:varyColors val="0"/>
        <c:ser>
          <c:idx val="0"/>
          <c:order val="0"/>
          <c:tx>
            <c:v>non-LDCs countries with MPI poor and large capability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</c:spPr>
          </c:marker>
          <c:dPt>
            <c:idx val="0"/>
            <c:marker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2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3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4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5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6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7"/>
            <c:marker>
              <c:spPr>
                <a:noFill/>
                <a:ln w="9525">
                  <a:noFill/>
                </a:ln>
              </c:spPr>
            </c:marker>
            <c:bubble3D val="0"/>
          </c:dPt>
          <c:dPt>
            <c:idx val="8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9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0"/>
            <c:marker>
              <c:spPr>
                <a:noFill/>
                <a:ln w="19050">
                  <a:noFill/>
                </a:ln>
              </c:spPr>
            </c:marker>
            <c:bubble3D val="0"/>
          </c:dPt>
          <c:dPt>
            <c:idx val="11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2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3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4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5"/>
            <c:marker>
              <c:symbol val="diamond"/>
              <c:size val="14"/>
              <c:spPr>
                <a:noFill/>
                <a:ln>
                  <a:noFill/>
                </a:ln>
              </c:spPr>
            </c:marker>
            <c:bubble3D val="0"/>
          </c:dPt>
          <c:dPt>
            <c:idx val="16"/>
            <c:marker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7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8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9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20"/>
            <c:marker>
              <c:spPr>
                <a:noFill/>
                <a:ln>
                  <a:noFill/>
                </a:ln>
              </c:spPr>
            </c:marker>
            <c:bubble3D val="0"/>
          </c:dPt>
          <c:xVal>
            <c:numRef>
              <c:f>'Table_correlations _MPI'!$CX$50:$CX$70</c:f>
              <c:numCache>
                <c:formatCode>General</c:formatCode>
                <c:ptCount val="21"/>
                <c:pt idx="0">
                  <c:v>6863.1696052520601</c:v>
                </c:pt>
                <c:pt idx="1">
                  <c:v>18888.857741719279</c:v>
                </c:pt>
                <c:pt idx="2">
                  <c:v>10436.4289343403</c:v>
                </c:pt>
                <c:pt idx="3">
                  <c:v>13858.695520531173</c:v>
                </c:pt>
                <c:pt idx="4">
                  <c:v>14452.130656416146</c:v>
                </c:pt>
                <c:pt idx="5">
                  <c:v>4085.4539197391737</c:v>
                </c:pt>
                <c:pt idx="6">
                  <c:v>14677.006868091872</c:v>
                </c:pt>
                <c:pt idx="7">
                  <c:v>7917.9815258010049</c:v>
                </c:pt>
                <c:pt idx="8">
                  <c:v>10328.544404736087</c:v>
                </c:pt>
                <c:pt idx="9">
                  <c:v>5932.9846625453019</c:v>
                </c:pt>
                <c:pt idx="10">
                  <c:v>9142.6517737573831</c:v>
                </c:pt>
                <c:pt idx="11">
                  <c:v>49986.765636256336</c:v>
                </c:pt>
                <c:pt idx="12">
                  <c:v>11410.442657481322</c:v>
                </c:pt>
                <c:pt idx="13">
                  <c:v>6372.9010770480581</c:v>
                </c:pt>
                <c:pt idx="14">
                  <c:v>24847.964546090097</c:v>
                </c:pt>
                <c:pt idx="15">
                  <c:v>1373.027011029925</c:v>
                </c:pt>
                <c:pt idx="16">
                  <c:v>3166.5355011210199</c:v>
                </c:pt>
                <c:pt idx="17">
                  <c:v>2245.3798450759282</c:v>
                </c:pt>
                <c:pt idx="18">
                  <c:v>2606.471898136871</c:v>
                </c:pt>
                <c:pt idx="19">
                  <c:v>957.97975412832352</c:v>
                </c:pt>
                <c:pt idx="20">
                  <c:v>1569.1802475516292</c:v>
                </c:pt>
              </c:numCache>
            </c:numRef>
          </c:xVal>
          <c:yVal>
            <c:numRef>
              <c:f>'Table_correlations _MPI'!$DC$50:$DC$70</c:f>
              <c:numCache>
                <c:formatCode>General</c:formatCode>
                <c:ptCount val="21"/>
                <c:pt idx="0">
                  <c:v>5515.1641644303054</c:v>
                </c:pt>
                <c:pt idx="1">
                  <c:v>4751.712612712975</c:v>
                </c:pt>
                <c:pt idx="2">
                  <c:v>1966.9120756502991</c:v>
                </c:pt>
                <c:pt idx="3">
                  <c:v>2013.2571500304823</c:v>
                </c:pt>
                <c:pt idx="4">
                  <c:v>1399.7765740638881</c:v>
                </c:pt>
                <c:pt idx="5">
                  <c:v>258.22387056345832</c:v>
                </c:pt>
                <c:pt idx="6">
                  <c:v>808.63819115151932</c:v>
                </c:pt>
                <c:pt idx="7">
                  <c:v>402.64099379045336</c:v>
                </c:pt>
                <c:pt idx="8">
                  <c:v>480.13385241525845</c:v>
                </c:pt>
                <c:pt idx="9">
                  <c:v>253.97262915782611</c:v>
                </c:pt>
                <c:pt idx="10">
                  <c:v>353.47794715971975</c:v>
                </c:pt>
                <c:pt idx="11">
                  <c:v>1628.9731339980522</c:v>
                </c:pt>
                <c:pt idx="12">
                  <c:v>194.65355108052458</c:v>
                </c:pt>
                <c:pt idx="13">
                  <c:v>173.87681977324698</c:v>
                </c:pt>
                <c:pt idx="14">
                  <c:v>607.85309796663853</c:v>
                </c:pt>
                <c:pt idx="15">
                  <c:v>-1225.5715848928278</c:v>
                </c:pt>
                <c:pt idx="16">
                  <c:v>-565.64735382680271</c:v>
                </c:pt>
                <c:pt idx="17">
                  <c:v>-169.10103246970812</c:v>
                </c:pt>
                <c:pt idx="18">
                  <c:v>-118.8790704978382</c:v>
                </c:pt>
                <c:pt idx="19">
                  <c:v>-223.83102660984508</c:v>
                </c:pt>
                <c:pt idx="20">
                  <c:v>-183.18255375168815</c:v>
                </c:pt>
              </c:numCache>
            </c:numRef>
          </c:yVal>
          <c:smooth val="0"/>
        </c:ser>
        <c:ser>
          <c:idx val="1"/>
          <c:order val="1"/>
          <c:tx>
            <c:v>Rich Non-LDCs with No MPI Poor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>
                <a:noFill/>
              </a:ln>
            </c:spPr>
          </c:marker>
          <c:dPt>
            <c:idx val="0"/>
            <c:marker>
              <c:symbol val="square"/>
              <c:size val="14"/>
            </c:marker>
            <c:bubble3D val="0"/>
          </c:dPt>
          <c:dPt>
            <c:idx val="1"/>
            <c:marker>
              <c:symbol val="square"/>
              <c:size val="14"/>
            </c:marker>
            <c:bubble3D val="0"/>
          </c:dPt>
          <c:dPt>
            <c:idx val="2"/>
            <c:marker>
              <c:symbol val="square"/>
              <c:size val="14"/>
            </c:marker>
            <c:bubble3D val="0"/>
          </c:dPt>
          <c:dPt>
            <c:idx val="3"/>
            <c:marker>
              <c:symbol val="square"/>
              <c:size val="14"/>
            </c:marker>
            <c:bubble3D val="0"/>
          </c:dPt>
          <c:dPt>
            <c:idx val="4"/>
            <c:marker>
              <c:symbol val="square"/>
              <c:size val="14"/>
            </c:marker>
            <c:bubble3D val="0"/>
          </c:dPt>
          <c:dPt>
            <c:idx val="5"/>
            <c:marker>
              <c:symbol val="square"/>
              <c:size val="14"/>
            </c:marker>
            <c:bubble3D val="0"/>
          </c:dPt>
          <c:dPt>
            <c:idx val="6"/>
            <c:marker>
              <c:symbol val="square"/>
              <c:size val="14"/>
              <c:spPr>
                <a:noFill/>
                <a:ln w="9525">
                  <a:noFill/>
                </a:ln>
              </c:spPr>
            </c:marker>
            <c:bubble3D val="0"/>
          </c:dPt>
          <c:dPt>
            <c:idx val="7"/>
            <c:marker>
              <c:symbol val="square"/>
              <c:size val="14"/>
            </c:marker>
            <c:bubble3D val="0"/>
          </c:dPt>
          <c:dPt>
            <c:idx val="8"/>
            <c:marker>
              <c:symbol val="square"/>
              <c:size val="14"/>
            </c:marker>
            <c:bubble3D val="0"/>
          </c:dPt>
          <c:dPt>
            <c:idx val="9"/>
            <c:marker>
              <c:symbol val="square"/>
              <c:size val="14"/>
            </c:marker>
            <c:bubble3D val="0"/>
          </c:dPt>
          <c:dPt>
            <c:idx val="10"/>
            <c:marker>
              <c:symbol val="square"/>
              <c:size val="14"/>
            </c:marker>
            <c:bubble3D val="0"/>
          </c:dPt>
          <c:dPt>
            <c:idx val="11"/>
            <c:marker>
              <c:symbol val="square"/>
              <c:size val="14"/>
            </c:marker>
            <c:bubble3D val="0"/>
          </c:dPt>
          <c:dPt>
            <c:idx val="12"/>
            <c:marker>
              <c:symbol val="square"/>
              <c:size val="14"/>
            </c:marker>
            <c:bubble3D val="0"/>
          </c:dPt>
          <c:dPt>
            <c:idx val="13"/>
            <c:marker>
              <c:symbol val="square"/>
              <c:size val="14"/>
            </c:marker>
            <c:bubble3D val="0"/>
          </c:dPt>
          <c:dPt>
            <c:idx val="14"/>
            <c:marker>
              <c:symbol val="square"/>
              <c:size val="14"/>
            </c:marker>
            <c:bubble3D val="0"/>
          </c:dPt>
          <c:dPt>
            <c:idx val="15"/>
            <c:marker>
              <c:symbol val="square"/>
              <c:size val="14"/>
            </c:marker>
            <c:bubble3D val="0"/>
          </c:dPt>
          <c:dPt>
            <c:idx val="16"/>
            <c:marker>
              <c:symbol val="square"/>
              <c:size val="14"/>
            </c:marker>
            <c:bubble3D val="0"/>
          </c:dPt>
          <c:dPt>
            <c:idx val="17"/>
            <c:marker>
              <c:symbol val="square"/>
              <c:size val="14"/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8"/>
            <c:marker>
              <c:symbol val="square"/>
              <c:size val="14"/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9"/>
            <c:marker>
              <c:symbol val="square"/>
              <c:size val="14"/>
              <c:spPr>
                <a:blipFill>
                  <a:blip xmlns:r="http://schemas.openxmlformats.org/officeDocument/2006/relationships" r:embed="rId6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20"/>
            <c:marker>
              <c:symbol val="square"/>
              <c:size val="14"/>
            </c:marker>
            <c:bubble3D val="0"/>
          </c:dPt>
          <c:xVal>
            <c:numRef>
              <c:f>'Table_correlations _MPI'!$AJ$177:$AJ$197</c:f>
              <c:numCache>
                <c:formatCode>General</c:formatCode>
                <c:ptCount val="21"/>
                <c:pt idx="0">
                  <c:v>38823.672980890755</c:v>
                </c:pt>
                <c:pt idx="1">
                  <c:v>29381.215492613104</c:v>
                </c:pt>
                <c:pt idx="2">
                  <c:v>37193.860900095606</c:v>
                </c:pt>
                <c:pt idx="3">
                  <c:v>45103.621579549414</c:v>
                </c:pt>
                <c:pt idx="4">
                  <c:v>13852.1350264671</c:v>
                </c:pt>
                <c:pt idx="5">
                  <c:v>36675.787813579882</c:v>
                </c:pt>
                <c:pt idx="6">
                  <c:v>22231.522549964448</c:v>
                </c:pt>
                <c:pt idx="7">
                  <c:v>41077.93523737161</c:v>
                </c:pt>
                <c:pt idx="8">
                  <c:v>18910.828252257477</c:v>
                </c:pt>
                <c:pt idx="9">
                  <c:v>39431.733956282435</c:v>
                </c:pt>
                <c:pt idx="10">
                  <c:v>37842.294459769575</c:v>
                </c:pt>
                <c:pt idx="11">
                  <c:v>27170.868830554769</c:v>
                </c:pt>
                <c:pt idx="12">
                  <c:v>32347.758806704969</c:v>
                </c:pt>
                <c:pt idx="13">
                  <c:v>32397.234544883297</c:v>
                </c:pt>
                <c:pt idx="14">
                  <c:v>34472.647913418943</c:v>
                </c:pt>
                <c:pt idx="15">
                  <c:v>33699.641320788476</c:v>
                </c:pt>
                <c:pt idx="16">
                  <c:v>36035.877118433702</c:v>
                </c:pt>
                <c:pt idx="17">
                  <c:v>32049.876369999296</c:v>
                </c:pt>
                <c:pt idx="18">
                  <c:v>45793.221802587352</c:v>
                </c:pt>
                <c:pt idx="19">
                  <c:v>32099.440873023828</c:v>
                </c:pt>
                <c:pt idx="20">
                  <c:v>13852.1350264671</c:v>
                </c:pt>
              </c:numCache>
            </c:numRef>
          </c:xVal>
          <c:yVal>
            <c:numRef>
              <c:f>'Table_correlations _MPI'!$AQ$177:$AQ$197</c:f>
              <c:numCache>
                <c:formatCode>General</c:formatCode>
                <c:ptCount val="21"/>
                <c:pt idx="0">
                  <c:v>1184.7063589041661</c:v>
                </c:pt>
                <c:pt idx="1">
                  <c:v>915.14966227419802</c:v>
                </c:pt>
                <c:pt idx="2">
                  <c:v>1208.6300218085448</c:v>
                </c:pt>
                <c:pt idx="3">
                  <c:v>1480.1848428119881</c:v>
                </c:pt>
                <c:pt idx="4">
                  <c:v>503.89854073637929</c:v>
                </c:pt>
                <c:pt idx="5">
                  <c:v>1364.5167372016585</c:v>
                </c:pt>
                <c:pt idx="6">
                  <c:v>1244.9674189459997</c:v>
                </c:pt>
                <c:pt idx="7">
                  <c:v>2620.8219403268245</c:v>
                </c:pt>
                <c:pt idx="8">
                  <c:v>1281.950180046266</c:v>
                </c:pt>
                <c:pt idx="9">
                  <c:v>3206.9867491356126</c:v>
                </c:pt>
                <c:pt idx="10">
                  <c:v>4539.792146222203</c:v>
                </c:pt>
                <c:pt idx="11">
                  <c:v>3381.3661583539515</c:v>
                </c:pt>
                <c:pt idx="12">
                  <c:v>4513.5643788415891</c:v>
                </c:pt>
                <c:pt idx="13">
                  <c:v>5936.0417494020003</c:v>
                </c:pt>
                <c:pt idx="14">
                  <c:v>6900.5872609610724</c:v>
                </c:pt>
                <c:pt idx="15">
                  <c:v>6887.0801626616958</c:v>
                </c:pt>
                <c:pt idx="16">
                  <c:v>9993.177150753565</c:v>
                </c:pt>
                <c:pt idx="17">
                  <c:v>12311.119081268182</c:v>
                </c:pt>
                <c:pt idx="18">
                  <c:v>60490.605768466674</c:v>
                </c:pt>
                <c:pt idx="19">
                  <c:v>44166.590344588585</c:v>
                </c:pt>
                <c:pt idx="20">
                  <c:v>503.89854073637929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39968"/>
        <c:axId val="83145856"/>
      </c:scatterChart>
      <c:valAx>
        <c:axId val="83139968"/>
        <c:scaling>
          <c:orientation val="minMax"/>
        </c:scaling>
        <c:delete val="0"/>
        <c:axPos val="b"/>
        <c:numFmt formatCode="[$$-C09]#,##0" sourceLinked="0"/>
        <c:majorTickMark val="none"/>
        <c:minorTickMark val="none"/>
        <c:tickLblPos val="nextTo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3145856"/>
        <c:crossesAt val="1"/>
        <c:crossBetween val="midCat"/>
      </c:valAx>
      <c:valAx>
        <c:axId val="83145856"/>
        <c:scaling>
          <c:orientation val="minMax"/>
          <c:max val="63500"/>
          <c:min val="-5000"/>
        </c:scaling>
        <c:delete val="0"/>
        <c:axPos val="l"/>
        <c:numFmt formatCode="#,##0_ ;[Red]\-#,##0\ " sourceLinked="0"/>
        <c:majorTickMark val="none"/>
        <c:minorTickMark val="none"/>
        <c:tickLblPos val="none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crossAx val="83139968"/>
        <c:crossesAt val="0"/>
        <c:crossBetween val="midCat"/>
        <c:majorUnit val="5000"/>
        <c:minorUnit val="5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7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37114669014829"/>
          <c:y val="0.16039270830372854"/>
          <c:w val="0.75466169053918564"/>
          <c:h val="0.80002086934680794"/>
        </c:manualLayout>
      </c:layout>
      <c:lineChart>
        <c:grouping val="standard"/>
        <c:varyColors val="0"/>
        <c:ser>
          <c:idx val="2"/>
          <c:order val="0"/>
          <c:tx>
            <c:strRef>
              <c:f>Data_sheet!$O$18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</c:spPr>
          </c:marker>
          <c:val>
            <c:numRef>
              <c:f>Data_sheet!$P$30:$U$30</c:f>
              <c:numCache>
                <c:formatCode>0%</c:formatCode>
                <c:ptCount val="6"/>
                <c:pt idx="0">
                  <c:v>1.0445778087325384</c:v>
                </c:pt>
                <c:pt idx="1">
                  <c:v>1.0222889043662693</c:v>
                </c:pt>
                <c:pt idx="2">
                  <c:v>1</c:v>
                </c:pt>
                <c:pt idx="3">
                  <c:v>0.97771109563373104</c:v>
                </c:pt>
                <c:pt idx="4">
                  <c:v>0.95542219126746175</c:v>
                </c:pt>
                <c:pt idx="5">
                  <c:v>0.93313328690119279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Data_sheet!$O$32</c:f>
              <c:strCache>
                <c:ptCount val="1"/>
                <c:pt idx="0">
                  <c:v>Brazil</c:v>
                </c:pt>
              </c:strCache>
            </c:strRef>
          </c:tx>
          <c:spPr>
            <a:ln w="28575">
              <a:solidFill>
                <a:srgbClr val="008E40"/>
              </a:solidFill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val>
            <c:numRef>
              <c:f>Data_sheet!$P$32:$U$32</c:f>
              <c:numCache>
                <c:formatCode>0%</c:formatCode>
                <c:ptCount val="6"/>
                <c:pt idx="0">
                  <c:v>0.9805938763712585</c:v>
                </c:pt>
                <c:pt idx="1">
                  <c:v>0.97881646733794248</c:v>
                </c:pt>
                <c:pt idx="2">
                  <c:v>0.97703905830462634</c:v>
                </c:pt>
                <c:pt idx="3">
                  <c:v>0.97526164927131032</c:v>
                </c:pt>
                <c:pt idx="4">
                  <c:v>0.97348424023799429</c:v>
                </c:pt>
                <c:pt idx="5">
                  <c:v>0.97170683120467816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Data_sheet!$O$33</c:f>
              <c:strCache>
                <c:ptCount val="1"/>
                <c:pt idx="0">
                  <c:v>South Africa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marker>
          <c:val>
            <c:numRef>
              <c:f>Data_sheet!$P$33:$U$33</c:f>
              <c:numCache>
                <c:formatCode>0%</c:formatCode>
                <c:ptCount val="6"/>
                <c:pt idx="0">
                  <c:v>0.97045718021294836</c:v>
                </c:pt>
                <c:pt idx="1">
                  <c:v>0.96115076654837672</c:v>
                </c:pt>
                <c:pt idx="2">
                  <c:v>0.95184435288380509</c:v>
                </c:pt>
                <c:pt idx="3">
                  <c:v>0.94253793921923357</c:v>
                </c:pt>
                <c:pt idx="4">
                  <c:v>0.93323152555466193</c:v>
                </c:pt>
                <c:pt idx="5">
                  <c:v>0.9239251118900903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27136"/>
        <c:axId val="73629056"/>
      </c:lineChart>
      <c:catAx>
        <c:axId val="7362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en-US"/>
          </a:p>
        </c:txPr>
        <c:crossAx val="73629056"/>
        <c:crosses val="autoZero"/>
        <c:auto val="1"/>
        <c:lblAlgn val="ctr"/>
        <c:lblOffset val="100"/>
        <c:noMultiLvlLbl val="0"/>
      </c:catAx>
      <c:valAx>
        <c:axId val="73629056"/>
        <c:scaling>
          <c:orientation val="minMax"/>
          <c:min val="0.9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627136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 w="19050"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25470066482697"/>
          <c:y val="2.3031825795644896E-2"/>
          <c:w val="0.85272540593952773"/>
          <c:h val="0.95393634840871022"/>
        </c:manualLayout>
      </c:layout>
      <c:lineChart>
        <c:grouping val="standard"/>
        <c:varyColors val="0"/>
        <c:ser>
          <c:idx val="0"/>
          <c:order val="0"/>
          <c:tx>
            <c:strRef>
              <c:f>Data_sheet!$O$28</c:f>
              <c:strCache>
                <c:ptCount val="1"/>
                <c:pt idx="0">
                  <c:v>Median LDC</c:v>
                </c:pt>
              </c:strCache>
            </c:strRef>
          </c:tx>
          <c:spPr>
            <a:ln w="2222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Data_sheet!$P$17:$U$17</c:f>
              <c:numCache>
                <c:formatCode>0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Data_sheet!$P$28:$U$28</c:f>
              <c:numCache>
                <c:formatCode>0%</c:formatCode>
                <c:ptCount val="6"/>
                <c:pt idx="0">
                  <c:v>0.11045541230700198</c:v>
                </c:pt>
                <c:pt idx="1">
                  <c:v>-0.41600162796161422</c:v>
                </c:pt>
                <c:pt idx="2">
                  <c:v>-0.94245866823023028</c:v>
                </c:pt>
                <c:pt idx="3">
                  <c:v>-1.468915708498846</c:v>
                </c:pt>
                <c:pt idx="4">
                  <c:v>-1.9953727487674624</c:v>
                </c:pt>
                <c:pt idx="5">
                  <c:v>-2.5218297890360786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Data_sheet!$O$29</c:f>
              <c:strCache>
                <c:ptCount val="1"/>
                <c:pt idx="0">
                  <c:v>India</c:v>
                </c:pt>
              </c:strCache>
            </c:strRef>
          </c:tx>
          <c:spPr>
            <a:ln w="22225">
              <a:solidFill>
                <a:srgbClr val="FF6600"/>
              </a:solidFill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</c:spPr>
          </c:marker>
          <c:cat>
            <c:numRef>
              <c:f>Data_sheet!$P$17:$U$17</c:f>
              <c:numCache>
                <c:formatCode>0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Data_sheet!$P$29:$U$29</c:f>
              <c:numCache>
                <c:formatCode>0%</c:formatCode>
                <c:ptCount val="6"/>
                <c:pt idx="0">
                  <c:v>0.29752373548909977</c:v>
                </c:pt>
                <c:pt idx="1">
                  <c:v>0.1468114373696521</c:v>
                </c:pt>
                <c:pt idx="2">
                  <c:v>-3.900860749795555E-3</c:v>
                </c:pt>
                <c:pt idx="3">
                  <c:v>-0.15461315886924323</c:v>
                </c:pt>
                <c:pt idx="4">
                  <c:v>-0.30532545698869085</c:v>
                </c:pt>
                <c:pt idx="5">
                  <c:v>-0.45603775510813843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Data_sheet!$O$18</c:f>
              <c:strCache>
                <c:ptCount val="1"/>
                <c:pt idx="0">
                  <c:v>China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val>
            <c:numRef>
              <c:f>Data_sheet!$P$30:$U$30</c:f>
              <c:numCache>
                <c:formatCode>0%</c:formatCode>
                <c:ptCount val="6"/>
                <c:pt idx="0">
                  <c:v>1.0445778087325384</c:v>
                </c:pt>
                <c:pt idx="1">
                  <c:v>1.0222889043662693</c:v>
                </c:pt>
                <c:pt idx="2">
                  <c:v>1</c:v>
                </c:pt>
                <c:pt idx="3">
                  <c:v>0.97771109563373104</c:v>
                </c:pt>
                <c:pt idx="4">
                  <c:v>0.95542219126746175</c:v>
                </c:pt>
                <c:pt idx="5">
                  <c:v>0.93313328690119279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Data_sheet!$O$31</c:f>
              <c:strCache>
                <c:ptCount val="1"/>
                <c:pt idx="0">
                  <c:v>EU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</c:spPr>
          </c:marker>
          <c:val>
            <c:numRef>
              <c:f>Data_sheet!$P$31:$U$31</c:f>
              <c:numCache>
                <c:formatCode>0%</c:formatCode>
                <c:ptCount val="6"/>
                <c:pt idx="0">
                  <c:v>3.016023522323525</c:v>
                </c:pt>
                <c:pt idx="1">
                  <c:v>3.016023522323525</c:v>
                </c:pt>
                <c:pt idx="2">
                  <c:v>3.016023522323525</c:v>
                </c:pt>
                <c:pt idx="3">
                  <c:v>3.016023522323525</c:v>
                </c:pt>
                <c:pt idx="4">
                  <c:v>3.016023522323525</c:v>
                </c:pt>
                <c:pt idx="5">
                  <c:v>3.016023522323525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67328"/>
        <c:axId val="73669248"/>
      </c:lineChart>
      <c:catAx>
        <c:axId val="736673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high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en-US"/>
          </a:p>
        </c:txPr>
        <c:crossAx val="73669248"/>
        <c:crosses val="autoZero"/>
        <c:auto val="1"/>
        <c:lblAlgn val="ctr"/>
        <c:lblOffset val="100"/>
        <c:noMultiLvlLbl val="0"/>
      </c:catAx>
      <c:valAx>
        <c:axId val="73669248"/>
        <c:scaling>
          <c:orientation val="minMax"/>
          <c:max val="4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6673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42165760597357E-2"/>
          <c:y val="7.0124916792103198E-2"/>
          <c:w val="0.933258410193328"/>
          <c:h val="0.79364017752810512"/>
        </c:manualLayout>
      </c:layout>
      <c:scatterChart>
        <c:scatterStyle val="lineMarker"/>
        <c:varyColors val="0"/>
        <c:ser>
          <c:idx val="0"/>
          <c:order val="0"/>
          <c:tx>
            <c:v> LDCs with MPI poor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dPt>
            <c:idx val="3"/>
            <c:marker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8"/>
            <c:marker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27"/>
            <c:marker>
              <c:symbol val="diamond"/>
              <c:size val="14"/>
              <c:spPr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c:spPr>
            </c:marker>
            <c:bubble3D val="0"/>
          </c:dPt>
          <c:xVal>
            <c:numRef>
              <c:f>'Table_correlations _MPI'!$CX$2:$CX$41</c:f>
              <c:numCache>
                <c:formatCode>General</c:formatCode>
                <c:ptCount val="40"/>
                <c:pt idx="0">
                  <c:v>1373.027011029925</c:v>
                </c:pt>
                <c:pt idx="1">
                  <c:v>1572.8364659616432</c:v>
                </c:pt>
                <c:pt idx="2">
                  <c:v>1174.9387554938564</c:v>
                </c:pt>
                <c:pt idx="3">
                  <c:v>400.13730449585734</c:v>
                </c:pt>
                <c:pt idx="4">
                  <c:v>772.08458471701726</c:v>
                </c:pt>
                <c:pt idx="5">
                  <c:v>1337.6794241534035</c:v>
                </c:pt>
                <c:pt idx="6">
                  <c:v>1093.8041909667934</c:v>
                </c:pt>
                <c:pt idx="7">
                  <c:v>329.87109427249334</c:v>
                </c:pt>
                <c:pt idx="8">
                  <c:v>2308.0872437537087</c:v>
                </c:pt>
                <c:pt idx="9">
                  <c:v>957.97975412832318</c:v>
                </c:pt>
                <c:pt idx="10">
                  <c:v>1369.2782023809318</c:v>
                </c:pt>
                <c:pt idx="11">
                  <c:v>1085.3770127272057</c:v>
                </c:pt>
                <c:pt idx="12">
                  <c:v>1519.442861538203</c:v>
                </c:pt>
                <c:pt idx="13">
                  <c:v>409.93830783896823</c:v>
                </c:pt>
                <c:pt idx="14">
                  <c:v>973.80563691784164</c:v>
                </c:pt>
                <c:pt idx="15">
                  <c:v>842.999444945905</c:v>
                </c:pt>
                <c:pt idx="16">
                  <c:v>1041.7651320437051</c:v>
                </c:pt>
                <c:pt idx="17">
                  <c:v>2373.0553785862198</c:v>
                </c:pt>
                <c:pt idx="18">
                  <c:v>891.99200219729448</c:v>
                </c:pt>
                <c:pt idx="19">
                  <c:v>687.62664727510253</c:v>
                </c:pt>
                <c:pt idx="20">
                  <c:v>1106.0755748130437</c:v>
                </c:pt>
                <c:pt idx="21">
                  <c:v>798.98216913362648</c:v>
                </c:pt>
                <c:pt idx="22">
                  <c:v>1893.0192557495261</c:v>
                </c:pt>
                <c:pt idx="23">
                  <c:v>600</c:v>
                </c:pt>
                <c:pt idx="24">
                  <c:v>875.73812433606554</c:v>
                </c:pt>
                <c:pt idx="25">
                  <c:v>978.2125075740995</c:v>
                </c:pt>
                <c:pt idx="26">
                  <c:v>1239.2051520147361</c:v>
                </c:pt>
                <c:pt idx="27">
                  <c:v>1368.066639638253</c:v>
                </c:pt>
                <c:pt idx="28">
                  <c:v>1462.8124612297493</c:v>
                </c:pt>
                <c:pt idx="29">
                  <c:v>1830.2871059775734</c:v>
                </c:pt>
                <c:pt idx="30">
                  <c:v>1569.1802475516342</c:v>
                </c:pt>
                <c:pt idx="31">
                  <c:v>5004.4851865538449</c:v>
                </c:pt>
                <c:pt idx="32">
                  <c:v>2077.532564458375</c:v>
                </c:pt>
                <c:pt idx="33">
                  <c:v>2367.1604383597851</c:v>
                </c:pt>
                <c:pt idx="34">
                  <c:v>1765.3621407116023</c:v>
                </c:pt>
                <c:pt idx="35">
                  <c:v>1157.7740424338767</c:v>
                </c:pt>
                <c:pt idx="36">
                  <c:v>2512.1363823721358</c:v>
                </c:pt>
                <c:pt idx="37">
                  <c:v>1175.5733833675779</c:v>
                </c:pt>
                <c:pt idx="38">
                  <c:v>4390.7827657660591</c:v>
                </c:pt>
                <c:pt idx="39">
                  <c:v>5960.3680699103725</c:v>
                </c:pt>
              </c:numCache>
            </c:numRef>
          </c:xVal>
          <c:yVal>
            <c:numRef>
              <c:f>'Table_correlations _MPI'!$DE$2:$DE$41</c:f>
              <c:numCache>
                <c:formatCode>General</c:formatCode>
                <c:ptCount val="40"/>
                <c:pt idx="0">
                  <c:v>121.77224681055208</c:v>
                </c:pt>
                <c:pt idx="1">
                  <c:v>117.74208704020366</c:v>
                </c:pt>
                <c:pt idx="2">
                  <c:v>219.75106742641529</c:v>
                </c:pt>
                <c:pt idx="3">
                  <c:v>666.33395858818062</c:v>
                </c:pt>
                <c:pt idx="4">
                  <c:v>328.23106392324019</c:v>
                </c:pt>
                <c:pt idx="5">
                  <c:v>117.53065387811903</c:v>
                </c:pt>
                <c:pt idx="6">
                  <c:v>178.43027836737608</c:v>
                </c:pt>
                <c:pt idx="7">
                  <c:v>599.62241572166204</c:v>
                </c:pt>
                <c:pt idx="8">
                  <c:v>8.7806067140035644</c:v>
                </c:pt>
                <c:pt idx="9">
                  <c:v>287.78850604829842</c:v>
                </c:pt>
                <c:pt idx="10">
                  <c:v>106.84209681601872</c:v>
                </c:pt>
                <c:pt idx="11">
                  <c:v>225.65337656200037</c:v>
                </c:pt>
                <c:pt idx="12">
                  <c:v>37.664331778870263</c:v>
                </c:pt>
                <c:pt idx="13">
                  <c:v>594.68647512752955</c:v>
                </c:pt>
                <c:pt idx="14">
                  <c:v>176.31635803150795</c:v>
                </c:pt>
                <c:pt idx="15">
                  <c:v>220.72671457969483</c:v>
                </c:pt>
                <c:pt idx="16">
                  <c:v>261.18907448187565</c:v>
                </c:pt>
                <c:pt idx="17">
                  <c:v>52.744899685682803</c:v>
                </c:pt>
                <c:pt idx="18">
                  <c:v>282.0062700621088</c:v>
                </c:pt>
                <c:pt idx="19">
                  <c:v>465.87506318874932</c:v>
                </c:pt>
                <c:pt idx="20">
                  <c:v>184.45432391627708</c:v>
                </c:pt>
                <c:pt idx="21">
                  <c:v>270.46167748364923</c:v>
                </c:pt>
                <c:pt idx="22">
                  <c:v>84.836456960374733</c:v>
                </c:pt>
                <c:pt idx="23">
                  <c:v>427.75409561579085</c:v>
                </c:pt>
                <c:pt idx="24">
                  <c:v>199.73985109893627</c:v>
                </c:pt>
                <c:pt idx="25">
                  <c:v>137.6858292731213</c:v>
                </c:pt>
                <c:pt idx="26">
                  <c:v>138.18406977643798</c:v>
                </c:pt>
                <c:pt idx="27">
                  <c:v>122.86069185035278</c:v>
                </c:pt>
                <c:pt idx="28">
                  <c:v>99.692361554188054</c:v>
                </c:pt>
                <c:pt idx="29">
                  <c:v>25.369565777097463</c:v>
                </c:pt>
                <c:pt idx="30">
                  <c:v>79.397145888257285</c:v>
                </c:pt>
                <c:pt idx="31">
                  <c:v>-34.991781358747048</c:v>
                </c:pt>
                <c:pt idx="32">
                  <c:v>41.601335677786096</c:v>
                </c:pt>
                <c:pt idx="33">
                  <c:v>34.821140920629823</c:v>
                </c:pt>
                <c:pt idx="34">
                  <c:v>27.545074605184471</c:v>
                </c:pt>
                <c:pt idx="35">
                  <c:v>142.05880871532449</c:v>
                </c:pt>
                <c:pt idx="36">
                  <c:v>33.388012276399763</c:v>
                </c:pt>
                <c:pt idx="37">
                  <c:v>117.62824663738179</c:v>
                </c:pt>
                <c:pt idx="38">
                  <c:v>-26.391908890077765</c:v>
                </c:pt>
                <c:pt idx="39">
                  <c:v>-17.637983194278561</c:v>
                </c:pt>
              </c:numCache>
            </c:numRef>
          </c:yVal>
          <c:smooth val="0"/>
        </c:ser>
        <c:ser>
          <c:idx val="1"/>
          <c:order val="1"/>
          <c:tx>
            <c:v>All non-LDCs with MPI poor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 w="6350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noFill/>
                <a:ln w="6350">
                  <a:noFill/>
                </a:ln>
              </c:spPr>
            </c:marker>
            <c:bubble3D val="0"/>
          </c:dPt>
          <c:dPt>
            <c:idx val="1"/>
            <c:marker>
              <c:spPr>
                <a:noFill/>
                <a:ln w="6350">
                  <a:noFill/>
                </a:ln>
              </c:spPr>
            </c:marker>
            <c:bubble3D val="0"/>
          </c:dPt>
          <c:dPt>
            <c:idx val="2"/>
            <c:marker>
              <c:spPr>
                <a:noFill/>
                <a:ln w="6350">
                  <a:noFill/>
                </a:ln>
              </c:spPr>
            </c:marker>
            <c:bubble3D val="0"/>
          </c:dPt>
          <c:dPt>
            <c:idx val="3"/>
            <c:marker>
              <c:spPr>
                <a:noFill/>
                <a:ln w="6350">
                  <a:noFill/>
                </a:ln>
              </c:spPr>
            </c:marker>
            <c:bubble3D val="0"/>
          </c:dPt>
          <c:dPt>
            <c:idx val="4"/>
            <c:marker>
              <c:spPr>
                <a:noFill/>
                <a:ln w="6350">
                  <a:noFill/>
                </a:ln>
              </c:spPr>
            </c:marker>
            <c:bubble3D val="0"/>
          </c:dPt>
          <c:dPt>
            <c:idx val="5"/>
            <c:marker>
              <c:spPr>
                <a:noFill/>
                <a:ln w="6350">
                  <a:noFill/>
                </a:ln>
              </c:spPr>
            </c:marker>
            <c:bubble3D val="0"/>
          </c:dPt>
          <c:dPt>
            <c:idx val="6"/>
            <c:marker>
              <c:spPr>
                <a:noFill/>
                <a:ln w="6350">
                  <a:noFill/>
                </a:ln>
              </c:spPr>
            </c:marker>
            <c:bubble3D val="0"/>
          </c:dPt>
          <c:dPt>
            <c:idx val="7"/>
            <c:marker>
              <c:symbol val="square"/>
              <c:size val="14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6350">
                  <a:noFill/>
                </a:ln>
              </c:spPr>
            </c:marker>
            <c:bubble3D val="0"/>
          </c:dPt>
          <c:xVal>
            <c:numRef>
              <c:f>'Table_correlations _MPI'!$CX$42:$CX$54</c:f>
              <c:numCache>
                <c:formatCode>General</c:formatCode>
                <c:ptCount val="13"/>
                <c:pt idx="0">
                  <c:v>467.85343457010396</c:v>
                </c:pt>
                <c:pt idx="1">
                  <c:v>1865.5333397262568</c:v>
                </c:pt>
                <c:pt idx="2">
                  <c:v>1593.1328752947359</c:v>
                </c:pt>
                <c:pt idx="3">
                  <c:v>2245.3798450759282</c:v>
                </c:pt>
                <c:pt idx="4">
                  <c:v>2254.1107061318262</c:v>
                </c:pt>
                <c:pt idx="5">
                  <c:v>1549.7945982146978</c:v>
                </c:pt>
                <c:pt idx="6">
                  <c:v>2606.471898136871</c:v>
                </c:pt>
                <c:pt idx="7">
                  <c:v>3166.5355011210199</c:v>
                </c:pt>
                <c:pt idx="8">
                  <c:v>6863.1696052520419</c:v>
                </c:pt>
                <c:pt idx="9">
                  <c:v>18888.857741719279</c:v>
                </c:pt>
                <c:pt idx="10">
                  <c:v>10436.42893434034</c:v>
                </c:pt>
                <c:pt idx="11">
                  <c:v>13858.695520531173</c:v>
                </c:pt>
                <c:pt idx="12">
                  <c:v>14452.130656416113</c:v>
                </c:pt>
              </c:numCache>
            </c:numRef>
          </c:xVal>
          <c:yVal>
            <c:numRef>
              <c:f>'Table_correlations _MPI'!$DE$42:$DE$54</c:f>
              <c:numCache>
                <c:formatCode>General</c:formatCode>
                <c:ptCount val="13"/>
                <c:pt idx="0">
                  <c:v>190.24376184717207</c:v>
                </c:pt>
                <c:pt idx="1">
                  <c:v>78.199977768101448</c:v>
                </c:pt>
                <c:pt idx="2">
                  <c:v>57.750829455485757</c:v>
                </c:pt>
                <c:pt idx="3">
                  <c:v>48.748525711362106</c:v>
                </c:pt>
                <c:pt idx="4">
                  <c:v>43.233918854300363</c:v>
                </c:pt>
                <c:pt idx="5">
                  <c:v>32.444722727844358</c:v>
                </c:pt>
                <c:pt idx="6">
                  <c:v>26.75114152685493</c:v>
                </c:pt>
                <c:pt idx="7">
                  <c:v>15.461395963441971</c:v>
                </c:pt>
                <c:pt idx="8">
                  <c:v>-60.357561284665238</c:v>
                </c:pt>
                <c:pt idx="9">
                  <c:v>-177.34344080666438</c:v>
                </c:pt>
                <c:pt idx="10">
                  <c:v>-97.526163982757367</c:v>
                </c:pt>
                <c:pt idx="11">
                  <c:v>-129.66701128594011</c:v>
                </c:pt>
                <c:pt idx="12">
                  <c:v>-134.81026625671601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53728"/>
        <c:axId val="73755264"/>
      </c:scatterChart>
      <c:valAx>
        <c:axId val="73753728"/>
        <c:scaling>
          <c:orientation val="minMax"/>
          <c:max val="3500"/>
          <c:min val="0"/>
        </c:scaling>
        <c:delete val="0"/>
        <c:axPos val="b"/>
        <c:numFmt formatCode="[$$-C09]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3755264"/>
        <c:crossesAt val="0"/>
        <c:crossBetween val="midCat"/>
      </c:valAx>
      <c:valAx>
        <c:axId val="73755264"/>
        <c:scaling>
          <c:logBase val="10"/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73753728"/>
        <c:crosses val="autoZero"/>
        <c:crossBetween val="midCat"/>
      </c:valAx>
      <c:spPr>
        <a:solidFill>
          <a:srgbClr val="FFCCCC"/>
        </a:soli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non-LDCs countries with MPI poor and large capability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</c:spPr>
          </c:marker>
          <c:dPt>
            <c:idx val="0"/>
            <c:marker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"/>
            <c:marker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2"/>
            <c:marker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3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4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5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6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7"/>
            <c:marker>
              <c:spPr>
                <a:noFill/>
                <a:ln w="9525">
                  <a:noFill/>
                </a:ln>
              </c:spPr>
            </c:marker>
            <c:bubble3D val="0"/>
          </c:dPt>
          <c:dPt>
            <c:idx val="8"/>
            <c:marker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9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0"/>
            <c:marker>
              <c:spPr>
                <a:noFill/>
                <a:ln w="19050">
                  <a:noFill/>
                </a:ln>
              </c:spPr>
            </c:marker>
            <c:bubble3D val="0"/>
          </c:dPt>
          <c:dPt>
            <c:idx val="11"/>
            <c:marker>
              <c:spPr>
                <a:blipFill>
                  <a:blip xmlns:r="http://schemas.openxmlformats.org/officeDocument/2006/relationships" r:embed="rId6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2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3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4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5"/>
            <c:marker>
              <c:symbol val="diamond"/>
              <c:size val="14"/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16"/>
            <c:marker>
              <c:spPr>
                <a:blipFill>
                  <a:blip xmlns:r="http://schemas.openxmlformats.org/officeDocument/2006/relationships" r:embed="rId7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7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8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19"/>
            <c:marker>
              <c:spPr>
                <a:noFill/>
                <a:ln>
                  <a:noFill/>
                </a:ln>
              </c:spPr>
            </c:marker>
            <c:bubble3D val="0"/>
          </c:dPt>
          <c:dPt>
            <c:idx val="20"/>
            <c:marker>
              <c:spPr>
                <a:noFill/>
                <a:ln>
                  <a:noFill/>
                </a:ln>
              </c:spPr>
            </c:marker>
            <c:bubble3D val="0"/>
          </c:dPt>
          <c:xVal>
            <c:numRef>
              <c:f>'Table_correlations _MPI'!$CX$50:$CX$70</c:f>
              <c:numCache>
                <c:formatCode>General</c:formatCode>
                <c:ptCount val="21"/>
                <c:pt idx="0">
                  <c:v>6863.1696052520401</c:v>
                </c:pt>
                <c:pt idx="1">
                  <c:v>18888.857741719279</c:v>
                </c:pt>
                <c:pt idx="2">
                  <c:v>10436.428934340343</c:v>
                </c:pt>
                <c:pt idx="3">
                  <c:v>13858.695520531173</c:v>
                </c:pt>
                <c:pt idx="4">
                  <c:v>14452.13065641611</c:v>
                </c:pt>
                <c:pt idx="5">
                  <c:v>4085.4539197391637</c:v>
                </c:pt>
                <c:pt idx="6">
                  <c:v>14677.006868091872</c:v>
                </c:pt>
                <c:pt idx="7">
                  <c:v>7917.9815258010049</c:v>
                </c:pt>
                <c:pt idx="8">
                  <c:v>10328.544404736031</c:v>
                </c:pt>
                <c:pt idx="9">
                  <c:v>5932.9846625453019</c:v>
                </c:pt>
                <c:pt idx="10">
                  <c:v>9142.6517737573831</c:v>
                </c:pt>
                <c:pt idx="11">
                  <c:v>49986.765636256336</c:v>
                </c:pt>
                <c:pt idx="12">
                  <c:v>11410.442657481322</c:v>
                </c:pt>
                <c:pt idx="13">
                  <c:v>6372.9010770480782</c:v>
                </c:pt>
                <c:pt idx="14">
                  <c:v>24847.964546090097</c:v>
                </c:pt>
                <c:pt idx="15">
                  <c:v>1373.027011029925</c:v>
                </c:pt>
                <c:pt idx="16">
                  <c:v>3166.5355011210199</c:v>
                </c:pt>
                <c:pt idx="17">
                  <c:v>2245.3798450759282</c:v>
                </c:pt>
                <c:pt idx="18">
                  <c:v>2606.471898136871</c:v>
                </c:pt>
                <c:pt idx="19">
                  <c:v>957.97975412832295</c:v>
                </c:pt>
                <c:pt idx="20">
                  <c:v>1569.1802475516347</c:v>
                </c:pt>
              </c:numCache>
            </c:numRef>
          </c:xVal>
          <c:yVal>
            <c:numRef>
              <c:f>'Table_correlations _MPI'!$DC$50:$DC$70</c:f>
              <c:numCache>
                <c:formatCode>General</c:formatCode>
                <c:ptCount val="21"/>
                <c:pt idx="0">
                  <c:v>5515.1641644302717</c:v>
                </c:pt>
                <c:pt idx="1">
                  <c:v>4751.712612712975</c:v>
                </c:pt>
                <c:pt idx="2">
                  <c:v>1966.9120756502939</c:v>
                </c:pt>
                <c:pt idx="3">
                  <c:v>2013.2571500304823</c:v>
                </c:pt>
                <c:pt idx="4">
                  <c:v>1399.7765740638881</c:v>
                </c:pt>
                <c:pt idx="5">
                  <c:v>258.22387056345826</c:v>
                </c:pt>
                <c:pt idx="6">
                  <c:v>808.63819115151932</c:v>
                </c:pt>
                <c:pt idx="7">
                  <c:v>402.64099379045194</c:v>
                </c:pt>
                <c:pt idx="8">
                  <c:v>480.13385241525845</c:v>
                </c:pt>
                <c:pt idx="9">
                  <c:v>253.97262915782554</c:v>
                </c:pt>
                <c:pt idx="10">
                  <c:v>353.47794715971975</c:v>
                </c:pt>
                <c:pt idx="11">
                  <c:v>1628.9731339980522</c:v>
                </c:pt>
                <c:pt idx="12">
                  <c:v>194.65355108052458</c:v>
                </c:pt>
                <c:pt idx="13">
                  <c:v>173.87681977324698</c:v>
                </c:pt>
                <c:pt idx="14">
                  <c:v>607.8530979666383</c:v>
                </c:pt>
                <c:pt idx="15">
                  <c:v>-1225.5715848928278</c:v>
                </c:pt>
                <c:pt idx="16">
                  <c:v>-565.64735382680271</c:v>
                </c:pt>
                <c:pt idx="17">
                  <c:v>-169.10103246970868</c:v>
                </c:pt>
                <c:pt idx="18">
                  <c:v>-118.87907049783848</c:v>
                </c:pt>
                <c:pt idx="19">
                  <c:v>-223.83102660984508</c:v>
                </c:pt>
                <c:pt idx="20">
                  <c:v>-183.18255375168815</c:v>
                </c:pt>
              </c:numCache>
            </c:numRef>
          </c:yVal>
          <c:smooth val="0"/>
        </c:ser>
        <c:ser>
          <c:idx val="1"/>
          <c:order val="1"/>
          <c:tx>
            <c:v>Rich Non-LDCs with No MPI Poor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>
                <a:noFill/>
              </a:ln>
            </c:spPr>
          </c:marker>
          <c:dPt>
            <c:idx val="0"/>
            <c:marker>
              <c:symbol val="square"/>
              <c:size val="14"/>
            </c:marker>
            <c:bubble3D val="0"/>
          </c:dPt>
          <c:dPt>
            <c:idx val="1"/>
            <c:marker>
              <c:symbol val="square"/>
              <c:size val="14"/>
            </c:marker>
            <c:bubble3D val="0"/>
          </c:dPt>
          <c:dPt>
            <c:idx val="2"/>
            <c:marker>
              <c:symbol val="square"/>
              <c:size val="14"/>
            </c:marker>
            <c:bubble3D val="0"/>
          </c:dPt>
          <c:dPt>
            <c:idx val="3"/>
            <c:marker>
              <c:symbol val="square"/>
              <c:size val="14"/>
              <c:spPr>
                <a:blipFill>
                  <a:blip xmlns:r="http://schemas.openxmlformats.org/officeDocument/2006/relationships" r:embed="rId8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4"/>
            <c:marker>
              <c:symbol val="square"/>
              <c:size val="14"/>
            </c:marker>
            <c:bubble3D val="0"/>
          </c:dPt>
          <c:dPt>
            <c:idx val="5"/>
            <c:marker>
              <c:symbol val="square"/>
              <c:size val="14"/>
            </c:marker>
            <c:bubble3D val="0"/>
          </c:dPt>
          <c:dPt>
            <c:idx val="6"/>
            <c:marker>
              <c:symbol val="square"/>
              <c:size val="14"/>
              <c:spPr>
                <a:blipFill>
                  <a:blip xmlns:r="http://schemas.openxmlformats.org/officeDocument/2006/relationships" r:embed="rId9"/>
                  <a:stretch>
                    <a:fillRect/>
                  </a:stretch>
                </a:blipFill>
                <a:ln w="9525">
                  <a:noFill/>
                </a:ln>
              </c:spPr>
            </c:marker>
            <c:bubble3D val="0"/>
          </c:dPt>
          <c:dPt>
            <c:idx val="7"/>
            <c:marker>
              <c:symbol val="square"/>
              <c:size val="14"/>
            </c:marker>
            <c:bubble3D val="0"/>
          </c:dPt>
          <c:dPt>
            <c:idx val="8"/>
            <c:marker>
              <c:symbol val="square"/>
              <c:size val="14"/>
            </c:marker>
            <c:bubble3D val="0"/>
          </c:dPt>
          <c:dPt>
            <c:idx val="9"/>
            <c:marker>
              <c:symbol val="square"/>
              <c:size val="14"/>
              <c:spPr>
                <a:blipFill>
                  <a:blip xmlns:r="http://schemas.openxmlformats.org/officeDocument/2006/relationships" r:embed="rId10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0"/>
            <c:marker>
              <c:symbol val="square"/>
              <c:size val="14"/>
              <c:spPr>
                <a:blipFill>
                  <a:blip xmlns:r="http://schemas.openxmlformats.org/officeDocument/2006/relationships" r:embed="rId11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1"/>
            <c:marker>
              <c:symbol val="square"/>
              <c:size val="14"/>
            </c:marker>
            <c:bubble3D val="0"/>
          </c:dPt>
          <c:dPt>
            <c:idx val="12"/>
            <c:marker>
              <c:symbol val="square"/>
              <c:size val="14"/>
            </c:marker>
            <c:bubble3D val="0"/>
          </c:dPt>
          <c:dPt>
            <c:idx val="13"/>
            <c:marker>
              <c:symbol val="square"/>
              <c:size val="14"/>
            </c:marker>
            <c:bubble3D val="0"/>
          </c:dPt>
          <c:dPt>
            <c:idx val="14"/>
            <c:marker>
              <c:symbol val="square"/>
              <c:size val="14"/>
            </c:marker>
            <c:bubble3D val="0"/>
          </c:dPt>
          <c:dPt>
            <c:idx val="15"/>
            <c:marker>
              <c:symbol val="square"/>
              <c:size val="14"/>
            </c:marker>
            <c:bubble3D val="0"/>
          </c:dPt>
          <c:dPt>
            <c:idx val="16"/>
            <c:marker>
              <c:symbol val="square"/>
              <c:size val="14"/>
            </c:marker>
            <c:bubble3D val="0"/>
          </c:dPt>
          <c:dPt>
            <c:idx val="17"/>
            <c:marker>
              <c:symbol val="square"/>
              <c:size val="14"/>
              <c:spPr>
                <a:blipFill>
                  <a:blip xmlns:r="http://schemas.openxmlformats.org/officeDocument/2006/relationships" r:embed="rId1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8"/>
            <c:marker>
              <c:symbol val="square"/>
              <c:size val="14"/>
              <c:spPr>
                <a:blipFill>
                  <a:blip xmlns:r="http://schemas.openxmlformats.org/officeDocument/2006/relationships" r:embed="rId1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9"/>
            <c:marker>
              <c:symbol val="square"/>
              <c:size val="14"/>
              <c:spPr>
                <a:blipFill>
                  <a:blip xmlns:r="http://schemas.openxmlformats.org/officeDocument/2006/relationships" r:embed="rId14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20"/>
            <c:marker>
              <c:symbol val="square"/>
              <c:size val="14"/>
            </c:marker>
            <c:bubble3D val="0"/>
          </c:dPt>
          <c:xVal>
            <c:numRef>
              <c:f>'Table_correlations _MPI'!$AJ$177:$AJ$197</c:f>
              <c:numCache>
                <c:formatCode>General</c:formatCode>
                <c:ptCount val="21"/>
                <c:pt idx="0">
                  <c:v>38823.672980890755</c:v>
                </c:pt>
                <c:pt idx="1">
                  <c:v>29381.215492612988</c:v>
                </c:pt>
                <c:pt idx="2">
                  <c:v>37193.860900095606</c:v>
                </c:pt>
                <c:pt idx="3">
                  <c:v>45103.621579549414</c:v>
                </c:pt>
                <c:pt idx="4">
                  <c:v>13852.13502646714</c:v>
                </c:pt>
                <c:pt idx="5">
                  <c:v>36675.787813579882</c:v>
                </c:pt>
                <c:pt idx="6">
                  <c:v>22231.522549964448</c:v>
                </c:pt>
                <c:pt idx="7">
                  <c:v>41077.93523737161</c:v>
                </c:pt>
                <c:pt idx="8">
                  <c:v>18910.828252257477</c:v>
                </c:pt>
                <c:pt idx="9">
                  <c:v>39431.733956282435</c:v>
                </c:pt>
                <c:pt idx="10">
                  <c:v>37842.294459769699</c:v>
                </c:pt>
                <c:pt idx="11">
                  <c:v>27170.868830554748</c:v>
                </c:pt>
                <c:pt idx="12">
                  <c:v>32347.758806704951</c:v>
                </c:pt>
                <c:pt idx="13">
                  <c:v>32397.234544883369</c:v>
                </c:pt>
                <c:pt idx="14">
                  <c:v>34472.647913418936</c:v>
                </c:pt>
                <c:pt idx="15">
                  <c:v>33699.641320788476</c:v>
                </c:pt>
                <c:pt idx="16">
                  <c:v>36035.877118433702</c:v>
                </c:pt>
                <c:pt idx="17">
                  <c:v>32049.876369999303</c:v>
                </c:pt>
                <c:pt idx="18">
                  <c:v>45793.221802587592</c:v>
                </c:pt>
                <c:pt idx="19">
                  <c:v>32099.440873023737</c:v>
                </c:pt>
                <c:pt idx="20">
                  <c:v>13852.13502646714</c:v>
                </c:pt>
              </c:numCache>
            </c:numRef>
          </c:xVal>
          <c:yVal>
            <c:numRef>
              <c:f>'Table_correlations _MPI'!$AQ$177:$AQ$197</c:f>
              <c:numCache>
                <c:formatCode>General</c:formatCode>
                <c:ptCount val="21"/>
                <c:pt idx="0">
                  <c:v>1184.7063589041645</c:v>
                </c:pt>
                <c:pt idx="1">
                  <c:v>915.14966227419802</c:v>
                </c:pt>
                <c:pt idx="2">
                  <c:v>1208.6300218085451</c:v>
                </c:pt>
                <c:pt idx="3">
                  <c:v>1480.1848428119981</c:v>
                </c:pt>
                <c:pt idx="4">
                  <c:v>503.89854073637935</c:v>
                </c:pt>
                <c:pt idx="5">
                  <c:v>1364.5167372016585</c:v>
                </c:pt>
                <c:pt idx="6">
                  <c:v>1244.9674189459997</c:v>
                </c:pt>
                <c:pt idx="7">
                  <c:v>2620.8219403268245</c:v>
                </c:pt>
                <c:pt idx="8">
                  <c:v>1281.950180046266</c:v>
                </c:pt>
                <c:pt idx="9">
                  <c:v>3206.9867491356226</c:v>
                </c:pt>
                <c:pt idx="10">
                  <c:v>4539.792146222203</c:v>
                </c:pt>
                <c:pt idx="11">
                  <c:v>3381.3661583539515</c:v>
                </c:pt>
                <c:pt idx="12">
                  <c:v>4513.5643788415891</c:v>
                </c:pt>
                <c:pt idx="13">
                  <c:v>5936.041749401993</c:v>
                </c:pt>
                <c:pt idx="14">
                  <c:v>6900.5872609610724</c:v>
                </c:pt>
                <c:pt idx="15">
                  <c:v>6887.080162661674</c:v>
                </c:pt>
                <c:pt idx="16">
                  <c:v>9993.1771507535705</c:v>
                </c:pt>
                <c:pt idx="17">
                  <c:v>12311.119081268182</c:v>
                </c:pt>
                <c:pt idx="18">
                  <c:v>60490.605768466674</c:v>
                </c:pt>
                <c:pt idx="19">
                  <c:v>44166.590344588687</c:v>
                </c:pt>
                <c:pt idx="20">
                  <c:v>503.89854073637935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632128"/>
        <c:axId val="83634048"/>
      </c:scatterChart>
      <c:valAx>
        <c:axId val="83632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 b="1" dirty="0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77407333550984136"/>
              <c:y val="5.742308644947032E-2"/>
            </c:manualLayout>
          </c:layout>
          <c:overlay val="0"/>
          <c:spPr>
            <a:solidFill>
              <a:srgbClr val="99CCFF"/>
            </a:solidFill>
            <a:ln w="25400">
              <a:noFill/>
            </a:ln>
          </c:spPr>
        </c:title>
        <c:numFmt formatCode="[$$-C09]#,##0" sourceLinked="0"/>
        <c:majorTickMark val="out"/>
        <c:minorTickMark val="none"/>
        <c:tickLblPos val="high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3634048"/>
        <c:crossesAt val="1"/>
        <c:crossBetween val="midCat"/>
      </c:valAx>
      <c:valAx>
        <c:axId val="83634048"/>
        <c:scaling>
          <c:orientation val="minMax"/>
          <c:max val="65000"/>
          <c:min val="-500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Capability</a:t>
                </a:r>
                <a:endParaRPr lang="en-GB" dirty="0"/>
              </a:p>
            </c:rich>
          </c:tx>
          <c:layout/>
          <c:overlay val="0"/>
        </c:title>
        <c:numFmt formatCode="#,##0_ ;[Red]\-#,##0\ " sourceLinked="0"/>
        <c:majorTickMark val="out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crossAx val="83632128"/>
        <c:crossesAt val="0"/>
        <c:crossBetween val="midCat"/>
        <c:majorUnit val="5000"/>
        <c:minorUnit val="5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15">
    <c:autoUpdate val="0"/>
  </c:externalData>
  <c:userShapes r:id="rId16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GDP and Gross Capabilities</a:t>
            </a:r>
            <a:endParaRPr lang="en-US" sz="1100" dirty="0"/>
          </a:p>
        </c:rich>
      </c:tx>
      <c:layout>
        <c:manualLayout>
          <c:xMode val="edge"/>
          <c:yMode val="edge"/>
          <c:x val="0.14294602187058594"/>
          <c:y val="4.720530216741767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68008079501951"/>
          <c:y val="9.616010836483356E-2"/>
          <c:w val="0.58644833113780959"/>
          <c:h val="0.77292395054392071"/>
        </c:manualLayout>
      </c:layout>
      <c:scatterChart>
        <c:scatterStyle val="lineMarker"/>
        <c:varyColors val="0"/>
        <c:ser>
          <c:idx val="3"/>
          <c:order val="1"/>
          <c:tx>
            <c:v>EU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c:spPr>
          </c:marker>
          <c:xVal>
            <c:numRef>
              <c:f>'Table_correlations _MPI'!$AJ$196</c:f>
              <c:numCache>
                <c:formatCode>General</c:formatCode>
                <c:ptCount val="1"/>
                <c:pt idx="0">
                  <c:v>32099.440873023737</c:v>
                </c:pt>
              </c:numCache>
            </c:numRef>
          </c:xVal>
          <c:yVal>
            <c:numRef>
              <c:f>'Table_correlations _MPI'!$AM$196</c:f>
              <c:numCache>
                <c:formatCode>General</c:formatCode>
                <c:ptCount val="1"/>
                <c:pt idx="0">
                  <c:v>14643.980730814412</c:v>
                </c:pt>
              </c:numCache>
            </c:numRef>
          </c:yVal>
          <c:smooth val="0"/>
        </c:ser>
        <c:ser>
          <c:idx val="4"/>
          <c:order val="2"/>
          <c:tx>
            <c:v>US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_MPI'!$AJ$195</c:f>
              <c:numCache>
                <c:formatCode>General</c:formatCode>
                <c:ptCount val="1"/>
                <c:pt idx="0">
                  <c:v>45793.221802587592</c:v>
                </c:pt>
              </c:numCache>
            </c:numRef>
          </c:xVal>
          <c:yVal>
            <c:numRef>
              <c:f>'Table_correlations _MPI'!$AM$195</c:f>
              <c:numCache>
                <c:formatCode>General</c:formatCode>
                <c:ptCount val="1"/>
                <c:pt idx="0">
                  <c:v>14058.839645947019</c:v>
                </c:pt>
              </c:numCache>
            </c:numRef>
          </c:yVal>
          <c:smooth val="0"/>
        </c:ser>
        <c:ser>
          <c:idx val="6"/>
          <c:order val="3"/>
          <c:tx>
            <c:v>JP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_MPI'!$AJ$194</c:f>
              <c:numCache>
                <c:formatCode>General</c:formatCode>
                <c:ptCount val="1"/>
                <c:pt idx="0">
                  <c:v>32049.876369999303</c:v>
                </c:pt>
              </c:numCache>
            </c:numRef>
          </c:xVal>
          <c:yVal>
            <c:numRef>
              <c:f>'Table_correlations _MPI'!$AM$194</c:f>
              <c:numCache>
                <c:formatCode>General</c:formatCode>
                <c:ptCount val="1"/>
                <c:pt idx="0">
                  <c:v>4088.2167839095659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506752"/>
        <c:axId val="72517504"/>
      </c:scatterChart>
      <c:scatterChart>
        <c:scatterStyle val="lineMarker"/>
        <c:varyColors val="0"/>
        <c:ser>
          <c:idx val="2"/>
          <c:order val="0"/>
          <c:tx>
            <c:v>China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c:spPr>
          </c:marker>
          <c:xVal>
            <c:numRef>
              <c:f>'Table_correlations _MPI'!$CX$50</c:f>
              <c:numCache>
                <c:formatCode>General</c:formatCode>
                <c:ptCount val="1"/>
                <c:pt idx="0">
                  <c:v>6863.1696052520401</c:v>
                </c:pt>
              </c:numCache>
            </c:numRef>
          </c:xVal>
          <c:yVal>
            <c:numRef>
              <c:f>'Table_correlations _MPI'!$DD$50</c:f>
              <c:numCache>
                <c:formatCode>General</c:formatCode>
                <c:ptCount val="1"/>
                <c:pt idx="0">
                  <c:v>9137.4867490404486</c:v>
                </c:pt>
              </c:numCache>
            </c:numRef>
          </c:yVal>
          <c:smooth val="0"/>
        </c:ser>
        <c:ser>
          <c:idx val="10"/>
          <c:order val="4"/>
          <c:tx>
            <c:v>India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Data_sheet!$C$89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Data_sheet!$R$10</c:f>
              <c:numCache>
                <c:formatCode>0</c:formatCode>
                <c:ptCount val="1"/>
                <c:pt idx="0">
                  <c:v>3658.4494386164079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519040"/>
        <c:axId val="72520832"/>
      </c:scatterChart>
      <c:valAx>
        <c:axId val="72506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56048999309868874"/>
              <c:y val="0.96716502418329864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2517504"/>
        <c:crossesAt val="1"/>
        <c:crossBetween val="midCat"/>
      </c:valAx>
      <c:valAx>
        <c:axId val="72517504"/>
        <c:scaling>
          <c:orientation val="minMax"/>
          <c:max val="62000"/>
          <c:min val="0"/>
        </c:scaling>
        <c:delete val="1"/>
        <c:axPos val="l"/>
        <c:numFmt formatCode="#,##0_ ;[Red]\-#,##0\ " sourceLinked="0"/>
        <c:majorTickMark val="none"/>
        <c:minorTickMark val="none"/>
        <c:tickLblPos val="none"/>
        <c:crossAx val="72506752"/>
        <c:crossesAt val="0"/>
        <c:crossBetween val="midCat"/>
        <c:majorUnit val="5000"/>
      </c:valAx>
      <c:valAx>
        <c:axId val="72519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2520832"/>
        <c:crosses val="autoZero"/>
        <c:crossBetween val="midCat"/>
      </c:valAx>
      <c:valAx>
        <c:axId val="72520832"/>
        <c:scaling>
          <c:orientation val="minMax"/>
          <c:max val="60000"/>
        </c:scaling>
        <c:delete val="0"/>
        <c:axPos val="r"/>
        <c:numFmt formatCode="[$$-C09]#,##0;\-[$$-C09]#,##0" sourceLinked="0"/>
        <c:majorTickMark val="out"/>
        <c:minorTickMark val="none"/>
        <c:tickLblPos val="low"/>
        <c:crossAx val="72519040"/>
        <c:crosses val="max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6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25361404598466E-2"/>
          <c:y val="9.8253900737282587E-2"/>
          <c:w val="0.8852119958634953"/>
          <c:h val="0.78344824516282197"/>
        </c:manualLayout>
      </c:layout>
      <c:scatterChart>
        <c:scatterStyle val="lineMarker"/>
        <c:varyColors val="0"/>
        <c:ser>
          <c:idx val="0"/>
          <c:order val="0"/>
          <c:tx>
            <c:v>non-LDCs countries with MPI poor and large capability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</c:spPr>
          </c:marker>
          <c:dPt>
            <c:idx val="0"/>
            <c:marker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2"/>
            <c:marker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3"/>
            <c:marker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4"/>
            <c:marker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5"/>
            <c:marker>
              <c:spPr>
                <a:blipFill>
                  <a:blip xmlns:r="http://schemas.openxmlformats.org/officeDocument/2006/relationships" r:embed="rId6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6"/>
            <c:marker>
              <c:spPr>
                <a:blipFill>
                  <a:blip xmlns:r="http://schemas.openxmlformats.org/officeDocument/2006/relationships" r:embed="rId7"/>
                  <a:stretch>
                    <a:fillRect/>
                  </a:stretch>
                </a:blipFill>
                <a:ln>
                  <a:solidFill>
                    <a:srgbClr val="000000">
                      <a:lumMod val="50000"/>
                      <a:lumOff val="50000"/>
                    </a:srgbClr>
                  </a:solidFill>
                </a:ln>
              </c:spPr>
            </c:marker>
            <c:bubble3D val="0"/>
          </c:dPt>
          <c:dPt>
            <c:idx val="7"/>
            <c:marker>
              <c:spPr>
                <a:blipFill>
                  <a:blip xmlns:r="http://schemas.openxmlformats.org/officeDocument/2006/relationships" r:embed="rId8"/>
                  <a:stretch>
                    <a:fillRect/>
                  </a:stretch>
                </a:blipFill>
                <a:ln w="9525">
                  <a:noFill/>
                </a:ln>
              </c:spPr>
            </c:marker>
            <c:bubble3D val="0"/>
          </c:dPt>
          <c:dPt>
            <c:idx val="8"/>
            <c:marker>
              <c:spPr>
                <a:blipFill>
                  <a:blip xmlns:r="http://schemas.openxmlformats.org/officeDocument/2006/relationships" r:embed="rId9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9"/>
            <c:marker>
              <c:spPr>
                <a:blipFill>
                  <a:blip xmlns:r="http://schemas.openxmlformats.org/officeDocument/2006/relationships" r:embed="rId10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0"/>
            <c:marker>
              <c:spPr>
                <a:blipFill>
                  <a:blip xmlns:r="http://schemas.openxmlformats.org/officeDocument/2006/relationships" r:embed="rId11"/>
                  <a:stretch>
                    <a:fillRect/>
                  </a:stretch>
                </a:blipFill>
                <a:ln w="19050">
                  <a:noFill/>
                </a:ln>
              </c:spPr>
            </c:marker>
            <c:bubble3D val="0"/>
          </c:dPt>
          <c:dPt>
            <c:idx val="11"/>
            <c:marker>
              <c:spPr>
                <a:blipFill>
                  <a:blip xmlns:r="http://schemas.openxmlformats.org/officeDocument/2006/relationships" r:embed="rId1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2"/>
            <c:marker>
              <c:spPr>
                <a:blipFill>
                  <a:blip xmlns:r="http://schemas.openxmlformats.org/officeDocument/2006/relationships" r:embed="rId13"/>
                  <a:stretch>
                    <a:fillRect/>
                  </a:stretch>
                </a:blipFill>
                <a:ln>
                  <a:solidFill>
                    <a:srgbClr val="000000">
                      <a:lumMod val="50000"/>
                      <a:lumOff val="50000"/>
                    </a:srgbClr>
                  </a:solidFill>
                </a:ln>
              </c:spPr>
            </c:marker>
            <c:bubble3D val="0"/>
          </c:dPt>
          <c:dPt>
            <c:idx val="13"/>
            <c:marker>
              <c:spPr>
                <a:blipFill>
                  <a:blip xmlns:r="http://schemas.openxmlformats.org/officeDocument/2006/relationships" r:embed="rId14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4"/>
            <c:marker>
              <c:spPr>
                <a:blipFill>
                  <a:blip xmlns:r="http://schemas.openxmlformats.org/officeDocument/2006/relationships" r:embed="rId15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5"/>
            <c:marker>
              <c:symbol val="diamond"/>
              <c:size val="14"/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16"/>
            <c:marker>
              <c:spPr>
                <a:blipFill>
                  <a:blip xmlns:r="http://schemas.openxmlformats.org/officeDocument/2006/relationships" r:embed="rId16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7"/>
            <c:marker>
              <c:spPr>
                <a:blipFill>
                  <a:blip xmlns:r="http://schemas.openxmlformats.org/officeDocument/2006/relationships" r:embed="rId17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8"/>
            <c:marker>
              <c:spPr>
                <a:blipFill>
                  <a:blip xmlns:r="http://schemas.openxmlformats.org/officeDocument/2006/relationships" r:embed="rId18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9"/>
            <c:marker>
              <c:spPr>
                <a:blipFill>
                  <a:blip xmlns:r="http://schemas.openxmlformats.org/officeDocument/2006/relationships" r:embed="rId19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20"/>
            <c:marker>
              <c:spPr>
                <a:blipFill>
                  <a:blip xmlns:r="http://schemas.openxmlformats.org/officeDocument/2006/relationships" r:embed="rId20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xVal>
            <c:numRef>
              <c:f>'Table_correlations _MPI'!$CX$50:$CX$70</c:f>
              <c:numCache>
                <c:formatCode>General</c:formatCode>
                <c:ptCount val="21"/>
                <c:pt idx="0">
                  <c:v>6863.1696052520401</c:v>
                </c:pt>
                <c:pt idx="1">
                  <c:v>18888.857741719279</c:v>
                </c:pt>
                <c:pt idx="2">
                  <c:v>10436.428934340343</c:v>
                </c:pt>
                <c:pt idx="3">
                  <c:v>13858.695520531173</c:v>
                </c:pt>
                <c:pt idx="4">
                  <c:v>14452.13065641611</c:v>
                </c:pt>
                <c:pt idx="5">
                  <c:v>4085.4539197391637</c:v>
                </c:pt>
                <c:pt idx="6">
                  <c:v>14677.006868091872</c:v>
                </c:pt>
                <c:pt idx="7">
                  <c:v>7917.9815258010049</c:v>
                </c:pt>
                <c:pt idx="8">
                  <c:v>10328.544404736031</c:v>
                </c:pt>
                <c:pt idx="9">
                  <c:v>5932.9846625453019</c:v>
                </c:pt>
                <c:pt idx="10">
                  <c:v>9142.6517737573831</c:v>
                </c:pt>
                <c:pt idx="11">
                  <c:v>49986.765636256336</c:v>
                </c:pt>
                <c:pt idx="12">
                  <c:v>11410.442657481322</c:v>
                </c:pt>
                <c:pt idx="13">
                  <c:v>6372.9010770480782</c:v>
                </c:pt>
                <c:pt idx="14">
                  <c:v>24847.964546090097</c:v>
                </c:pt>
                <c:pt idx="15">
                  <c:v>1373.027011029925</c:v>
                </c:pt>
                <c:pt idx="16">
                  <c:v>3166.5355011210199</c:v>
                </c:pt>
                <c:pt idx="17">
                  <c:v>2245.3798450759282</c:v>
                </c:pt>
                <c:pt idx="18">
                  <c:v>2606.471898136871</c:v>
                </c:pt>
                <c:pt idx="19">
                  <c:v>957.97975412832295</c:v>
                </c:pt>
                <c:pt idx="20">
                  <c:v>1569.1802475516347</c:v>
                </c:pt>
              </c:numCache>
            </c:numRef>
          </c:xVal>
          <c:yVal>
            <c:numRef>
              <c:f>'Table_correlations _MPI'!$DC$50:$DC$70</c:f>
              <c:numCache>
                <c:formatCode>General</c:formatCode>
                <c:ptCount val="21"/>
                <c:pt idx="0">
                  <c:v>5515.1641644302717</c:v>
                </c:pt>
                <c:pt idx="1">
                  <c:v>4751.712612712975</c:v>
                </c:pt>
                <c:pt idx="2">
                  <c:v>1966.9120756502939</c:v>
                </c:pt>
                <c:pt idx="3">
                  <c:v>2013.2571500304823</c:v>
                </c:pt>
                <c:pt idx="4">
                  <c:v>1399.7765740638881</c:v>
                </c:pt>
                <c:pt idx="5">
                  <c:v>258.22387056345826</c:v>
                </c:pt>
                <c:pt idx="6">
                  <c:v>808.63819115151932</c:v>
                </c:pt>
                <c:pt idx="7">
                  <c:v>402.64099379045194</c:v>
                </c:pt>
                <c:pt idx="8">
                  <c:v>480.13385241525845</c:v>
                </c:pt>
                <c:pt idx="9">
                  <c:v>253.97262915782554</c:v>
                </c:pt>
                <c:pt idx="10">
                  <c:v>353.47794715971975</c:v>
                </c:pt>
                <c:pt idx="11">
                  <c:v>1628.9731339980522</c:v>
                </c:pt>
                <c:pt idx="12">
                  <c:v>194.65355108052458</c:v>
                </c:pt>
                <c:pt idx="13">
                  <c:v>173.87681977324698</c:v>
                </c:pt>
                <c:pt idx="14">
                  <c:v>607.8530979666383</c:v>
                </c:pt>
                <c:pt idx="15">
                  <c:v>-1225.5715848928278</c:v>
                </c:pt>
                <c:pt idx="16">
                  <c:v>-565.64735382680271</c:v>
                </c:pt>
                <c:pt idx="17">
                  <c:v>-169.10103246970868</c:v>
                </c:pt>
                <c:pt idx="18">
                  <c:v>-118.87907049783848</c:v>
                </c:pt>
                <c:pt idx="19">
                  <c:v>-223.83102660984508</c:v>
                </c:pt>
                <c:pt idx="20">
                  <c:v>-183.18255375168815</c:v>
                </c:pt>
              </c:numCache>
            </c:numRef>
          </c:yVal>
          <c:smooth val="0"/>
        </c:ser>
        <c:ser>
          <c:idx val="1"/>
          <c:order val="1"/>
          <c:tx>
            <c:v>Rich Non-LDCs with No MPI Poor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>
                <a:noFill/>
              </a:ln>
            </c:spPr>
          </c:marker>
          <c:dPt>
            <c:idx val="0"/>
            <c:marker>
              <c:symbol val="square"/>
              <c:size val="14"/>
              <c:spPr>
                <a:blipFill>
                  <a:blip xmlns:r="http://schemas.openxmlformats.org/officeDocument/2006/relationships" r:embed="rId21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"/>
            <c:marker>
              <c:symbol val="square"/>
              <c:size val="14"/>
              <c:spPr>
                <a:blipFill>
                  <a:blip xmlns:r="http://schemas.openxmlformats.org/officeDocument/2006/relationships" r:embed="rId22"/>
                  <a:stretch>
                    <a:fillRect/>
                  </a:stretch>
                </a:blipFill>
                <a:ln>
                  <a:solidFill>
                    <a:srgbClr val="000000">
                      <a:lumMod val="50000"/>
                      <a:lumOff val="50000"/>
                    </a:srgbClr>
                  </a:solidFill>
                </a:ln>
              </c:spPr>
            </c:marker>
            <c:bubble3D val="0"/>
          </c:dPt>
          <c:dPt>
            <c:idx val="2"/>
            <c:marker>
              <c:symbol val="square"/>
              <c:size val="14"/>
              <c:spPr>
                <a:blipFill>
                  <a:blip xmlns:r="http://schemas.openxmlformats.org/officeDocument/2006/relationships" r:embed="rId2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3"/>
            <c:marker>
              <c:symbol val="square"/>
              <c:size val="14"/>
              <c:spPr>
                <a:blipFill>
                  <a:blip xmlns:r="http://schemas.openxmlformats.org/officeDocument/2006/relationships" r:embed="rId24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4"/>
            <c:marker>
              <c:symbol val="square"/>
              <c:size val="14"/>
            </c:marker>
            <c:bubble3D val="0"/>
          </c:dPt>
          <c:dPt>
            <c:idx val="5"/>
            <c:marker>
              <c:symbol val="square"/>
              <c:size val="14"/>
              <c:spPr>
                <a:blipFill>
                  <a:blip xmlns:r="http://schemas.openxmlformats.org/officeDocument/2006/relationships" r:embed="rId25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6"/>
            <c:marker>
              <c:symbol val="square"/>
              <c:size val="14"/>
              <c:spPr>
                <a:blipFill>
                  <a:blip xmlns:r="http://schemas.openxmlformats.org/officeDocument/2006/relationships" r:embed="rId26"/>
                  <a:stretch>
                    <a:fillRect/>
                  </a:stretch>
                </a:blipFill>
                <a:ln w="9525">
                  <a:noFill/>
                </a:ln>
              </c:spPr>
            </c:marker>
            <c:bubble3D val="0"/>
          </c:dPt>
          <c:dPt>
            <c:idx val="7"/>
            <c:marker>
              <c:symbol val="square"/>
              <c:size val="14"/>
              <c:spPr>
                <a:blipFill>
                  <a:blip xmlns:r="http://schemas.openxmlformats.org/officeDocument/2006/relationships" r:embed="rId27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8"/>
            <c:marker>
              <c:symbol val="square"/>
              <c:size val="14"/>
              <c:spPr>
                <a:blipFill>
                  <a:blip xmlns:r="http://schemas.openxmlformats.org/officeDocument/2006/relationships" r:embed="rId28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9"/>
            <c:marker>
              <c:symbol val="square"/>
              <c:size val="14"/>
              <c:spPr>
                <a:blipFill>
                  <a:blip xmlns:r="http://schemas.openxmlformats.org/officeDocument/2006/relationships" r:embed="rId29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0"/>
            <c:marker>
              <c:symbol val="square"/>
              <c:size val="14"/>
              <c:spPr>
                <a:blipFill>
                  <a:blip xmlns:r="http://schemas.openxmlformats.org/officeDocument/2006/relationships" r:embed="rId30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1"/>
            <c:marker>
              <c:symbol val="square"/>
              <c:size val="14"/>
              <c:spPr>
                <a:blipFill>
                  <a:blip xmlns:r="http://schemas.openxmlformats.org/officeDocument/2006/relationships" r:embed="rId31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2"/>
            <c:marker>
              <c:symbol val="square"/>
              <c:size val="14"/>
              <c:spPr>
                <a:blipFill>
                  <a:blip xmlns:r="http://schemas.openxmlformats.org/officeDocument/2006/relationships" r:embed="rId3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3"/>
            <c:marker>
              <c:symbol val="square"/>
              <c:size val="14"/>
              <c:spPr>
                <a:blipFill>
                  <a:blip xmlns:r="http://schemas.openxmlformats.org/officeDocument/2006/relationships" r:embed="rId3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4"/>
            <c:marker>
              <c:symbol val="square"/>
              <c:size val="14"/>
              <c:spPr>
                <a:blipFill>
                  <a:blip xmlns:r="http://schemas.openxmlformats.org/officeDocument/2006/relationships" r:embed="rId34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5"/>
            <c:marker>
              <c:symbol val="square"/>
              <c:size val="14"/>
              <c:spPr>
                <a:blipFill>
                  <a:blip xmlns:r="http://schemas.openxmlformats.org/officeDocument/2006/relationships" r:embed="rId35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6"/>
            <c:marker>
              <c:symbol val="square"/>
              <c:size val="14"/>
              <c:spPr>
                <a:blipFill>
                  <a:blip xmlns:r="http://schemas.openxmlformats.org/officeDocument/2006/relationships" r:embed="rId36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7"/>
            <c:marker>
              <c:symbol val="square"/>
              <c:size val="14"/>
              <c:spPr>
                <a:blipFill>
                  <a:blip xmlns:r="http://schemas.openxmlformats.org/officeDocument/2006/relationships" r:embed="rId37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8"/>
            <c:marker>
              <c:symbol val="square"/>
              <c:size val="14"/>
              <c:spPr>
                <a:blipFill>
                  <a:blip xmlns:r="http://schemas.openxmlformats.org/officeDocument/2006/relationships" r:embed="rId38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9"/>
            <c:marker>
              <c:symbol val="square"/>
              <c:size val="14"/>
              <c:spPr>
                <a:blipFill>
                  <a:blip xmlns:r="http://schemas.openxmlformats.org/officeDocument/2006/relationships" r:embed="rId39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20"/>
            <c:marker>
              <c:symbol val="square"/>
              <c:size val="14"/>
              <c:spPr>
                <a:blipFill>
                  <a:blip xmlns:r="http://schemas.openxmlformats.org/officeDocument/2006/relationships" r:embed="rId40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xVal>
            <c:numRef>
              <c:f>'Table_correlations _MPI'!$AJ$177:$AJ$197</c:f>
              <c:numCache>
                <c:formatCode>General</c:formatCode>
                <c:ptCount val="21"/>
                <c:pt idx="0">
                  <c:v>38823.672980890755</c:v>
                </c:pt>
                <c:pt idx="1">
                  <c:v>29381.215492612988</c:v>
                </c:pt>
                <c:pt idx="2">
                  <c:v>37193.860900095606</c:v>
                </c:pt>
                <c:pt idx="3">
                  <c:v>45103.621579549414</c:v>
                </c:pt>
                <c:pt idx="4">
                  <c:v>13852.13502646714</c:v>
                </c:pt>
                <c:pt idx="5">
                  <c:v>36675.787813579882</c:v>
                </c:pt>
                <c:pt idx="6">
                  <c:v>22231.522549964448</c:v>
                </c:pt>
                <c:pt idx="7">
                  <c:v>41077.93523737161</c:v>
                </c:pt>
                <c:pt idx="8">
                  <c:v>18910.828252257477</c:v>
                </c:pt>
                <c:pt idx="9">
                  <c:v>39431.733956282435</c:v>
                </c:pt>
                <c:pt idx="10">
                  <c:v>37842.294459769699</c:v>
                </c:pt>
                <c:pt idx="11">
                  <c:v>27170.868830554748</c:v>
                </c:pt>
                <c:pt idx="12">
                  <c:v>32347.758806704951</c:v>
                </c:pt>
                <c:pt idx="13">
                  <c:v>32397.234544883369</c:v>
                </c:pt>
                <c:pt idx="14">
                  <c:v>34472.647913418936</c:v>
                </c:pt>
                <c:pt idx="15">
                  <c:v>33699.641320788476</c:v>
                </c:pt>
                <c:pt idx="16">
                  <c:v>36035.877118433702</c:v>
                </c:pt>
                <c:pt idx="17">
                  <c:v>32049.876369999303</c:v>
                </c:pt>
                <c:pt idx="18">
                  <c:v>45793.221802587592</c:v>
                </c:pt>
                <c:pt idx="19">
                  <c:v>32099.440873023737</c:v>
                </c:pt>
                <c:pt idx="20">
                  <c:v>13852.13502646714</c:v>
                </c:pt>
              </c:numCache>
            </c:numRef>
          </c:xVal>
          <c:yVal>
            <c:numRef>
              <c:f>'Table_correlations _MPI'!$AQ$177:$AQ$197</c:f>
              <c:numCache>
                <c:formatCode>General</c:formatCode>
                <c:ptCount val="21"/>
                <c:pt idx="0">
                  <c:v>1184.7063589041645</c:v>
                </c:pt>
                <c:pt idx="1">
                  <c:v>915.14966227419802</c:v>
                </c:pt>
                <c:pt idx="2">
                  <c:v>1208.6300218085451</c:v>
                </c:pt>
                <c:pt idx="3">
                  <c:v>1480.1848428119981</c:v>
                </c:pt>
                <c:pt idx="4">
                  <c:v>503.89854073637935</c:v>
                </c:pt>
                <c:pt idx="5">
                  <c:v>1364.5167372016585</c:v>
                </c:pt>
                <c:pt idx="6">
                  <c:v>1244.9674189459997</c:v>
                </c:pt>
                <c:pt idx="7">
                  <c:v>2620.8219403268245</c:v>
                </c:pt>
                <c:pt idx="8">
                  <c:v>1281.950180046266</c:v>
                </c:pt>
                <c:pt idx="9">
                  <c:v>3206.9867491356226</c:v>
                </c:pt>
                <c:pt idx="10">
                  <c:v>4539.792146222203</c:v>
                </c:pt>
                <c:pt idx="11">
                  <c:v>3381.3661583539515</c:v>
                </c:pt>
                <c:pt idx="12">
                  <c:v>4513.5643788415891</c:v>
                </c:pt>
                <c:pt idx="13">
                  <c:v>5936.041749401993</c:v>
                </c:pt>
                <c:pt idx="14">
                  <c:v>6900.5872609610724</c:v>
                </c:pt>
                <c:pt idx="15">
                  <c:v>6887.080162661674</c:v>
                </c:pt>
                <c:pt idx="16">
                  <c:v>9993.1771507535705</c:v>
                </c:pt>
                <c:pt idx="17">
                  <c:v>12311.119081268182</c:v>
                </c:pt>
                <c:pt idx="18">
                  <c:v>60490.605768466674</c:v>
                </c:pt>
                <c:pt idx="19">
                  <c:v>44166.590344588687</c:v>
                </c:pt>
                <c:pt idx="20">
                  <c:v>503.89854073637935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15808"/>
        <c:axId val="83899904"/>
      </c:scatterChart>
      <c:valAx>
        <c:axId val="83815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/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79294045208194563"/>
              <c:y val="0.96716505757132165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3899904"/>
        <c:crossesAt val="1"/>
        <c:crossBetween val="midCat"/>
      </c:valAx>
      <c:valAx>
        <c:axId val="83899904"/>
        <c:scaling>
          <c:orientation val="minMax"/>
          <c:max val="700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#,##0_ ;[Red]\-#,##0\ " sourceLinked="0"/>
        <c:majorTickMark val="none"/>
        <c:minorTickMark val="none"/>
        <c:tickLblPos val="nextTo"/>
        <c:crossAx val="83815808"/>
        <c:crossesAt val="0"/>
        <c:crossBetween val="midCat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 baseline="0">
          <a:latin typeface="Times New Roman" pitchFamily="18" charset="0"/>
        </a:defRPr>
      </a:pPr>
      <a:endParaRPr lang="en-US"/>
    </a:p>
  </c:txPr>
  <c:externalData r:id="rId41">
    <c:autoUpdate val="0"/>
  </c:externalData>
  <c:userShapes r:id="rId4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GDP (2009 $ PPP) </a:t>
            </a:r>
            <a:endParaRPr lang="en-US" sz="1100" dirty="0"/>
          </a:p>
        </c:rich>
      </c:tx>
      <c:layout>
        <c:manualLayout>
          <c:xMode val="edge"/>
          <c:yMode val="edge"/>
          <c:x val="0.31487973071218256"/>
          <c:y val="4.720530216741768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5993314737766011E-2"/>
          <c:y val="9.6160108364833269E-2"/>
          <c:w val="0.78985496617287365"/>
          <c:h val="0.77292395054391916"/>
        </c:manualLayout>
      </c:layout>
      <c:scatterChart>
        <c:scatterStyle val="lineMarker"/>
        <c:varyColors val="0"/>
        <c:ser>
          <c:idx val="3"/>
          <c:order val="1"/>
          <c:tx>
            <c:v>EU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c:spPr>
          </c:marker>
          <c:xVal>
            <c:numRef>
              <c:f>'Table_correlations _MPI'!$AJ$196</c:f>
              <c:numCache>
                <c:formatCode>General</c:formatCode>
                <c:ptCount val="1"/>
                <c:pt idx="0">
                  <c:v>32099.440873023737</c:v>
                </c:pt>
              </c:numCache>
            </c:numRef>
          </c:xVal>
          <c:yVal>
            <c:numRef>
              <c:f>'Table_correlations _MPI'!$AM$196</c:f>
              <c:numCache>
                <c:formatCode>General</c:formatCode>
                <c:ptCount val="1"/>
                <c:pt idx="0">
                  <c:v>14643.980730814412</c:v>
                </c:pt>
              </c:numCache>
            </c:numRef>
          </c:yVal>
          <c:smooth val="0"/>
        </c:ser>
        <c:ser>
          <c:idx val="4"/>
          <c:order val="2"/>
          <c:tx>
            <c:v>US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_MPI'!$AJ$195</c:f>
              <c:numCache>
                <c:formatCode>General</c:formatCode>
                <c:ptCount val="1"/>
                <c:pt idx="0">
                  <c:v>45793.221802587592</c:v>
                </c:pt>
              </c:numCache>
            </c:numRef>
          </c:xVal>
          <c:yVal>
            <c:numRef>
              <c:f>'Table_correlations _MPI'!$AM$195</c:f>
              <c:numCache>
                <c:formatCode>General</c:formatCode>
                <c:ptCount val="1"/>
                <c:pt idx="0">
                  <c:v>14058.839645947019</c:v>
                </c:pt>
              </c:numCache>
            </c:numRef>
          </c:yVal>
          <c:smooth val="0"/>
        </c:ser>
        <c:ser>
          <c:idx val="6"/>
          <c:order val="3"/>
          <c:tx>
            <c:v>JP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_MPI'!$AJ$194</c:f>
              <c:numCache>
                <c:formatCode>General</c:formatCode>
                <c:ptCount val="1"/>
                <c:pt idx="0">
                  <c:v>32049.876369999303</c:v>
                </c:pt>
              </c:numCache>
            </c:numRef>
          </c:xVal>
          <c:yVal>
            <c:numRef>
              <c:f>'Table_correlations _MPI'!$AM$194</c:f>
              <c:numCache>
                <c:formatCode>General</c:formatCode>
                <c:ptCount val="1"/>
                <c:pt idx="0">
                  <c:v>4088.2167839095659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976704"/>
        <c:axId val="77979008"/>
      </c:scatterChart>
      <c:scatterChart>
        <c:scatterStyle val="lineMarker"/>
        <c:varyColors val="0"/>
        <c:ser>
          <c:idx val="2"/>
          <c:order val="0"/>
          <c:tx>
            <c:v>China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c:spPr>
          </c:marker>
          <c:xVal>
            <c:numRef>
              <c:f>'Table_correlations _MPI'!$CX$50</c:f>
              <c:numCache>
                <c:formatCode>General</c:formatCode>
                <c:ptCount val="1"/>
                <c:pt idx="0">
                  <c:v>6863.1696052520401</c:v>
                </c:pt>
              </c:numCache>
            </c:numRef>
          </c:xVal>
          <c:yVal>
            <c:numRef>
              <c:f>'Table_correlations _MPI'!$DD$50</c:f>
              <c:numCache>
                <c:formatCode>General</c:formatCode>
                <c:ptCount val="1"/>
                <c:pt idx="0">
                  <c:v>9137.4867490404486</c:v>
                </c:pt>
              </c:numCache>
            </c:numRef>
          </c:yVal>
          <c:smooth val="0"/>
        </c:ser>
        <c:ser>
          <c:idx val="10"/>
          <c:order val="4"/>
          <c:tx>
            <c:v>India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Data_sheet!$C$89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Data_sheet!$R$10</c:f>
              <c:numCache>
                <c:formatCode>0</c:formatCode>
                <c:ptCount val="1"/>
                <c:pt idx="0">
                  <c:v>3658.4494386164079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988992"/>
        <c:axId val="77990528"/>
      </c:scatterChart>
      <c:valAx>
        <c:axId val="77976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56048999309868874"/>
              <c:y val="0.96716502418329864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7979008"/>
        <c:crossesAt val="1"/>
        <c:crossBetween val="midCat"/>
      </c:valAx>
      <c:valAx>
        <c:axId val="77979008"/>
        <c:scaling>
          <c:orientation val="minMax"/>
          <c:max val="62000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_ ;[Red]\-#,##0\ " sourceLinked="0"/>
        <c:majorTickMark val="none"/>
        <c:minorTickMark val="none"/>
        <c:tickLblPos val="none"/>
        <c:crossAx val="77976704"/>
        <c:crossesAt val="0"/>
        <c:crossBetween val="midCat"/>
        <c:majorUnit val="5000"/>
      </c:valAx>
      <c:valAx>
        <c:axId val="7798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7990528"/>
        <c:crosses val="autoZero"/>
        <c:crossBetween val="midCat"/>
      </c:valAx>
      <c:valAx>
        <c:axId val="77990528"/>
        <c:scaling>
          <c:orientation val="minMax"/>
          <c:max val="15000"/>
        </c:scaling>
        <c:delete val="0"/>
        <c:axPos val="r"/>
        <c:numFmt formatCode="[$$-C09]#,##0;\-[$$-C09]#,##0" sourceLinked="0"/>
        <c:majorTickMark val="out"/>
        <c:minorTickMark val="none"/>
        <c:tickLblPos val="low"/>
        <c:crossAx val="77988992"/>
        <c:crosses val="max"/>
        <c:crossBetween val="midCat"/>
      </c:valAx>
      <c:spPr>
        <a:solidFill>
          <a:srgbClr val="99CCFF"/>
        </a:soli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6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Gross Capabilities</a:t>
            </a:r>
            <a:endParaRPr lang="en-US" sz="1100" dirty="0"/>
          </a:p>
        </c:rich>
      </c:tx>
      <c:layout>
        <c:manualLayout>
          <c:xMode val="edge"/>
          <c:yMode val="edge"/>
          <c:x val="0.28908057834843814"/>
          <c:y val="4.720530216741768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68008079501951"/>
          <c:y val="9.6160108364833491E-2"/>
          <c:w val="0.64691773726214663"/>
          <c:h val="0.77292395054392038"/>
        </c:manualLayout>
      </c:layout>
      <c:scatterChart>
        <c:scatterStyle val="lineMarker"/>
        <c:varyColors val="0"/>
        <c:ser>
          <c:idx val="1"/>
          <c:order val="0"/>
          <c:tx>
            <c:v>Rich Non-LDCs with No MPI Poor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>
                <a:noFill/>
              </a:ln>
            </c:spPr>
          </c:marker>
          <c:dPt>
            <c:idx val="0"/>
            <c:marker>
              <c:symbol val="square"/>
              <c:size val="14"/>
            </c:marker>
            <c:bubble3D val="0"/>
          </c:dPt>
          <c:dPt>
            <c:idx val="1"/>
            <c:marker>
              <c:symbol val="square"/>
              <c:size val="14"/>
            </c:marker>
            <c:bubble3D val="0"/>
          </c:dPt>
          <c:dPt>
            <c:idx val="2"/>
            <c:marker>
              <c:symbol val="square"/>
              <c:size val="14"/>
            </c:marker>
            <c:bubble3D val="0"/>
          </c:dPt>
          <c:dPt>
            <c:idx val="3"/>
            <c:marker>
              <c:symbol val="square"/>
              <c:size val="14"/>
            </c:marker>
            <c:bubble3D val="0"/>
          </c:dPt>
          <c:dPt>
            <c:idx val="4"/>
            <c:marker>
              <c:symbol val="square"/>
              <c:size val="14"/>
            </c:marker>
            <c:bubble3D val="0"/>
          </c:dPt>
          <c:dPt>
            <c:idx val="5"/>
            <c:marker>
              <c:symbol val="square"/>
              <c:size val="14"/>
            </c:marker>
            <c:bubble3D val="0"/>
          </c:dPt>
          <c:dPt>
            <c:idx val="6"/>
            <c:marker>
              <c:symbol val="square"/>
              <c:size val="14"/>
              <c:spPr>
                <a:noFill/>
                <a:ln w="9525">
                  <a:noFill/>
                </a:ln>
              </c:spPr>
            </c:marker>
            <c:bubble3D val="0"/>
          </c:dPt>
          <c:dPt>
            <c:idx val="7"/>
            <c:marker>
              <c:symbol val="square"/>
              <c:size val="14"/>
            </c:marker>
            <c:bubble3D val="0"/>
          </c:dPt>
          <c:dPt>
            <c:idx val="8"/>
            <c:marker>
              <c:symbol val="square"/>
              <c:size val="14"/>
            </c:marker>
            <c:bubble3D val="0"/>
          </c:dPt>
          <c:dPt>
            <c:idx val="9"/>
            <c:marker>
              <c:symbol val="square"/>
              <c:size val="14"/>
            </c:marker>
            <c:bubble3D val="0"/>
          </c:dPt>
          <c:dPt>
            <c:idx val="10"/>
            <c:marker>
              <c:symbol val="square"/>
              <c:size val="14"/>
            </c:marker>
            <c:bubble3D val="0"/>
          </c:dPt>
          <c:dPt>
            <c:idx val="11"/>
            <c:marker>
              <c:symbol val="square"/>
              <c:size val="14"/>
            </c:marker>
            <c:bubble3D val="0"/>
          </c:dPt>
          <c:dPt>
            <c:idx val="12"/>
            <c:marker>
              <c:symbol val="square"/>
              <c:size val="14"/>
            </c:marker>
            <c:bubble3D val="0"/>
          </c:dPt>
          <c:dPt>
            <c:idx val="13"/>
            <c:marker>
              <c:symbol val="square"/>
              <c:size val="14"/>
            </c:marker>
            <c:bubble3D val="0"/>
          </c:dPt>
          <c:dPt>
            <c:idx val="14"/>
            <c:marker>
              <c:symbol val="square"/>
              <c:size val="14"/>
            </c:marker>
            <c:bubble3D val="0"/>
          </c:dPt>
          <c:dPt>
            <c:idx val="15"/>
            <c:marker>
              <c:symbol val="square"/>
              <c:size val="14"/>
            </c:marker>
            <c:bubble3D val="0"/>
          </c:dPt>
          <c:dPt>
            <c:idx val="16"/>
            <c:marker>
              <c:symbol val="square"/>
              <c:size val="14"/>
            </c:marker>
            <c:bubble3D val="0"/>
          </c:dPt>
          <c:dPt>
            <c:idx val="17"/>
            <c:marker>
              <c:symbol val="square"/>
              <c:size val="14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8"/>
            <c:marker>
              <c:symbol val="square"/>
              <c:size val="14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9"/>
            <c:marker>
              <c:symbol val="square"/>
              <c:size val="14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20"/>
            <c:marker>
              <c:symbol val="square"/>
              <c:size val="14"/>
            </c:marker>
            <c:bubble3D val="0"/>
          </c:dPt>
          <c:xVal>
            <c:numRef>
              <c:f>'Table_correlations _MPI'!$AJ$177:$AJ$197</c:f>
              <c:numCache>
                <c:formatCode>General</c:formatCode>
                <c:ptCount val="21"/>
                <c:pt idx="0">
                  <c:v>38823.672980890755</c:v>
                </c:pt>
                <c:pt idx="1">
                  <c:v>29381.215492612988</c:v>
                </c:pt>
                <c:pt idx="2">
                  <c:v>37193.860900095606</c:v>
                </c:pt>
                <c:pt idx="3">
                  <c:v>45103.621579549414</c:v>
                </c:pt>
                <c:pt idx="4">
                  <c:v>13852.13502646714</c:v>
                </c:pt>
                <c:pt idx="5">
                  <c:v>36675.787813579882</c:v>
                </c:pt>
                <c:pt idx="6">
                  <c:v>22231.522549964448</c:v>
                </c:pt>
                <c:pt idx="7">
                  <c:v>41077.93523737161</c:v>
                </c:pt>
                <c:pt idx="8">
                  <c:v>18910.828252257477</c:v>
                </c:pt>
                <c:pt idx="9">
                  <c:v>39431.733956282435</c:v>
                </c:pt>
                <c:pt idx="10">
                  <c:v>37842.294459769699</c:v>
                </c:pt>
                <c:pt idx="11">
                  <c:v>27170.868830554748</c:v>
                </c:pt>
                <c:pt idx="12">
                  <c:v>32347.758806704951</c:v>
                </c:pt>
                <c:pt idx="13">
                  <c:v>32397.234544883369</c:v>
                </c:pt>
                <c:pt idx="14">
                  <c:v>34472.647913418936</c:v>
                </c:pt>
                <c:pt idx="15">
                  <c:v>33699.641320788476</c:v>
                </c:pt>
                <c:pt idx="16">
                  <c:v>36035.877118433702</c:v>
                </c:pt>
                <c:pt idx="17">
                  <c:v>32049.876369999303</c:v>
                </c:pt>
                <c:pt idx="18">
                  <c:v>45793.221802587592</c:v>
                </c:pt>
                <c:pt idx="19">
                  <c:v>32099.440873023737</c:v>
                </c:pt>
                <c:pt idx="20">
                  <c:v>13852.13502646714</c:v>
                </c:pt>
              </c:numCache>
            </c:numRef>
          </c:xVal>
          <c:yVal>
            <c:numRef>
              <c:f>'Table_correlations _MPI'!$AQ$177:$AQ$197</c:f>
              <c:numCache>
                <c:formatCode>General</c:formatCode>
                <c:ptCount val="21"/>
                <c:pt idx="0">
                  <c:v>1184.7063589041645</c:v>
                </c:pt>
                <c:pt idx="1">
                  <c:v>915.14966227419802</c:v>
                </c:pt>
                <c:pt idx="2">
                  <c:v>1208.6300218085451</c:v>
                </c:pt>
                <c:pt idx="3">
                  <c:v>1480.1848428119981</c:v>
                </c:pt>
                <c:pt idx="4">
                  <c:v>503.89854073637935</c:v>
                </c:pt>
                <c:pt idx="5">
                  <c:v>1364.5167372016585</c:v>
                </c:pt>
                <c:pt idx="6">
                  <c:v>1244.9674189459997</c:v>
                </c:pt>
                <c:pt idx="7">
                  <c:v>2620.8219403268245</c:v>
                </c:pt>
                <c:pt idx="8">
                  <c:v>1281.950180046266</c:v>
                </c:pt>
                <c:pt idx="9">
                  <c:v>3206.9867491356226</c:v>
                </c:pt>
                <c:pt idx="10">
                  <c:v>4539.792146222203</c:v>
                </c:pt>
                <c:pt idx="11">
                  <c:v>3381.3661583539515</c:v>
                </c:pt>
                <c:pt idx="12">
                  <c:v>4513.5643788415891</c:v>
                </c:pt>
                <c:pt idx="13">
                  <c:v>5936.041749401993</c:v>
                </c:pt>
                <c:pt idx="14">
                  <c:v>6900.5872609610724</c:v>
                </c:pt>
                <c:pt idx="15">
                  <c:v>6887.080162661674</c:v>
                </c:pt>
                <c:pt idx="16">
                  <c:v>9993.1771507535705</c:v>
                </c:pt>
                <c:pt idx="17">
                  <c:v>12311.119081268182</c:v>
                </c:pt>
                <c:pt idx="18">
                  <c:v>60490.605768466674</c:v>
                </c:pt>
                <c:pt idx="19">
                  <c:v>44166.590344588687</c:v>
                </c:pt>
                <c:pt idx="20">
                  <c:v>503.89854073637935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019584"/>
        <c:axId val="78046720"/>
      </c:scatterChart>
      <c:scatterChart>
        <c:scatterStyle val="lineMarker"/>
        <c:varyColors val="0"/>
        <c:ser>
          <c:idx val="0"/>
          <c:order val="1"/>
          <c:tx>
            <c:v>India Delta =1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_MPI'!$R$48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'Table_correlations _MPI'!$T$48</c:f>
              <c:numCache>
                <c:formatCode>General</c:formatCode>
                <c:ptCount val="1"/>
                <c:pt idx="0">
                  <c:v>1088.4755430751545</c:v>
                </c:pt>
              </c:numCache>
            </c:numRef>
          </c:yVal>
          <c:smooth val="0"/>
        </c:ser>
        <c:ser>
          <c:idx val="8"/>
          <c:order val="2"/>
          <c:tx>
            <c:v>China Delta = 1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_MPI'!$R$44</c:f>
              <c:numCache>
                <c:formatCode>General</c:formatCode>
                <c:ptCount val="1"/>
                <c:pt idx="0">
                  <c:v>6863.1696052520401</c:v>
                </c:pt>
              </c:numCache>
            </c:numRef>
          </c:xVal>
          <c:yVal>
            <c:numRef>
              <c:f>'Table_correlations _MPI'!$T$44</c:f>
              <c:numCache>
                <c:formatCode>General</c:formatCode>
                <c:ptCount val="1"/>
                <c:pt idx="0">
                  <c:v>5892.3528854415099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048256"/>
        <c:axId val="82252544"/>
      </c:scatterChart>
      <c:valAx>
        <c:axId val="7801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56048999309868874"/>
              <c:y val="0.96716502418329864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8046720"/>
        <c:crossesAt val="1"/>
        <c:crossBetween val="midCat"/>
      </c:valAx>
      <c:valAx>
        <c:axId val="78046720"/>
        <c:scaling>
          <c:orientation val="minMax"/>
          <c:max val="65000"/>
          <c:min val="0"/>
        </c:scaling>
        <c:delete val="0"/>
        <c:axPos val="l"/>
        <c:numFmt formatCode="#,##0_ ;[Red]\-#,##0\ " sourceLinked="0"/>
        <c:majorTickMark val="none"/>
        <c:minorTickMark val="none"/>
        <c:tickLblPos val="nextTo"/>
        <c:crossAx val="78019584"/>
        <c:crossesAt val="0"/>
        <c:crossBetween val="midCat"/>
        <c:majorUnit val="5000"/>
      </c:valAx>
      <c:valAx>
        <c:axId val="78048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2252544"/>
        <c:crosses val="autoZero"/>
        <c:crossBetween val="midCat"/>
      </c:valAx>
      <c:valAx>
        <c:axId val="82252544"/>
        <c:scaling>
          <c:orientation val="minMax"/>
          <c:max val="60000"/>
        </c:scaling>
        <c:delete val="1"/>
        <c:axPos val="r"/>
        <c:numFmt formatCode="[$$-C09]#,##0;\-[$$-C09]#,##0" sourceLinked="0"/>
        <c:majorTickMark val="out"/>
        <c:minorTickMark val="none"/>
        <c:tickLblPos val="none"/>
        <c:crossAx val="78048256"/>
        <c:crosses val="max"/>
        <c:crossBetween val="midCat"/>
      </c:valAx>
      <c:spPr>
        <a:solidFill>
          <a:srgbClr val="99CCFF"/>
        </a:soli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6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GDP and Gross Capabilities</a:t>
            </a:r>
            <a:endParaRPr lang="en-US" sz="1100" dirty="0"/>
          </a:p>
        </c:rich>
      </c:tx>
      <c:layout>
        <c:manualLayout>
          <c:xMode val="edge"/>
          <c:yMode val="edge"/>
          <c:x val="0.14294602187058594"/>
          <c:y val="4.720530216741767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68008079501951"/>
          <c:y val="9.6160108364833588E-2"/>
          <c:w val="0.64691773726214663"/>
          <c:h val="0.77292395054392093"/>
        </c:manualLayout>
      </c:layout>
      <c:scatterChart>
        <c:scatterStyle val="lineMarker"/>
        <c:varyColors val="0"/>
        <c:ser>
          <c:idx val="1"/>
          <c:order val="0"/>
          <c:tx>
            <c:v>Rich Non-LDCs with No MPI Poor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>
                <a:noFill/>
              </a:ln>
            </c:spPr>
          </c:marker>
          <c:dPt>
            <c:idx val="0"/>
            <c:marker>
              <c:symbol val="square"/>
              <c:size val="14"/>
            </c:marker>
            <c:bubble3D val="0"/>
          </c:dPt>
          <c:dPt>
            <c:idx val="1"/>
            <c:marker>
              <c:symbol val="square"/>
              <c:size val="14"/>
            </c:marker>
            <c:bubble3D val="0"/>
          </c:dPt>
          <c:dPt>
            <c:idx val="2"/>
            <c:marker>
              <c:symbol val="square"/>
              <c:size val="14"/>
            </c:marker>
            <c:bubble3D val="0"/>
          </c:dPt>
          <c:dPt>
            <c:idx val="3"/>
            <c:marker>
              <c:symbol val="square"/>
              <c:size val="14"/>
            </c:marker>
            <c:bubble3D val="0"/>
          </c:dPt>
          <c:dPt>
            <c:idx val="4"/>
            <c:marker>
              <c:symbol val="square"/>
              <c:size val="14"/>
            </c:marker>
            <c:bubble3D val="0"/>
          </c:dPt>
          <c:dPt>
            <c:idx val="5"/>
            <c:marker>
              <c:symbol val="square"/>
              <c:size val="14"/>
            </c:marker>
            <c:bubble3D val="0"/>
          </c:dPt>
          <c:dPt>
            <c:idx val="6"/>
            <c:marker>
              <c:symbol val="square"/>
              <c:size val="14"/>
              <c:spPr>
                <a:noFill/>
                <a:ln w="9525">
                  <a:noFill/>
                </a:ln>
              </c:spPr>
            </c:marker>
            <c:bubble3D val="0"/>
          </c:dPt>
          <c:dPt>
            <c:idx val="7"/>
            <c:marker>
              <c:symbol val="square"/>
              <c:size val="14"/>
            </c:marker>
            <c:bubble3D val="0"/>
          </c:dPt>
          <c:dPt>
            <c:idx val="8"/>
            <c:marker>
              <c:symbol val="square"/>
              <c:size val="14"/>
            </c:marker>
            <c:bubble3D val="0"/>
          </c:dPt>
          <c:dPt>
            <c:idx val="9"/>
            <c:marker>
              <c:symbol val="square"/>
              <c:size val="14"/>
            </c:marker>
            <c:bubble3D val="0"/>
          </c:dPt>
          <c:dPt>
            <c:idx val="10"/>
            <c:marker>
              <c:symbol val="square"/>
              <c:size val="14"/>
            </c:marker>
            <c:bubble3D val="0"/>
          </c:dPt>
          <c:dPt>
            <c:idx val="11"/>
            <c:marker>
              <c:symbol val="square"/>
              <c:size val="14"/>
            </c:marker>
            <c:bubble3D val="0"/>
          </c:dPt>
          <c:dPt>
            <c:idx val="12"/>
            <c:marker>
              <c:symbol val="square"/>
              <c:size val="14"/>
            </c:marker>
            <c:bubble3D val="0"/>
          </c:dPt>
          <c:dPt>
            <c:idx val="13"/>
            <c:marker>
              <c:symbol val="square"/>
              <c:size val="14"/>
            </c:marker>
            <c:bubble3D val="0"/>
          </c:dPt>
          <c:dPt>
            <c:idx val="14"/>
            <c:marker>
              <c:symbol val="square"/>
              <c:size val="14"/>
            </c:marker>
            <c:bubble3D val="0"/>
          </c:dPt>
          <c:dPt>
            <c:idx val="15"/>
            <c:marker>
              <c:symbol val="square"/>
              <c:size val="14"/>
            </c:marker>
            <c:bubble3D val="0"/>
          </c:dPt>
          <c:dPt>
            <c:idx val="16"/>
            <c:marker>
              <c:symbol val="square"/>
              <c:size val="14"/>
            </c:marker>
            <c:bubble3D val="0"/>
          </c:dPt>
          <c:dPt>
            <c:idx val="17"/>
            <c:marker>
              <c:symbol val="square"/>
              <c:size val="14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8"/>
            <c:marker>
              <c:symbol val="square"/>
              <c:size val="14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9"/>
            <c:marker>
              <c:symbol val="square"/>
              <c:size val="14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20"/>
            <c:marker>
              <c:symbol val="square"/>
              <c:size val="14"/>
            </c:marker>
            <c:bubble3D val="0"/>
          </c:dPt>
          <c:xVal>
            <c:numRef>
              <c:f>'Table_correlations _MPI'!$AJ$177:$AJ$197</c:f>
              <c:numCache>
                <c:formatCode>General</c:formatCode>
                <c:ptCount val="21"/>
                <c:pt idx="0">
                  <c:v>38823.672980890755</c:v>
                </c:pt>
                <c:pt idx="1">
                  <c:v>29381.215492612988</c:v>
                </c:pt>
                <c:pt idx="2">
                  <c:v>37193.860900095606</c:v>
                </c:pt>
                <c:pt idx="3">
                  <c:v>45103.621579549414</c:v>
                </c:pt>
                <c:pt idx="4">
                  <c:v>13852.13502646714</c:v>
                </c:pt>
                <c:pt idx="5">
                  <c:v>36675.787813579882</c:v>
                </c:pt>
                <c:pt idx="6">
                  <c:v>22231.522549964448</c:v>
                </c:pt>
                <c:pt idx="7">
                  <c:v>41077.93523737161</c:v>
                </c:pt>
                <c:pt idx="8">
                  <c:v>18910.828252257477</c:v>
                </c:pt>
                <c:pt idx="9">
                  <c:v>39431.733956282435</c:v>
                </c:pt>
                <c:pt idx="10">
                  <c:v>37842.294459769699</c:v>
                </c:pt>
                <c:pt idx="11">
                  <c:v>27170.868830554748</c:v>
                </c:pt>
                <c:pt idx="12">
                  <c:v>32347.758806704951</c:v>
                </c:pt>
                <c:pt idx="13">
                  <c:v>32397.234544883369</c:v>
                </c:pt>
                <c:pt idx="14">
                  <c:v>34472.647913418936</c:v>
                </c:pt>
                <c:pt idx="15">
                  <c:v>33699.641320788476</c:v>
                </c:pt>
                <c:pt idx="16">
                  <c:v>36035.877118433702</c:v>
                </c:pt>
                <c:pt idx="17">
                  <c:v>32049.876369999303</c:v>
                </c:pt>
                <c:pt idx="18">
                  <c:v>45793.221802587592</c:v>
                </c:pt>
                <c:pt idx="19">
                  <c:v>32099.440873023737</c:v>
                </c:pt>
                <c:pt idx="20">
                  <c:v>13852.13502646714</c:v>
                </c:pt>
              </c:numCache>
            </c:numRef>
          </c:xVal>
          <c:yVal>
            <c:numRef>
              <c:f>'Table_correlations _MPI'!$AQ$177:$AQ$197</c:f>
              <c:numCache>
                <c:formatCode>General</c:formatCode>
                <c:ptCount val="21"/>
                <c:pt idx="0">
                  <c:v>1184.7063589041645</c:v>
                </c:pt>
                <c:pt idx="1">
                  <c:v>915.14966227419802</c:v>
                </c:pt>
                <c:pt idx="2">
                  <c:v>1208.6300218085451</c:v>
                </c:pt>
                <c:pt idx="3">
                  <c:v>1480.1848428119981</c:v>
                </c:pt>
                <c:pt idx="4">
                  <c:v>503.89854073637935</c:v>
                </c:pt>
                <c:pt idx="5">
                  <c:v>1364.5167372016585</c:v>
                </c:pt>
                <c:pt idx="6">
                  <c:v>1244.9674189459997</c:v>
                </c:pt>
                <c:pt idx="7">
                  <c:v>2620.8219403268245</c:v>
                </c:pt>
                <c:pt idx="8">
                  <c:v>1281.950180046266</c:v>
                </c:pt>
                <c:pt idx="9">
                  <c:v>3206.9867491356226</c:v>
                </c:pt>
                <c:pt idx="10">
                  <c:v>4539.792146222203</c:v>
                </c:pt>
                <c:pt idx="11">
                  <c:v>3381.3661583539515</c:v>
                </c:pt>
                <c:pt idx="12">
                  <c:v>4513.5643788415891</c:v>
                </c:pt>
                <c:pt idx="13">
                  <c:v>5936.041749401993</c:v>
                </c:pt>
                <c:pt idx="14">
                  <c:v>6900.5872609610724</c:v>
                </c:pt>
                <c:pt idx="15">
                  <c:v>6887.080162661674</c:v>
                </c:pt>
                <c:pt idx="16">
                  <c:v>9993.1771507535705</c:v>
                </c:pt>
                <c:pt idx="17">
                  <c:v>12311.119081268182</c:v>
                </c:pt>
                <c:pt idx="18">
                  <c:v>60490.605768466674</c:v>
                </c:pt>
                <c:pt idx="19">
                  <c:v>44166.590344588687</c:v>
                </c:pt>
                <c:pt idx="20">
                  <c:v>503.89854073637935</c:v>
                </c:pt>
              </c:numCache>
            </c:numRef>
          </c:yVal>
          <c:smooth val="0"/>
        </c:ser>
        <c:ser>
          <c:idx val="3"/>
          <c:order val="2"/>
          <c:tx>
            <c:v>EU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c:spPr>
          </c:marker>
          <c:xVal>
            <c:numRef>
              <c:f>'Table_correlations _MPI'!$AJ$196</c:f>
              <c:numCache>
                <c:formatCode>General</c:formatCode>
                <c:ptCount val="1"/>
                <c:pt idx="0">
                  <c:v>32099.440873023737</c:v>
                </c:pt>
              </c:numCache>
            </c:numRef>
          </c:xVal>
          <c:yVal>
            <c:numRef>
              <c:f>'Table_correlations _MPI'!$AM$196</c:f>
              <c:numCache>
                <c:formatCode>General</c:formatCode>
                <c:ptCount val="1"/>
                <c:pt idx="0">
                  <c:v>14643.980730814412</c:v>
                </c:pt>
              </c:numCache>
            </c:numRef>
          </c:yVal>
          <c:smooth val="0"/>
        </c:ser>
        <c:ser>
          <c:idx val="4"/>
          <c:order val="3"/>
          <c:tx>
            <c:v>US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_MPI'!$AJ$195</c:f>
              <c:numCache>
                <c:formatCode>General</c:formatCode>
                <c:ptCount val="1"/>
                <c:pt idx="0">
                  <c:v>45793.221802587592</c:v>
                </c:pt>
              </c:numCache>
            </c:numRef>
          </c:xVal>
          <c:yVal>
            <c:numRef>
              <c:f>'Table_correlations _MPI'!$AM$195</c:f>
              <c:numCache>
                <c:formatCode>General</c:formatCode>
                <c:ptCount val="1"/>
                <c:pt idx="0">
                  <c:v>14058.839645947019</c:v>
                </c:pt>
              </c:numCache>
            </c:numRef>
          </c:yVal>
          <c:smooth val="0"/>
        </c:ser>
        <c:ser>
          <c:idx val="6"/>
          <c:order val="4"/>
          <c:tx>
            <c:v>JP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_MPI'!$AJ$194</c:f>
              <c:numCache>
                <c:formatCode>General</c:formatCode>
                <c:ptCount val="1"/>
                <c:pt idx="0">
                  <c:v>32049.876369999303</c:v>
                </c:pt>
              </c:numCache>
            </c:numRef>
          </c:xVal>
          <c:yVal>
            <c:numRef>
              <c:f>'Table_correlations _MPI'!$AM$194</c:f>
              <c:numCache>
                <c:formatCode>General</c:formatCode>
                <c:ptCount val="1"/>
                <c:pt idx="0">
                  <c:v>4088.2167839095659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329984"/>
        <c:axId val="82332288"/>
      </c:scatterChart>
      <c:scatterChart>
        <c:scatterStyle val="lineMarker"/>
        <c:varyColors val="0"/>
        <c:ser>
          <c:idx val="2"/>
          <c:order val="1"/>
          <c:tx>
            <c:v>China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c:spPr>
          </c:marker>
          <c:xVal>
            <c:numRef>
              <c:f>'Table_correlations _MPI'!$CX$50</c:f>
              <c:numCache>
                <c:formatCode>General</c:formatCode>
                <c:ptCount val="1"/>
                <c:pt idx="0">
                  <c:v>6863.1696052520401</c:v>
                </c:pt>
              </c:numCache>
            </c:numRef>
          </c:xVal>
          <c:yVal>
            <c:numRef>
              <c:f>'Table_correlations _MPI'!$DD$50</c:f>
              <c:numCache>
                <c:formatCode>General</c:formatCode>
                <c:ptCount val="1"/>
                <c:pt idx="0">
                  <c:v>9137.4867490404486</c:v>
                </c:pt>
              </c:numCache>
            </c:numRef>
          </c:yVal>
          <c:smooth val="0"/>
        </c:ser>
        <c:ser>
          <c:idx val="10"/>
          <c:order val="5"/>
          <c:tx>
            <c:v>India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Data_sheet!$C$89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Data_sheet!$R$10</c:f>
              <c:numCache>
                <c:formatCode>0</c:formatCode>
                <c:ptCount val="1"/>
                <c:pt idx="0">
                  <c:v>3658.4494386164079</c:v>
                </c:pt>
              </c:numCache>
            </c:numRef>
          </c:yVal>
          <c:smooth val="0"/>
        </c:ser>
        <c:ser>
          <c:idx val="0"/>
          <c:order val="6"/>
          <c:tx>
            <c:v>India Delta =1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_MPI'!$R$48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'Table_correlations _MPI'!$T$48</c:f>
              <c:numCache>
                <c:formatCode>General</c:formatCode>
                <c:ptCount val="1"/>
                <c:pt idx="0">
                  <c:v>1088.4755430751545</c:v>
                </c:pt>
              </c:numCache>
            </c:numRef>
          </c:yVal>
          <c:smooth val="0"/>
        </c:ser>
        <c:ser>
          <c:idx val="8"/>
          <c:order val="7"/>
          <c:tx>
            <c:v>China Delta = 1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_MPI'!$R$44</c:f>
              <c:numCache>
                <c:formatCode>General</c:formatCode>
                <c:ptCount val="1"/>
                <c:pt idx="0">
                  <c:v>6863.1696052520401</c:v>
                </c:pt>
              </c:numCache>
            </c:numRef>
          </c:xVal>
          <c:yVal>
            <c:numRef>
              <c:f>'Table_correlations _MPI'!$T$44</c:f>
              <c:numCache>
                <c:formatCode>General</c:formatCode>
                <c:ptCount val="1"/>
                <c:pt idx="0">
                  <c:v>5892.3528854415099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334080"/>
        <c:axId val="82335616"/>
      </c:scatterChart>
      <c:valAx>
        <c:axId val="8232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56048999309868874"/>
              <c:y val="0.96716502418329864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2332288"/>
        <c:crossesAt val="1"/>
        <c:crossBetween val="midCat"/>
      </c:valAx>
      <c:valAx>
        <c:axId val="82332288"/>
        <c:scaling>
          <c:orientation val="minMax"/>
          <c:max val="65000"/>
          <c:min val="0"/>
        </c:scaling>
        <c:delete val="0"/>
        <c:axPos val="l"/>
        <c:numFmt formatCode="#,##0_ ;[Red]\-#,##0\ " sourceLinked="0"/>
        <c:majorTickMark val="none"/>
        <c:minorTickMark val="none"/>
        <c:tickLblPos val="high"/>
        <c:crossAx val="82329984"/>
        <c:crossesAt val="0"/>
        <c:crossBetween val="midCat"/>
        <c:majorUnit val="5000"/>
      </c:valAx>
      <c:valAx>
        <c:axId val="82334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2335616"/>
        <c:crosses val="autoZero"/>
        <c:crossBetween val="midCat"/>
      </c:valAx>
      <c:valAx>
        <c:axId val="82335616"/>
        <c:scaling>
          <c:orientation val="minMax"/>
          <c:max val="65000"/>
        </c:scaling>
        <c:delete val="0"/>
        <c:axPos val="r"/>
        <c:numFmt formatCode="[$$-C09]#,##0;\-[$$-C09]#,##0" sourceLinked="0"/>
        <c:majorTickMark val="out"/>
        <c:minorTickMark val="none"/>
        <c:tickLblPos val="low"/>
        <c:crossAx val="82334080"/>
        <c:crosses val="max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7">
    <c:autoUpdate val="0"/>
  </c:externalData>
  <c:userShapes r:id="rId8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GDP (2009 $ PPP) </a:t>
            </a:r>
            <a:endParaRPr lang="en-US" sz="1100" dirty="0"/>
          </a:p>
        </c:rich>
      </c:tx>
      <c:layout>
        <c:manualLayout>
          <c:xMode val="edge"/>
          <c:yMode val="edge"/>
          <c:x val="0.31487973071218267"/>
          <c:y val="4.720530216741767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5993314737766011E-2"/>
          <c:y val="9.616010836483331E-2"/>
          <c:w val="0.78985496617287365"/>
          <c:h val="0.7729239505439196"/>
        </c:manualLayout>
      </c:layout>
      <c:scatterChart>
        <c:scatterStyle val="lineMarker"/>
        <c:varyColors val="0"/>
        <c:ser>
          <c:idx val="3"/>
          <c:order val="1"/>
          <c:tx>
            <c:v>EU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c:spPr>
          </c:marker>
          <c:xVal>
            <c:numRef>
              <c:f>'Table_correlations _MPI'!$AJ$196</c:f>
              <c:numCache>
                <c:formatCode>General</c:formatCode>
                <c:ptCount val="1"/>
                <c:pt idx="0">
                  <c:v>32099.440873023737</c:v>
                </c:pt>
              </c:numCache>
            </c:numRef>
          </c:xVal>
          <c:yVal>
            <c:numRef>
              <c:f>'Table_correlations _MPI'!$AM$196</c:f>
              <c:numCache>
                <c:formatCode>General</c:formatCode>
                <c:ptCount val="1"/>
                <c:pt idx="0">
                  <c:v>14643.980730814412</c:v>
                </c:pt>
              </c:numCache>
            </c:numRef>
          </c:yVal>
          <c:smooth val="0"/>
        </c:ser>
        <c:ser>
          <c:idx val="4"/>
          <c:order val="2"/>
          <c:tx>
            <c:v>US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_MPI'!$AJ$195</c:f>
              <c:numCache>
                <c:formatCode>General</c:formatCode>
                <c:ptCount val="1"/>
                <c:pt idx="0">
                  <c:v>45793.221802587592</c:v>
                </c:pt>
              </c:numCache>
            </c:numRef>
          </c:xVal>
          <c:yVal>
            <c:numRef>
              <c:f>'Table_correlations _MPI'!$AM$195</c:f>
              <c:numCache>
                <c:formatCode>General</c:formatCode>
                <c:ptCount val="1"/>
                <c:pt idx="0">
                  <c:v>14058.839645947019</c:v>
                </c:pt>
              </c:numCache>
            </c:numRef>
          </c:yVal>
          <c:smooth val="0"/>
        </c:ser>
        <c:ser>
          <c:idx val="6"/>
          <c:order val="3"/>
          <c:tx>
            <c:v>JP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_MPI'!$AJ$194</c:f>
              <c:numCache>
                <c:formatCode>General</c:formatCode>
                <c:ptCount val="1"/>
                <c:pt idx="0">
                  <c:v>32049.876369999303</c:v>
                </c:pt>
              </c:numCache>
            </c:numRef>
          </c:xVal>
          <c:yVal>
            <c:numRef>
              <c:f>'Table_correlations _MPI'!$AM$194</c:f>
              <c:numCache>
                <c:formatCode>General</c:formatCode>
                <c:ptCount val="1"/>
                <c:pt idx="0">
                  <c:v>4088.2167839095659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36736"/>
        <c:axId val="79647104"/>
      </c:scatterChart>
      <c:scatterChart>
        <c:scatterStyle val="lineMarker"/>
        <c:varyColors val="0"/>
        <c:ser>
          <c:idx val="2"/>
          <c:order val="0"/>
          <c:tx>
            <c:v>China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c:spPr>
          </c:marker>
          <c:xVal>
            <c:numRef>
              <c:f>'Table_correlations _MPI'!$CX$50</c:f>
              <c:numCache>
                <c:formatCode>General</c:formatCode>
                <c:ptCount val="1"/>
                <c:pt idx="0">
                  <c:v>6863.1696052520401</c:v>
                </c:pt>
              </c:numCache>
            </c:numRef>
          </c:xVal>
          <c:yVal>
            <c:numRef>
              <c:f>'Table_correlations _MPI'!$DD$50</c:f>
              <c:numCache>
                <c:formatCode>General</c:formatCode>
                <c:ptCount val="1"/>
                <c:pt idx="0">
                  <c:v>9137.4867490404486</c:v>
                </c:pt>
              </c:numCache>
            </c:numRef>
          </c:yVal>
          <c:smooth val="0"/>
        </c:ser>
        <c:ser>
          <c:idx val="10"/>
          <c:order val="4"/>
          <c:tx>
            <c:v>India GDP</c:v>
          </c:tx>
          <c:spPr>
            <a:ln w="28575">
              <a:noFill/>
            </a:ln>
          </c:spPr>
          <c:marker>
            <c:symbol val="circl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Data_sheet!$C$89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Data_sheet!$R$10</c:f>
              <c:numCache>
                <c:formatCode>0</c:formatCode>
                <c:ptCount val="1"/>
                <c:pt idx="0">
                  <c:v>3658.4494386164079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48640"/>
        <c:axId val="79650176"/>
      </c:scatterChart>
      <c:valAx>
        <c:axId val="7963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56048999309868874"/>
              <c:y val="0.96716502418329864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9647104"/>
        <c:crossesAt val="1"/>
        <c:crossBetween val="midCat"/>
      </c:valAx>
      <c:valAx>
        <c:axId val="79647104"/>
        <c:scaling>
          <c:orientation val="minMax"/>
          <c:max val="62000"/>
          <c:min val="0"/>
        </c:scaling>
        <c:delete val="1"/>
        <c:axPos val="l"/>
        <c:numFmt formatCode="#,##0_ ;[Red]\-#,##0\ " sourceLinked="0"/>
        <c:majorTickMark val="none"/>
        <c:minorTickMark val="none"/>
        <c:tickLblPos val="none"/>
        <c:crossAx val="79636736"/>
        <c:crossesAt val="0"/>
        <c:crossBetween val="midCat"/>
        <c:majorUnit val="5000"/>
      </c:valAx>
      <c:valAx>
        <c:axId val="7964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650176"/>
        <c:crosses val="autoZero"/>
        <c:crossBetween val="midCat"/>
      </c:valAx>
      <c:valAx>
        <c:axId val="79650176"/>
        <c:scaling>
          <c:orientation val="minMax"/>
          <c:max val="15000"/>
        </c:scaling>
        <c:delete val="0"/>
        <c:axPos val="r"/>
        <c:numFmt formatCode="[$$-C09]#,##0;\-[$$-C09]#,##0" sourceLinked="0"/>
        <c:majorTickMark val="out"/>
        <c:minorTickMark val="none"/>
        <c:tickLblPos val="low"/>
        <c:crossAx val="79648640"/>
        <c:crosses val="max"/>
        <c:crossBetween val="midCat"/>
      </c:valAx>
      <c:spPr>
        <a:solidFill>
          <a:srgbClr val="99CCFF"/>
        </a:soli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6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Gross Capabilities</a:t>
            </a:r>
            <a:endParaRPr lang="en-US" sz="1100" dirty="0"/>
          </a:p>
        </c:rich>
      </c:tx>
      <c:layout>
        <c:manualLayout>
          <c:xMode val="edge"/>
          <c:yMode val="edge"/>
          <c:x val="0.28908057834843837"/>
          <c:y val="4.720530216741767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68008079501951"/>
          <c:y val="9.616010836483356E-2"/>
          <c:w val="0.64691773726214663"/>
          <c:h val="0.77292395054392071"/>
        </c:manualLayout>
      </c:layout>
      <c:scatterChart>
        <c:scatterStyle val="lineMarker"/>
        <c:varyColors val="0"/>
        <c:ser>
          <c:idx val="1"/>
          <c:order val="0"/>
          <c:tx>
            <c:v>Rich Non-LDCs with No MPI Poor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>
                <a:noFill/>
              </a:ln>
            </c:spPr>
          </c:marker>
          <c:dPt>
            <c:idx val="0"/>
            <c:marker>
              <c:symbol val="square"/>
              <c:size val="14"/>
            </c:marker>
            <c:bubble3D val="0"/>
          </c:dPt>
          <c:dPt>
            <c:idx val="1"/>
            <c:marker>
              <c:symbol val="square"/>
              <c:size val="14"/>
            </c:marker>
            <c:bubble3D val="0"/>
          </c:dPt>
          <c:dPt>
            <c:idx val="2"/>
            <c:marker>
              <c:symbol val="square"/>
              <c:size val="14"/>
            </c:marker>
            <c:bubble3D val="0"/>
          </c:dPt>
          <c:dPt>
            <c:idx val="3"/>
            <c:marker>
              <c:symbol val="square"/>
              <c:size val="14"/>
            </c:marker>
            <c:bubble3D val="0"/>
          </c:dPt>
          <c:dPt>
            <c:idx val="4"/>
            <c:marker>
              <c:symbol val="square"/>
              <c:size val="14"/>
            </c:marker>
            <c:bubble3D val="0"/>
          </c:dPt>
          <c:dPt>
            <c:idx val="5"/>
            <c:marker>
              <c:symbol val="square"/>
              <c:size val="14"/>
            </c:marker>
            <c:bubble3D val="0"/>
          </c:dPt>
          <c:dPt>
            <c:idx val="6"/>
            <c:marker>
              <c:symbol val="square"/>
              <c:size val="14"/>
              <c:spPr>
                <a:noFill/>
                <a:ln w="9525">
                  <a:noFill/>
                </a:ln>
              </c:spPr>
            </c:marker>
            <c:bubble3D val="0"/>
          </c:dPt>
          <c:dPt>
            <c:idx val="7"/>
            <c:marker>
              <c:symbol val="square"/>
              <c:size val="14"/>
            </c:marker>
            <c:bubble3D val="0"/>
          </c:dPt>
          <c:dPt>
            <c:idx val="8"/>
            <c:marker>
              <c:symbol val="square"/>
              <c:size val="14"/>
            </c:marker>
            <c:bubble3D val="0"/>
          </c:dPt>
          <c:dPt>
            <c:idx val="9"/>
            <c:marker>
              <c:symbol val="square"/>
              <c:size val="14"/>
            </c:marker>
            <c:bubble3D val="0"/>
          </c:dPt>
          <c:dPt>
            <c:idx val="10"/>
            <c:marker>
              <c:symbol val="square"/>
              <c:size val="14"/>
            </c:marker>
            <c:bubble3D val="0"/>
          </c:dPt>
          <c:dPt>
            <c:idx val="11"/>
            <c:marker>
              <c:symbol val="square"/>
              <c:size val="14"/>
            </c:marker>
            <c:bubble3D val="0"/>
          </c:dPt>
          <c:dPt>
            <c:idx val="12"/>
            <c:marker>
              <c:symbol val="square"/>
              <c:size val="14"/>
            </c:marker>
            <c:bubble3D val="0"/>
          </c:dPt>
          <c:dPt>
            <c:idx val="13"/>
            <c:marker>
              <c:symbol val="square"/>
              <c:size val="14"/>
            </c:marker>
            <c:bubble3D val="0"/>
          </c:dPt>
          <c:dPt>
            <c:idx val="14"/>
            <c:marker>
              <c:symbol val="square"/>
              <c:size val="14"/>
            </c:marker>
            <c:bubble3D val="0"/>
          </c:dPt>
          <c:dPt>
            <c:idx val="15"/>
            <c:marker>
              <c:symbol val="square"/>
              <c:size val="14"/>
            </c:marker>
            <c:bubble3D val="0"/>
          </c:dPt>
          <c:dPt>
            <c:idx val="16"/>
            <c:marker>
              <c:symbol val="square"/>
              <c:size val="14"/>
            </c:marker>
            <c:bubble3D val="0"/>
          </c:dPt>
          <c:dPt>
            <c:idx val="17"/>
            <c:marker>
              <c:symbol val="square"/>
              <c:size val="14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8"/>
            <c:marker>
              <c:symbol val="square"/>
              <c:size val="14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19"/>
            <c:marker>
              <c:symbol val="square"/>
              <c:size val="14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</c:spPr>
            </c:marker>
            <c:bubble3D val="0"/>
          </c:dPt>
          <c:dPt>
            <c:idx val="20"/>
            <c:marker>
              <c:symbol val="square"/>
              <c:size val="14"/>
            </c:marker>
            <c:bubble3D val="0"/>
          </c:dPt>
          <c:xVal>
            <c:numRef>
              <c:f>'Table_correlations _MPI'!$AJ$177:$AJ$197</c:f>
              <c:numCache>
                <c:formatCode>General</c:formatCode>
                <c:ptCount val="21"/>
                <c:pt idx="0">
                  <c:v>38823.672980890755</c:v>
                </c:pt>
                <c:pt idx="1">
                  <c:v>29381.215492612988</c:v>
                </c:pt>
                <c:pt idx="2">
                  <c:v>37193.860900095606</c:v>
                </c:pt>
                <c:pt idx="3">
                  <c:v>45103.621579549414</c:v>
                </c:pt>
                <c:pt idx="4">
                  <c:v>13852.13502646714</c:v>
                </c:pt>
                <c:pt idx="5">
                  <c:v>36675.787813579882</c:v>
                </c:pt>
                <c:pt idx="6">
                  <c:v>22231.522549964448</c:v>
                </c:pt>
                <c:pt idx="7">
                  <c:v>41077.93523737161</c:v>
                </c:pt>
                <c:pt idx="8">
                  <c:v>18910.828252257477</c:v>
                </c:pt>
                <c:pt idx="9">
                  <c:v>39431.733956282435</c:v>
                </c:pt>
                <c:pt idx="10">
                  <c:v>37842.294459769699</c:v>
                </c:pt>
                <c:pt idx="11">
                  <c:v>27170.868830554748</c:v>
                </c:pt>
                <c:pt idx="12">
                  <c:v>32347.758806704951</c:v>
                </c:pt>
                <c:pt idx="13">
                  <c:v>32397.234544883369</c:v>
                </c:pt>
                <c:pt idx="14">
                  <c:v>34472.647913418936</c:v>
                </c:pt>
                <c:pt idx="15">
                  <c:v>33699.641320788476</c:v>
                </c:pt>
                <c:pt idx="16">
                  <c:v>36035.877118433702</c:v>
                </c:pt>
                <c:pt idx="17">
                  <c:v>32049.876369999303</c:v>
                </c:pt>
                <c:pt idx="18">
                  <c:v>45793.221802587592</c:v>
                </c:pt>
                <c:pt idx="19">
                  <c:v>32099.440873023737</c:v>
                </c:pt>
                <c:pt idx="20">
                  <c:v>13852.13502646714</c:v>
                </c:pt>
              </c:numCache>
            </c:numRef>
          </c:xVal>
          <c:yVal>
            <c:numRef>
              <c:f>'Table_correlations _MPI'!$AQ$177:$AQ$197</c:f>
              <c:numCache>
                <c:formatCode>General</c:formatCode>
                <c:ptCount val="21"/>
                <c:pt idx="0">
                  <c:v>1184.7063589041645</c:v>
                </c:pt>
                <c:pt idx="1">
                  <c:v>915.14966227419802</c:v>
                </c:pt>
                <c:pt idx="2">
                  <c:v>1208.6300218085451</c:v>
                </c:pt>
                <c:pt idx="3">
                  <c:v>1480.1848428119981</c:v>
                </c:pt>
                <c:pt idx="4">
                  <c:v>503.89854073637935</c:v>
                </c:pt>
                <c:pt idx="5">
                  <c:v>1364.5167372016585</c:v>
                </c:pt>
                <c:pt idx="6">
                  <c:v>1244.9674189459997</c:v>
                </c:pt>
                <c:pt idx="7">
                  <c:v>2620.8219403268245</c:v>
                </c:pt>
                <c:pt idx="8">
                  <c:v>1281.950180046266</c:v>
                </c:pt>
                <c:pt idx="9">
                  <c:v>3206.9867491356226</c:v>
                </c:pt>
                <c:pt idx="10">
                  <c:v>4539.792146222203</c:v>
                </c:pt>
                <c:pt idx="11">
                  <c:v>3381.3661583539515</c:v>
                </c:pt>
                <c:pt idx="12">
                  <c:v>4513.5643788415891</c:v>
                </c:pt>
                <c:pt idx="13">
                  <c:v>5936.041749401993</c:v>
                </c:pt>
                <c:pt idx="14">
                  <c:v>6900.5872609610724</c:v>
                </c:pt>
                <c:pt idx="15">
                  <c:v>6887.080162661674</c:v>
                </c:pt>
                <c:pt idx="16">
                  <c:v>9993.1771507535705</c:v>
                </c:pt>
                <c:pt idx="17">
                  <c:v>12311.119081268182</c:v>
                </c:pt>
                <c:pt idx="18">
                  <c:v>60490.605768466674</c:v>
                </c:pt>
                <c:pt idx="19">
                  <c:v>44166.590344588687</c:v>
                </c:pt>
                <c:pt idx="20">
                  <c:v>503.89854073637935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10528"/>
        <c:axId val="82712832"/>
      </c:scatterChart>
      <c:scatterChart>
        <c:scatterStyle val="lineMarker"/>
        <c:varyColors val="0"/>
        <c:ser>
          <c:idx val="0"/>
          <c:order val="1"/>
          <c:tx>
            <c:v>India Delta =1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_MPI'!$R$48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'Table_correlations _MPI'!$T$48</c:f>
              <c:numCache>
                <c:formatCode>General</c:formatCode>
                <c:ptCount val="1"/>
                <c:pt idx="0">
                  <c:v>1088.4755430751545</c:v>
                </c:pt>
              </c:numCache>
            </c:numRef>
          </c:yVal>
          <c:smooth val="0"/>
        </c:ser>
        <c:ser>
          <c:idx val="8"/>
          <c:order val="2"/>
          <c:tx>
            <c:v>China Delta = 1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_MPI'!$R$44</c:f>
              <c:numCache>
                <c:formatCode>General</c:formatCode>
                <c:ptCount val="1"/>
                <c:pt idx="0">
                  <c:v>6863.1696052520401</c:v>
                </c:pt>
              </c:numCache>
            </c:numRef>
          </c:xVal>
          <c:yVal>
            <c:numRef>
              <c:f>'Table_correlations _MPI'!$T$44</c:f>
              <c:numCache>
                <c:formatCode>General</c:formatCode>
                <c:ptCount val="1"/>
                <c:pt idx="0">
                  <c:v>5892.3528854415099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14624"/>
        <c:axId val="82716160"/>
      </c:scatterChart>
      <c:valAx>
        <c:axId val="82710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0.56048999309868874"/>
              <c:y val="0.96716502418329864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2712832"/>
        <c:crossesAt val="1"/>
        <c:crossBetween val="midCat"/>
      </c:valAx>
      <c:valAx>
        <c:axId val="82712832"/>
        <c:scaling>
          <c:orientation val="minMax"/>
          <c:max val="65000"/>
          <c:min val="0"/>
        </c:scaling>
        <c:delete val="0"/>
        <c:axPos val="l"/>
        <c:numFmt formatCode="#,##0_ ;[Red]\-#,##0\ " sourceLinked="0"/>
        <c:majorTickMark val="none"/>
        <c:minorTickMark val="none"/>
        <c:tickLblPos val="nextTo"/>
        <c:crossAx val="82710528"/>
        <c:crossesAt val="0"/>
        <c:crossBetween val="midCat"/>
        <c:majorUnit val="5000"/>
      </c:valAx>
      <c:valAx>
        <c:axId val="82714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2716160"/>
        <c:crosses val="autoZero"/>
        <c:crossBetween val="midCat"/>
      </c:valAx>
      <c:valAx>
        <c:axId val="82716160"/>
        <c:scaling>
          <c:orientation val="minMax"/>
          <c:max val="60000"/>
        </c:scaling>
        <c:delete val="1"/>
        <c:axPos val="r"/>
        <c:numFmt formatCode="[$$-C09]#,##0;\-[$$-C09]#,##0" sourceLinked="0"/>
        <c:majorTickMark val="out"/>
        <c:minorTickMark val="none"/>
        <c:tickLblPos val="none"/>
        <c:crossAx val="82714624"/>
        <c:crosses val="max"/>
        <c:crossBetween val="midCat"/>
      </c:valAx>
      <c:spPr>
        <a:solidFill>
          <a:srgbClr val="99CCFF"/>
        </a:soli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6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529344692569201E-2"/>
          <c:y val="9.4452746687293726E-2"/>
          <c:w val="0.77678406103025588"/>
          <c:h val="0.85531515712957573"/>
        </c:manualLayout>
      </c:layout>
      <c:lineChart>
        <c:grouping val="standard"/>
        <c:varyColors val="0"/>
        <c:ser>
          <c:idx val="0"/>
          <c:order val="0"/>
          <c:tx>
            <c:strRef>
              <c:f>'Table_correlations _MPI'!$Q$17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0"/>
            <c:marker>
              <c:symbol val="diamond"/>
              <c:size val="7"/>
              <c:spPr>
                <a:solidFill>
                  <a:srgbClr val="FF0000"/>
                </a:solidFill>
              </c:spPr>
            </c:marker>
            <c:bubble3D val="0"/>
          </c:dPt>
          <c:cat>
            <c:numRef>
              <c:f>'Table_correlations _MPI'!$P$19:$P$34</c:f>
              <c:numCache>
                <c:formatCode>General</c:formatCode>
                <c:ptCount val="1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0.30000000000000027</c:v>
                </c:pt>
                <c:pt idx="4">
                  <c:v>0.4</c:v>
                </c:pt>
                <c:pt idx="5">
                  <c:v>0.5</c:v>
                </c:pt>
                <c:pt idx="6">
                  <c:v>0.60000000000000053</c:v>
                </c:pt>
                <c:pt idx="7">
                  <c:v>0.70000000000000051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</c:numCache>
            </c:numRef>
          </c:cat>
          <c:val>
            <c:numRef>
              <c:f>'Table_correlations _MPI'!$Q$19:$Q$34</c:f>
              <c:numCache>
                <c:formatCode>General</c:formatCode>
                <c:ptCount val="16"/>
                <c:pt idx="0">
                  <c:v>1</c:v>
                </c:pt>
                <c:pt idx="1">
                  <c:v>0.95707549970305994</c:v>
                </c:pt>
                <c:pt idx="2">
                  <c:v>0.91599351213186242</c:v>
                </c:pt>
                <c:pt idx="3">
                  <c:v>0.87667494834836313</c:v>
                </c:pt>
                <c:pt idx="4">
                  <c:v>0.83904411426766368</c:v>
                </c:pt>
                <c:pt idx="5">
                  <c:v>0.80302856493563557</c:v>
                </c:pt>
                <c:pt idx="6">
                  <c:v>0.76855896506160448</c:v>
                </c:pt>
                <c:pt idx="7">
                  <c:v>0.73556895553760149</c:v>
                </c:pt>
                <c:pt idx="8">
                  <c:v>0.70399502568720862</c:v>
                </c:pt>
                <c:pt idx="9">
                  <c:v>0.67377639099805364</c:v>
                </c:pt>
                <c:pt idx="10">
                  <c:v>0.6448548761025874</c:v>
                </c:pt>
                <c:pt idx="11">
                  <c:v>0.61717480278183801</c:v>
                </c:pt>
                <c:pt idx="12">
                  <c:v>0.59068288277656456</c:v>
                </c:pt>
                <c:pt idx="13">
                  <c:v>0.56532811519942461</c:v>
                </c:pt>
                <c:pt idx="14">
                  <c:v>0.54106168835067869</c:v>
                </c:pt>
                <c:pt idx="15">
                  <c:v>0.51783688574840658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'Table_correlations _MPI'!$R$17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Pt>
            <c:idx val="10"/>
            <c:marker>
              <c:symbol val="diamond"/>
              <c:size val="7"/>
              <c:spPr>
                <a:solidFill>
                  <a:srgbClr val="FFC000"/>
                </a:solidFill>
              </c:spPr>
            </c:marker>
            <c:bubble3D val="0"/>
          </c:dPt>
          <c:cat>
            <c:numRef>
              <c:f>'Table_correlations _MPI'!$P$19:$P$34</c:f>
              <c:numCache>
                <c:formatCode>General</c:formatCode>
                <c:ptCount val="1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0.30000000000000027</c:v>
                </c:pt>
                <c:pt idx="4">
                  <c:v>0.4</c:v>
                </c:pt>
                <c:pt idx="5">
                  <c:v>0.5</c:v>
                </c:pt>
                <c:pt idx="6">
                  <c:v>0.60000000000000053</c:v>
                </c:pt>
                <c:pt idx="7">
                  <c:v>0.70000000000000051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</c:numCache>
            </c:numRef>
          </c:cat>
          <c:val>
            <c:numRef>
              <c:f>'Table_correlations _MPI'!$R$19:$R$34</c:f>
              <c:numCache>
                <c:formatCode>General</c:formatCode>
                <c:ptCount val="16"/>
                <c:pt idx="0">
                  <c:v>1</c:v>
                </c:pt>
                <c:pt idx="1">
                  <c:v>0.88583362568664958</c:v>
                </c:pt>
                <c:pt idx="2">
                  <c:v>0.78470121239715662</c:v>
                </c:pt>
                <c:pt idx="3">
                  <c:v>0.69511472005848263</c:v>
                </c:pt>
                <c:pt idx="4">
                  <c:v>0.61575599273756665</c:v>
                </c:pt>
                <c:pt idx="5">
                  <c:v>0.54545736358500052</c:v>
                </c:pt>
                <c:pt idx="6">
                  <c:v>0.48318447404198267</c:v>
                </c:pt>
                <c:pt idx="7">
                  <c:v>0.42802105451610623</c:v>
                </c:pt>
                <c:pt idx="8">
                  <c:v>0.37915544259222572</c:v>
                </c:pt>
                <c:pt idx="9">
                  <c:v>0.33586864041029807</c:v>
                </c:pt>
                <c:pt idx="10">
                  <c:v>0.29752373548909988</c:v>
                </c:pt>
                <c:pt idx="11">
                  <c:v>0.26355652933614526</c:v>
                </c:pt>
                <c:pt idx="12">
                  <c:v>0.23346723595522745</c:v>
                </c:pt>
                <c:pt idx="13">
                  <c:v>0.20681312810525956</c:v>
                </c:pt>
                <c:pt idx="14">
                  <c:v>0.18320202310907971</c:v>
                </c:pt>
                <c:pt idx="15">
                  <c:v>0.16228651236384539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'Table_correlations _MPI'!$S$17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numRef>
              <c:f>'Table_correlations _MPI'!$P$19:$P$34</c:f>
              <c:numCache>
                <c:formatCode>General</c:formatCode>
                <c:ptCount val="1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0.30000000000000027</c:v>
                </c:pt>
                <c:pt idx="4">
                  <c:v>0.4</c:v>
                </c:pt>
                <c:pt idx="5">
                  <c:v>0.5</c:v>
                </c:pt>
                <c:pt idx="6">
                  <c:v>0.60000000000000053</c:v>
                </c:pt>
                <c:pt idx="7">
                  <c:v>0.70000000000000051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</c:numCache>
            </c:numRef>
          </c:cat>
          <c:val>
            <c:numRef>
              <c:f>'Table_correlations _MPI'!$S$19:$S$34</c:f>
              <c:numCache>
                <c:formatCode>General</c:formatCode>
                <c:ptCount val="16"/>
                <c:pt idx="0">
                  <c:v>1</c:v>
                </c:pt>
                <c:pt idx="1">
                  <c:v>1.116545335349358</c:v>
                </c:pt>
                <c:pt idx="2">
                  <c:v>1.2466734858904098</c:v>
                </c:pt>
                <c:pt idx="3">
                  <c:v>1.3919674653746608</c:v>
                </c:pt>
                <c:pt idx="4">
                  <c:v>1.5541947804221452</c:v>
                </c:pt>
                <c:pt idx="5">
                  <c:v>1.7353289323046657</c:v>
                </c:pt>
                <c:pt idx="6">
                  <c:v>1.9375734246615592</c:v>
                </c:pt>
                <c:pt idx="7">
                  <c:v>2.1633885692027444</c:v>
                </c:pt>
                <c:pt idx="8">
                  <c:v>2.4155214154914435</c:v>
                </c:pt>
                <c:pt idx="9">
                  <c:v>2.6970391689034492</c:v>
                </c:pt>
                <c:pt idx="10">
                  <c:v>3.0113665032936532</c:v>
                </c:pt>
                <c:pt idx="11">
                  <c:v>3.3623272222798382</c:v>
                </c:pt>
                <c:pt idx="12">
                  <c:v>3.7541907759547195</c:v>
                </c:pt>
                <c:pt idx="13">
                  <c:v>4.1917241989038301</c:v>
                </c:pt>
                <c:pt idx="14">
                  <c:v>4.680250101357089</c:v>
                </c:pt>
                <c:pt idx="15">
                  <c:v>5.2257114189386158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'Table_correlations _MPI'!$T$17</c:f>
              <c:strCache>
                <c:ptCount val="1"/>
                <c:pt idx="0">
                  <c:v>EU; Japan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10"/>
            <c:marker>
              <c:symbol val="diamond"/>
              <c:size val="8"/>
              <c:spPr>
                <a:solidFill>
                  <a:schemeClr val="accent1">
                    <a:lumMod val="75000"/>
                  </a:schemeClr>
                </a:solidFill>
              </c:spPr>
            </c:marker>
            <c:bubble3D val="0"/>
          </c:dPt>
          <c:cat>
            <c:numRef>
              <c:f>'Table_correlations _MPI'!$P$19:$P$34</c:f>
              <c:numCache>
                <c:formatCode>General</c:formatCode>
                <c:ptCount val="1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0.30000000000000027</c:v>
                </c:pt>
                <c:pt idx="4">
                  <c:v>0.4</c:v>
                </c:pt>
                <c:pt idx="5">
                  <c:v>0.5</c:v>
                </c:pt>
                <c:pt idx="6">
                  <c:v>0.60000000000000053</c:v>
                </c:pt>
                <c:pt idx="7">
                  <c:v>0.70000000000000051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</c:numCache>
            </c:numRef>
          </c:cat>
          <c:val>
            <c:numRef>
              <c:f>'Table_correlations _MPI'!$T$19:$T$34</c:f>
              <c:numCache>
                <c:formatCode>General</c:formatCode>
                <c:ptCount val="16"/>
                <c:pt idx="0">
                  <c:v>1</c:v>
                </c:pt>
                <c:pt idx="1">
                  <c:v>1.1167178868406202</c:v>
                </c:pt>
                <c:pt idx="2">
                  <c:v>1.2470588387897781</c:v>
                </c:pt>
                <c:pt idx="3">
                  <c:v>1.3926129112192387</c:v>
                </c:pt>
                <c:pt idx="4">
                  <c:v>1.5551557474037101</c:v>
                </c:pt>
                <c:pt idx="5">
                  <c:v>1.7366702399487153</c:v>
                </c:pt>
                <c:pt idx="6">
                  <c:v>1.9393707204945201</c:v>
                </c:pt>
                <c:pt idx="7">
                  <c:v>2.1657299727912092</c:v>
                </c:pt>
                <c:pt idx="8">
                  <c:v>2.4185093986827906</c:v>
                </c:pt>
                <c:pt idx="9">
                  <c:v>2.7007927050012239</c:v>
                </c:pt>
                <c:pt idx="10">
                  <c:v>3.0160235223235237</c:v>
                </c:pt>
                <c:pt idx="11">
                  <c:v>3.3680474145107264</c:v>
                </c:pt>
                <c:pt idx="12">
                  <c:v>3.7611587915114346</c:v>
                </c:pt>
                <c:pt idx="13">
                  <c:v>4.2001532977286633</c:v>
                </c:pt>
                <c:pt idx="14">
                  <c:v>4.6903863150462071</c:v>
                </c:pt>
                <c:pt idx="15">
                  <c:v>5.2378382942045665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'Table_correlations _MPI'!$U$17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Pt>
            <c:idx val="10"/>
            <c:marker>
              <c:symbol val="diamond"/>
              <c:size val="9"/>
              <c:spPr>
                <a:solidFill>
                  <a:schemeClr val="tx1"/>
                </a:solidFill>
              </c:spPr>
            </c:marker>
            <c:bubble3D val="0"/>
          </c:dPt>
          <c:cat>
            <c:numRef>
              <c:f>'Table_correlations _MPI'!$P$19:$P$34</c:f>
              <c:numCache>
                <c:formatCode>General</c:formatCode>
                <c:ptCount val="1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0.30000000000000027</c:v>
                </c:pt>
                <c:pt idx="4">
                  <c:v>0.4</c:v>
                </c:pt>
                <c:pt idx="5">
                  <c:v>0.5</c:v>
                </c:pt>
                <c:pt idx="6">
                  <c:v>0.60000000000000053</c:v>
                </c:pt>
                <c:pt idx="7">
                  <c:v>0.70000000000000051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</c:numCache>
            </c:numRef>
          </c:cat>
          <c:val>
            <c:numRef>
              <c:f>'Table_correlations _MPI'!$U$19:$U$34</c:f>
              <c:numCache>
                <c:formatCode>General</c:formatCode>
                <c:ptCount val="16"/>
                <c:pt idx="0">
                  <c:v>1</c:v>
                </c:pt>
                <c:pt idx="1">
                  <c:v>1.1571078652039981</c:v>
                </c:pt>
                <c:pt idx="2">
                  <c:v>1.3388986117169517</c:v>
                </c:pt>
                <c:pt idx="3">
                  <c:v>1.5492501143283981</c:v>
                </c:pt>
                <c:pt idx="4">
                  <c:v>1.7926494924575798</c:v>
                </c:pt>
                <c:pt idx="5">
                  <c:v>2.0742888272766198</c:v>
                </c:pt>
                <c:pt idx="6">
                  <c:v>2.4001759167465542</c:v>
                </c:pt>
                <c:pt idx="7">
                  <c:v>2.777262431140648</c:v>
                </c:pt>
                <c:pt idx="8">
                  <c:v>3.2135922028084223</c:v>
                </c:pt>
                <c:pt idx="9">
                  <c:v>3.7184728134278595</c:v>
                </c:pt>
                <c:pt idx="10">
                  <c:v>4.3026741389646137</c:v>
                </c:pt>
                <c:pt idx="11">
                  <c:v>4.9786580876057913</c:v>
                </c:pt>
                <c:pt idx="12">
                  <c:v>5.7608444313301526</c:v>
                </c:pt>
                <c:pt idx="13">
                  <c:v>6.6659184017087645</c:v>
                </c:pt>
                <c:pt idx="14">
                  <c:v>7.713186611425269</c:v>
                </c:pt>
                <c:pt idx="15">
                  <c:v>8.9249888938663524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64928"/>
        <c:axId val="82766464"/>
      </c:lineChart>
      <c:catAx>
        <c:axId val="8276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766464"/>
        <c:crosses val="autoZero"/>
        <c:auto val="1"/>
        <c:lblAlgn val="ctr"/>
        <c:lblOffset val="100"/>
        <c:tickLblSkip val="2"/>
        <c:noMultiLvlLbl val="0"/>
      </c:catAx>
      <c:valAx>
        <c:axId val="82766464"/>
        <c:scaling>
          <c:orientation val="minMax"/>
          <c:max val="9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82764928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Gross Capability (</a:t>
            </a:r>
            <a:r>
              <a:rPr lang="el-GR" sz="1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GB" sz="1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0</a:t>
            </a:r>
            <a:r>
              <a:rPr lang="en-GB" sz="1100" dirty="0" smtClean="0">
                <a:latin typeface="Times New Roman"/>
                <a:cs typeface="Times New Roman"/>
              </a:rPr>
              <a:t>)</a:t>
            </a:r>
            <a:endParaRPr lang="en-US" sz="1100" dirty="0"/>
          </a:p>
        </c:rich>
      </c:tx>
      <c:layout>
        <c:manualLayout>
          <c:xMode val="edge"/>
          <c:yMode val="edge"/>
          <c:x val="9.1419666820645659E-2"/>
          <c:y val="4.7205302167417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5993314737766011E-2"/>
          <c:y val="9.6160108364833366E-2"/>
          <c:w val="0.78985496617287365"/>
          <c:h val="0.77292395054391982"/>
        </c:manualLayout>
      </c:layout>
      <c:scatterChart>
        <c:scatterStyle val="lineMarker"/>
        <c:varyColors val="0"/>
        <c:ser>
          <c:idx val="3"/>
          <c:order val="1"/>
          <c:tx>
            <c:v>EU GDP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c:spPr>
          </c:marker>
          <c:xVal>
            <c:numRef>
              <c:f>'Table_correlations _MPI'!$AJ$196</c:f>
              <c:numCache>
                <c:formatCode>General</c:formatCode>
                <c:ptCount val="1"/>
                <c:pt idx="0">
                  <c:v>32099.440873023737</c:v>
                </c:pt>
              </c:numCache>
            </c:numRef>
          </c:xVal>
          <c:yVal>
            <c:numRef>
              <c:f>'Table_correlations _MPI'!$AM$196</c:f>
              <c:numCache>
                <c:formatCode>General</c:formatCode>
                <c:ptCount val="1"/>
                <c:pt idx="0">
                  <c:v>14643.980730814412</c:v>
                </c:pt>
              </c:numCache>
            </c:numRef>
          </c:yVal>
          <c:smooth val="0"/>
        </c:ser>
        <c:ser>
          <c:idx val="4"/>
          <c:order val="2"/>
          <c:tx>
            <c:v>US GDP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_MPI'!$AJ$195</c:f>
              <c:numCache>
                <c:formatCode>General</c:formatCode>
                <c:ptCount val="1"/>
                <c:pt idx="0">
                  <c:v>45793.221802587592</c:v>
                </c:pt>
              </c:numCache>
            </c:numRef>
          </c:xVal>
          <c:yVal>
            <c:numRef>
              <c:f>'Table_correlations _MPI'!$AM$195</c:f>
              <c:numCache>
                <c:formatCode>General</c:formatCode>
                <c:ptCount val="1"/>
                <c:pt idx="0">
                  <c:v>14058.839645947019</c:v>
                </c:pt>
              </c:numCache>
            </c:numRef>
          </c:yVal>
          <c:smooth val="0"/>
        </c:ser>
        <c:ser>
          <c:idx val="6"/>
          <c:order val="3"/>
          <c:tx>
            <c:v>JP GDP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'Table_correlations _MPI'!$AJ$194</c:f>
              <c:numCache>
                <c:formatCode>General</c:formatCode>
                <c:ptCount val="1"/>
                <c:pt idx="0">
                  <c:v>32049.876369999303</c:v>
                </c:pt>
              </c:numCache>
            </c:numRef>
          </c:xVal>
          <c:yVal>
            <c:numRef>
              <c:f>'Table_correlations _MPI'!$AM$194</c:f>
              <c:numCache>
                <c:formatCode>General</c:formatCode>
                <c:ptCount val="1"/>
                <c:pt idx="0">
                  <c:v>4088.2167839095659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76384"/>
        <c:axId val="79787136"/>
      </c:scatterChart>
      <c:scatterChart>
        <c:scatterStyle val="lineMarker"/>
        <c:varyColors val="0"/>
        <c:ser>
          <c:idx val="2"/>
          <c:order val="0"/>
          <c:tx>
            <c:v>China GDP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c:spPr>
          </c:marker>
          <c:xVal>
            <c:numRef>
              <c:f>'Table_correlations _MPI'!$CX$50</c:f>
              <c:numCache>
                <c:formatCode>General</c:formatCode>
                <c:ptCount val="1"/>
                <c:pt idx="0">
                  <c:v>6863.1696052520401</c:v>
                </c:pt>
              </c:numCache>
            </c:numRef>
          </c:xVal>
          <c:yVal>
            <c:numRef>
              <c:f>'Table_correlations _MPI'!$DD$50</c:f>
              <c:numCache>
                <c:formatCode>General</c:formatCode>
                <c:ptCount val="1"/>
                <c:pt idx="0">
                  <c:v>9137.4867490404486</c:v>
                </c:pt>
              </c:numCache>
            </c:numRef>
          </c:yVal>
          <c:smooth val="0"/>
        </c:ser>
        <c:ser>
          <c:idx val="10"/>
          <c:order val="4"/>
          <c:tx>
            <c:v>India GDP</c:v>
          </c:tx>
          <c:spPr>
            <a:ln w="28575">
              <a:noFill/>
            </a:ln>
          </c:spPr>
          <c:marker>
            <c:symbol val="square"/>
            <c:size val="1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</c:spPr>
          </c:marker>
          <c:xVal>
            <c:numRef>
              <c:f>Data_sheet!$C$89</c:f>
              <c:numCache>
                <c:formatCode>General</c:formatCode>
                <c:ptCount val="1"/>
                <c:pt idx="0">
                  <c:v>3166.5355011210199</c:v>
                </c:pt>
              </c:numCache>
            </c:numRef>
          </c:xVal>
          <c:yVal>
            <c:numRef>
              <c:f>Data_sheet!$R$10</c:f>
              <c:numCache>
                <c:formatCode>0</c:formatCode>
                <c:ptCount val="1"/>
                <c:pt idx="0">
                  <c:v>3658.4494386164079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88672"/>
        <c:axId val="79790464"/>
      </c:scatterChart>
      <c:valAx>
        <c:axId val="79776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0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GDP ($PPP, 2009) per capita</a:t>
                </a:r>
              </a:p>
            </c:rich>
          </c:tx>
          <c:layout>
            <c:manualLayout>
              <c:xMode val="edge"/>
              <c:yMode val="edge"/>
              <c:x val="5.7074067793636982E-2"/>
              <c:y val="0.96716502418329831"/>
            </c:manualLayout>
          </c:layout>
          <c:overlay val="0"/>
          <c:spPr>
            <a:noFill/>
            <a:ln w="25400">
              <a:noFill/>
            </a:ln>
          </c:spPr>
        </c:title>
        <c:numFmt formatCode="[$$-C09]#,##0" sourceLinked="0"/>
        <c:majorTickMark val="none"/>
        <c:minorTickMark val="none"/>
        <c:tickLblPos val="low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9787136"/>
        <c:crossesAt val="1"/>
        <c:crossBetween val="midCat"/>
      </c:valAx>
      <c:valAx>
        <c:axId val="79787136"/>
        <c:scaling>
          <c:orientation val="minMax"/>
          <c:max val="62000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_ ;[Red]\-#,##0\ " sourceLinked="0"/>
        <c:majorTickMark val="none"/>
        <c:minorTickMark val="none"/>
        <c:tickLblPos val="none"/>
        <c:crossAx val="79776384"/>
        <c:crossesAt val="0"/>
        <c:crossBetween val="midCat"/>
        <c:majorUnit val="5000"/>
      </c:valAx>
      <c:valAx>
        <c:axId val="7978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790464"/>
        <c:crosses val="autoZero"/>
        <c:crossBetween val="midCat"/>
      </c:valAx>
      <c:valAx>
        <c:axId val="79790464"/>
        <c:scaling>
          <c:orientation val="minMax"/>
          <c:max val="15000"/>
        </c:scaling>
        <c:delete val="0"/>
        <c:axPos val="r"/>
        <c:numFmt formatCode="#,##0" sourceLinked="0"/>
        <c:majorTickMark val="out"/>
        <c:minorTickMark val="none"/>
        <c:tickLblPos val="none"/>
        <c:crossAx val="79788672"/>
        <c:crosses val="max"/>
        <c:crossBetween val="midCat"/>
      </c:valAx>
      <c:spPr>
        <a:solidFill>
          <a:srgbClr val="99CCFF"/>
        </a:soli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6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0.58571</cdr:x>
      <cdr:y>0.7369</cdr:y>
    </cdr:from>
    <cdr:to>
      <cdr:x>0.58571</cdr:x>
      <cdr:y>0.80822</cdr:y>
    </cdr:to>
    <cdr:sp macro="" textlink="">
      <cdr:nvSpPr>
        <cdr:cNvPr id="15" name="Straight Arrow Connector 14"/>
        <cdr:cNvSpPr/>
      </cdr:nvSpPr>
      <cdr:spPr>
        <a:xfrm xmlns:a="http://schemas.openxmlformats.org/drawingml/2006/main" flipV="1">
          <a:off x="1476153" y="4464067"/>
          <a:ext cx="0" cy="432049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0.29444</cdr:x>
      <cdr:y>0.72857</cdr:y>
    </cdr:from>
    <cdr:to>
      <cdr:x>0.29444</cdr:x>
      <cdr:y>0.74045</cdr:y>
    </cdr:to>
    <cdr:sp macro="" textlink="">
      <cdr:nvSpPr>
        <cdr:cNvPr id="17" name="Straight Arrow Connector 16"/>
        <cdr:cNvSpPr/>
      </cdr:nvSpPr>
      <cdr:spPr>
        <a:xfrm xmlns:a="http://schemas.openxmlformats.org/drawingml/2006/main">
          <a:off x="742072" y="4413607"/>
          <a:ext cx="0" cy="71968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0.25447</cdr:x>
      <cdr:y>0.78622</cdr:y>
    </cdr:from>
    <cdr:to>
      <cdr:x>0.25447</cdr:x>
      <cdr:y>0.7981</cdr:y>
    </cdr:to>
    <cdr:sp macro="" textlink="">
      <cdr:nvSpPr>
        <cdr:cNvPr id="19" name="Straight Arrow Connector 18"/>
        <cdr:cNvSpPr/>
      </cdr:nvSpPr>
      <cdr:spPr>
        <a:xfrm xmlns:a="http://schemas.openxmlformats.org/drawingml/2006/main">
          <a:off x="641341" y="4762831"/>
          <a:ext cx="0" cy="7196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Times New Roman"/>
            </a:defRPr>
          </a:lvl1pPr>
          <a:lvl2pPr marL="457200" indent="0">
            <a:defRPr sz="1100">
              <a:solidFill>
                <a:srgbClr val="000000"/>
              </a:solidFill>
              <a:latin typeface="Times New Roman"/>
            </a:defRPr>
          </a:lvl2pPr>
          <a:lvl3pPr marL="914400" indent="0">
            <a:defRPr sz="1100">
              <a:solidFill>
                <a:srgbClr val="000000"/>
              </a:solidFill>
              <a:latin typeface="Times New Roman"/>
            </a:defRPr>
          </a:lvl3pPr>
          <a:lvl4pPr marL="1371600" indent="0">
            <a:defRPr sz="1100">
              <a:solidFill>
                <a:srgbClr val="000000"/>
              </a:solidFill>
              <a:latin typeface="Times New Roman"/>
            </a:defRPr>
          </a:lvl4pPr>
          <a:lvl5pPr marL="1828800" indent="0">
            <a:defRPr sz="1100">
              <a:solidFill>
                <a:srgbClr val="000000"/>
              </a:solidFill>
              <a:latin typeface="Times New Roman"/>
            </a:defRPr>
          </a:lvl5pPr>
          <a:lvl6pPr marL="2286000" indent="0">
            <a:defRPr sz="1100">
              <a:solidFill>
                <a:srgbClr val="000000"/>
              </a:solidFill>
              <a:latin typeface="Times New Roman"/>
            </a:defRPr>
          </a:lvl6pPr>
          <a:lvl7pPr marL="2743200" indent="0">
            <a:defRPr sz="1100">
              <a:solidFill>
                <a:srgbClr val="000000"/>
              </a:solidFill>
              <a:latin typeface="Times New Roman"/>
            </a:defRPr>
          </a:lvl7pPr>
          <a:lvl8pPr marL="3200400" indent="0">
            <a:defRPr sz="1100">
              <a:solidFill>
                <a:srgbClr val="000000"/>
              </a:solidFill>
              <a:latin typeface="Times New Roman"/>
            </a:defRPr>
          </a:lvl8pPr>
          <a:lvl9pPr marL="3657600" indent="0">
            <a:defRPr sz="1100">
              <a:solidFill>
                <a:srgbClr val="000000"/>
              </a:solidFill>
              <a:latin typeface="Times New Roman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0.32857</cdr:x>
      <cdr:y>0.36254</cdr:y>
    </cdr:from>
    <cdr:to>
      <cdr:x>0.60919</cdr:x>
      <cdr:y>0.40573</cdr:y>
    </cdr:to>
    <cdr:sp macro="" textlink="">
      <cdr:nvSpPr>
        <cdr:cNvPr id="20" name="TextBox 8"/>
        <cdr:cNvSpPr txBox="1"/>
      </cdr:nvSpPr>
      <cdr:spPr>
        <a:xfrm xmlns:a="http://schemas.openxmlformats.org/drawingml/2006/main">
          <a:off x="828092" y="2196244"/>
          <a:ext cx="70724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l-GR" sz="1100" b="1" dirty="0" smtClean="0">
              <a:latin typeface="Times New Roman"/>
              <a:cs typeface="Times New Roman"/>
            </a:rPr>
            <a:t>γ</a:t>
          </a:r>
          <a:r>
            <a:rPr lang="en-GB" sz="1100" b="1" i="1" baseline="-25000" dirty="0" smtClean="0">
              <a:latin typeface="Times New Roman"/>
              <a:cs typeface="Times New Roman"/>
            </a:rPr>
            <a:t>EU</a:t>
          </a:r>
          <a:r>
            <a:rPr lang="en-GB" sz="1100" b="1" dirty="0" smtClean="0">
              <a:latin typeface="Times New Roman"/>
              <a:cs typeface="Times New Roman"/>
            </a:rPr>
            <a:t> = 3.0</a:t>
          </a:r>
          <a:endParaRPr lang="en-GB" sz="1100" b="1" dirty="0"/>
        </a:p>
      </cdr:txBody>
    </cdr:sp>
  </cdr:relSizeAnchor>
  <cdr:relSizeAnchor xmlns:cdr="http://schemas.openxmlformats.org/drawingml/2006/chartDrawing">
    <cdr:from>
      <cdr:x>0.33564</cdr:x>
      <cdr:y>0.75624</cdr:y>
    </cdr:from>
    <cdr:to>
      <cdr:x>0.60608</cdr:x>
      <cdr:y>0.79943</cdr:y>
    </cdr:to>
    <cdr:sp macro="" textlink="">
      <cdr:nvSpPr>
        <cdr:cNvPr id="21" name="TextBox 8"/>
        <cdr:cNvSpPr txBox="1"/>
      </cdr:nvSpPr>
      <cdr:spPr>
        <a:xfrm xmlns:a="http://schemas.openxmlformats.org/drawingml/2006/main">
          <a:off x="845896" y="4581247"/>
          <a:ext cx="68159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l-GR" sz="1100" b="1" dirty="0" smtClean="0">
              <a:latin typeface="Times New Roman"/>
              <a:cs typeface="Times New Roman"/>
            </a:rPr>
            <a:t>γ</a:t>
          </a:r>
          <a:r>
            <a:rPr lang="en-GB" sz="1100" b="1" i="1" baseline="-25000" dirty="0" smtClean="0">
              <a:latin typeface="Times New Roman"/>
              <a:cs typeface="Times New Roman"/>
            </a:rPr>
            <a:t>JP</a:t>
          </a:r>
          <a:r>
            <a:rPr lang="en-GB" sz="1100" b="1" dirty="0" smtClean="0">
              <a:latin typeface="Times New Roman"/>
              <a:cs typeface="Times New Roman"/>
            </a:rPr>
            <a:t> = 3.0</a:t>
          </a:r>
          <a:endParaRPr lang="en-GB" sz="1100" b="1" dirty="0"/>
        </a:p>
      </cdr:txBody>
    </cdr:sp>
  </cdr:relSizeAnchor>
  <cdr:relSizeAnchor xmlns:cdr="http://schemas.openxmlformats.org/drawingml/2006/chartDrawing">
    <cdr:from>
      <cdr:x>0.21202</cdr:x>
      <cdr:y>0.64655</cdr:y>
    </cdr:from>
    <cdr:to>
      <cdr:x>0.49518</cdr:x>
      <cdr:y>0.68974</cdr:y>
    </cdr:to>
    <cdr:sp macro="" textlink="">
      <cdr:nvSpPr>
        <cdr:cNvPr id="22" name="TextBox 8"/>
        <cdr:cNvSpPr txBox="1"/>
      </cdr:nvSpPr>
      <cdr:spPr>
        <a:xfrm xmlns:a="http://schemas.openxmlformats.org/drawingml/2006/main">
          <a:off x="534340" y="3916744"/>
          <a:ext cx="71365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l-GR" sz="1100" b="1" dirty="0" smtClean="0">
              <a:solidFill>
                <a:srgbClr val="FF0000"/>
              </a:solidFill>
              <a:latin typeface="Times New Roman"/>
              <a:cs typeface="Times New Roman"/>
            </a:rPr>
            <a:t>γ</a:t>
          </a:r>
          <a:r>
            <a:rPr lang="en-GB" sz="1100" b="1" i="1" baseline="-25000" dirty="0" smtClean="0">
              <a:solidFill>
                <a:srgbClr val="FF0000"/>
              </a:solidFill>
              <a:latin typeface="Times New Roman"/>
              <a:cs typeface="Times New Roman"/>
            </a:rPr>
            <a:t>CH</a:t>
          </a:r>
          <a:r>
            <a:rPr lang="en-GB" sz="1100" b="1" dirty="0" smtClean="0">
              <a:solidFill>
                <a:srgbClr val="FF0000"/>
              </a:solidFill>
              <a:latin typeface="Times New Roman"/>
              <a:cs typeface="Times New Roman"/>
            </a:rPr>
            <a:t> = 0.6</a:t>
          </a:r>
          <a:endParaRPr lang="en-GB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0.2146</cdr:x>
      <cdr:y>0.81166</cdr:y>
    </cdr:from>
    <cdr:to>
      <cdr:x>0.48504</cdr:x>
      <cdr:y>0.85485</cdr:y>
    </cdr:to>
    <cdr:sp macro="" textlink="">
      <cdr:nvSpPr>
        <cdr:cNvPr id="23" name="TextBox 8"/>
        <cdr:cNvSpPr txBox="1"/>
      </cdr:nvSpPr>
      <cdr:spPr>
        <a:xfrm xmlns:a="http://schemas.openxmlformats.org/drawingml/2006/main">
          <a:off x="540848" y="4916972"/>
          <a:ext cx="68159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l-GR" sz="1100" b="1" dirty="0" smtClean="0">
              <a:solidFill>
                <a:srgbClr val="FF0000"/>
              </a:solidFill>
              <a:latin typeface="Times New Roman"/>
              <a:cs typeface="Times New Roman"/>
            </a:rPr>
            <a:t>γ</a:t>
          </a:r>
          <a:r>
            <a:rPr lang="en-GB" sz="1100" b="1" i="1" baseline="-25000" dirty="0" smtClean="0">
              <a:solidFill>
                <a:srgbClr val="FF0000"/>
              </a:solidFill>
              <a:latin typeface="Times New Roman"/>
              <a:cs typeface="Times New Roman"/>
            </a:rPr>
            <a:t>IN</a:t>
          </a:r>
          <a:r>
            <a:rPr lang="en-GB" sz="1100" b="1" dirty="0" smtClean="0">
              <a:solidFill>
                <a:srgbClr val="FF0000"/>
              </a:solidFill>
              <a:latin typeface="Times New Roman"/>
              <a:cs typeface="Times New Roman"/>
            </a:rPr>
            <a:t> = 0.3</a:t>
          </a:r>
          <a:endParaRPr lang="en-GB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0.19019</cdr:y>
    </cdr:from>
    <cdr:to>
      <cdr:x>0.77681</cdr:x>
      <cdr:y>0.23337</cdr:y>
    </cdr:to>
    <cdr:sp macro="" textlink="">
      <cdr:nvSpPr>
        <cdr:cNvPr id="26" name="TextBox 8"/>
        <cdr:cNvSpPr txBox="1"/>
      </cdr:nvSpPr>
      <cdr:spPr>
        <a:xfrm xmlns:a="http://schemas.openxmlformats.org/drawingml/2006/main">
          <a:off x="1260140" y="1152128"/>
          <a:ext cx="69762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l-GR" sz="1100" b="1" dirty="0" smtClean="0">
              <a:latin typeface="Times New Roman"/>
              <a:cs typeface="Times New Roman"/>
            </a:rPr>
            <a:t>γ</a:t>
          </a:r>
          <a:r>
            <a:rPr lang="en-GB" sz="1100" b="1" i="1" baseline="-25000" dirty="0" smtClean="0">
              <a:latin typeface="Times New Roman"/>
              <a:cs typeface="Times New Roman"/>
            </a:rPr>
            <a:t>US</a:t>
          </a:r>
          <a:r>
            <a:rPr lang="en-GB" sz="1100" b="1" dirty="0" smtClean="0">
              <a:latin typeface="Times New Roman"/>
              <a:cs typeface="Times New Roman"/>
            </a:rPr>
            <a:t> = 4.3</a:t>
          </a:r>
          <a:endParaRPr lang="en-GB" sz="1100" b="1" dirty="0"/>
        </a:p>
      </cdr:txBody>
    </cdr:sp>
  </cdr:relSizeAnchor>
  <cdr:relSizeAnchor xmlns:cdr="http://schemas.openxmlformats.org/drawingml/2006/chartDrawing">
    <cdr:from>
      <cdr:x>0.58571</cdr:x>
      <cdr:y>0.3566</cdr:y>
    </cdr:from>
    <cdr:to>
      <cdr:x>0.58571</cdr:x>
      <cdr:y>0.67754</cdr:y>
    </cdr:to>
    <cdr:sp macro="" textlink="">
      <cdr:nvSpPr>
        <cdr:cNvPr id="16" name="Straight Arrow Connector 15"/>
        <cdr:cNvSpPr/>
      </cdr:nvSpPr>
      <cdr:spPr>
        <a:xfrm xmlns:a="http://schemas.openxmlformats.org/drawingml/2006/main" flipV="1">
          <a:off x="1476164" y="2160240"/>
          <a:ext cx="0" cy="194421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0.75714</cdr:x>
      <cdr:y>0.16641</cdr:y>
    </cdr:from>
    <cdr:to>
      <cdr:x>0.75714</cdr:x>
      <cdr:y>0.68348</cdr:y>
    </cdr:to>
    <cdr:sp macro="" textlink="">
      <cdr:nvSpPr>
        <cdr:cNvPr id="24" name="Straight Arrow Connector 23"/>
        <cdr:cNvSpPr/>
      </cdr:nvSpPr>
      <cdr:spPr>
        <a:xfrm xmlns:a="http://schemas.openxmlformats.org/drawingml/2006/main" flipV="1">
          <a:off x="1908212" y="1008112"/>
          <a:ext cx="0" cy="313234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0.30864</cdr:x>
      <cdr:y>0.5</cdr:y>
    </cdr:from>
    <cdr:to>
      <cdr:x>0.57179</cdr:x>
      <cdr:y>0.54779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0100" y="2394266"/>
          <a:ext cx="767431" cy="228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000" dirty="0">
              <a:latin typeface="Times New Roman" pitchFamily="18" charset="0"/>
              <a:cs typeface="Times New Roman" pitchFamily="18" charset="0"/>
            </a:rPr>
            <a:t>US (</a:t>
          </a:r>
          <a:r>
            <a:rPr lang="el-GR" sz="1000" dirty="0">
              <a:latin typeface="Times New Roman"/>
              <a:cs typeface="Times New Roman"/>
            </a:rPr>
            <a:t>γ</a:t>
          </a:r>
          <a:r>
            <a:rPr lang="en-GB" sz="1000" dirty="0">
              <a:latin typeface="Times New Roman"/>
              <a:cs typeface="Times New Roman"/>
            </a:rPr>
            <a:t> = </a:t>
          </a:r>
          <a:r>
            <a:rPr lang="en-GB" sz="1000" dirty="0">
              <a:latin typeface="Times New Roman" pitchFamily="18" charset="0"/>
              <a:cs typeface="Times New Roman" pitchFamily="18" charset="0"/>
            </a:rPr>
            <a:t>4.3)</a:t>
          </a:r>
        </a:p>
      </cdr:txBody>
    </cdr:sp>
  </cdr:relSizeAnchor>
  <cdr:relSizeAnchor xmlns:cdr="http://schemas.openxmlformats.org/drawingml/2006/chartDrawing">
    <cdr:from>
      <cdr:x>0.58025</cdr:x>
      <cdr:y>0.65789</cdr:y>
    </cdr:from>
    <cdr:to>
      <cdr:x>0.9503</cdr:x>
      <cdr:y>0.70568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92188" y="3150350"/>
          <a:ext cx="1079185" cy="228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000" dirty="0">
              <a:latin typeface="Times New Roman" pitchFamily="18" charset="0"/>
              <a:cs typeface="Times New Roman" pitchFamily="18" charset="0"/>
            </a:rPr>
            <a:t>EU; Japan (</a:t>
          </a:r>
          <a:r>
            <a:rPr lang="el-GR" sz="1100" dirty="0">
              <a:latin typeface="Times New Roman" pitchFamily="18" charset="0"/>
              <a:ea typeface="+mn-ea"/>
              <a:cs typeface="Times New Roman" pitchFamily="18" charset="0"/>
            </a:rPr>
            <a:t>γ</a:t>
          </a:r>
          <a:r>
            <a:rPr lang="en-GB" sz="1100" dirty="0">
              <a:latin typeface="Calibri"/>
              <a:ea typeface="+mn-ea"/>
              <a:cs typeface="+mn-cs"/>
            </a:rPr>
            <a:t> = </a:t>
          </a:r>
          <a:r>
            <a:rPr lang="en-GB" sz="1000" dirty="0">
              <a:latin typeface="Times New Roman" pitchFamily="18" charset="0"/>
              <a:cs typeface="Times New Roman" pitchFamily="18" charset="0"/>
            </a:rPr>
            <a:t>3.0)</a:t>
          </a:r>
        </a:p>
      </cdr:txBody>
    </cdr:sp>
  </cdr:relSizeAnchor>
  <cdr:relSizeAnchor xmlns:cdr="http://schemas.openxmlformats.org/drawingml/2006/chartDrawing">
    <cdr:from>
      <cdr:x>0.03704</cdr:x>
      <cdr:y>0.01128</cdr:y>
    </cdr:from>
    <cdr:to>
      <cdr:x>0.1898</cdr:x>
      <cdr:y>0.09001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8012" y="54006"/>
          <a:ext cx="445498" cy="377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400" b="1" dirty="0">
              <a:solidFill>
                <a:srgbClr val="FF0000"/>
              </a:solidFill>
              <a:latin typeface="Times New Roman"/>
              <a:cs typeface="Times New Roman"/>
            </a:rPr>
            <a:t>γ</a:t>
          </a:r>
          <a:r>
            <a:rPr lang="el-GR" sz="1400" b="1" baseline="30000" dirty="0">
              <a:solidFill>
                <a:srgbClr val="FF0000"/>
              </a:solidFill>
              <a:latin typeface="Times New Roman"/>
              <a:cs typeface="Times New Roman"/>
            </a:rPr>
            <a:t>δ</a:t>
          </a:r>
          <a:endParaRPr lang="en-GB" sz="1400" b="1" baseline="30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0.55113</cdr:x>
      <cdr:y>0.83035</cdr:y>
    </cdr:from>
    <cdr:to>
      <cdr:x>0.8642</cdr:x>
      <cdr:y>0.87814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07274" y="3976158"/>
          <a:ext cx="913006" cy="228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000" dirty="0">
              <a:latin typeface="Times New Roman" pitchFamily="18" charset="0"/>
              <a:cs typeface="Times New Roman" pitchFamily="18" charset="0"/>
            </a:rPr>
            <a:t>China (</a:t>
          </a:r>
          <a:r>
            <a:rPr lang="el-GR" sz="1000" dirty="0">
              <a:latin typeface="Times New Roman"/>
              <a:cs typeface="Times New Roman"/>
            </a:rPr>
            <a:t>γ</a:t>
          </a:r>
          <a:r>
            <a:rPr lang="en-GB" sz="1000" dirty="0">
              <a:latin typeface="Times New Roman"/>
              <a:cs typeface="Times New Roman"/>
            </a:rPr>
            <a:t> = </a:t>
          </a:r>
          <a:r>
            <a:rPr lang="en-GB" sz="1000" dirty="0">
              <a:latin typeface="Times New Roman" pitchFamily="18" charset="0"/>
              <a:cs typeface="Times New Roman" pitchFamily="18" charset="0"/>
            </a:rPr>
            <a:t>0.6)</a:t>
          </a:r>
        </a:p>
      </cdr:txBody>
    </cdr:sp>
  </cdr:relSizeAnchor>
  <cdr:relSizeAnchor xmlns:cdr="http://schemas.openxmlformats.org/drawingml/2006/chartDrawing">
    <cdr:from>
      <cdr:x>0.23457</cdr:x>
      <cdr:y>0.8985</cdr:y>
    </cdr:from>
    <cdr:to>
      <cdr:x>0.56999</cdr:x>
      <cdr:y>0.94629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84076" y="4302478"/>
          <a:ext cx="978190" cy="228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000" dirty="0">
              <a:latin typeface="Times New Roman" pitchFamily="18" charset="0"/>
              <a:cs typeface="Times New Roman" pitchFamily="18" charset="0"/>
            </a:rPr>
            <a:t>India (</a:t>
          </a:r>
          <a:r>
            <a:rPr lang="el-GR" sz="1000" dirty="0">
              <a:latin typeface="Times New Roman"/>
              <a:cs typeface="Times New Roman"/>
            </a:rPr>
            <a:t>γ</a:t>
          </a:r>
          <a:r>
            <a:rPr lang="en-GB" sz="1000" dirty="0">
              <a:latin typeface="Times New Roman"/>
              <a:cs typeface="Times New Roman"/>
            </a:rPr>
            <a:t> = </a:t>
          </a:r>
          <a:r>
            <a:rPr lang="en-GB" sz="1000" dirty="0">
              <a:latin typeface="Times New Roman" pitchFamily="18" charset="0"/>
              <a:cs typeface="Times New Roman" pitchFamily="18" charset="0"/>
            </a:rPr>
            <a:t>0.29)</a:t>
          </a:r>
        </a:p>
      </cdr:txBody>
    </cdr:sp>
  </cdr:relSizeAnchor>
  <cdr:relSizeAnchor xmlns:cdr="http://schemas.openxmlformats.org/drawingml/2006/chartDrawing">
    <cdr:from>
      <cdr:x>0.88889</cdr:x>
      <cdr:y>0.92105</cdr:y>
    </cdr:from>
    <cdr:to>
      <cdr:x>0.95332</cdr:x>
      <cdr:y>0.96884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92288" y="4410490"/>
          <a:ext cx="187899" cy="228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400" b="1" baseline="0" dirty="0">
              <a:solidFill>
                <a:srgbClr val="FF0000"/>
              </a:solidFill>
              <a:latin typeface="Times New Roman"/>
              <a:cs typeface="Times New Roman"/>
            </a:rPr>
            <a:t>δ</a:t>
          </a:r>
          <a:endParaRPr lang="en-GB" sz="1400" b="1" baseline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0.30205</cdr:x>
      <cdr:y>0.36409</cdr:y>
    </cdr:from>
    <cdr:to>
      <cdr:x>0.52955</cdr:x>
      <cdr:y>0.40291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054820" y="2222209"/>
          <a:ext cx="795752" cy="234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100" dirty="0">
              <a:latin typeface="Times New Roman" pitchFamily="18" charset="0"/>
              <a:cs typeface="Times New Roman" pitchFamily="18" charset="0"/>
            </a:rPr>
            <a:t>Vanuatu</a:t>
          </a:r>
        </a:p>
      </cdr:txBody>
    </cdr:sp>
  </cdr:relSizeAnchor>
  <cdr:relSizeAnchor xmlns:cdr="http://schemas.openxmlformats.org/drawingml/2006/chartDrawing">
    <cdr:from>
      <cdr:x>0.50524</cdr:x>
      <cdr:y>0.12236</cdr:y>
    </cdr:from>
    <cdr:to>
      <cdr:x>0.57792</cdr:x>
      <cdr:y>0.16142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694620" y="755368"/>
          <a:ext cx="675667" cy="237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100">
              <a:latin typeface="Times New Roman" pitchFamily="18" charset="0"/>
              <a:cs typeface="Times New Roman" pitchFamily="18" charset="0"/>
            </a:rPr>
            <a:t>Bhutan</a:t>
          </a:r>
        </a:p>
      </cdr:txBody>
    </cdr:sp>
  </cdr:relSizeAnchor>
  <cdr:relSizeAnchor xmlns:cdr="http://schemas.openxmlformats.org/drawingml/2006/chartDrawing">
    <cdr:from>
      <cdr:x>0.53659</cdr:x>
      <cdr:y>0.77622</cdr:y>
    </cdr:from>
    <cdr:to>
      <cdr:x>0.94979</cdr:x>
      <cdr:y>0.81777</cdr:y>
    </cdr:to>
    <cdr:sp macro="" textlink="">
      <cdr:nvSpPr>
        <cdr:cNvPr id="5" name="TextBox 1"/>
        <cdr:cNvSpPr txBox="1"/>
      </cdr:nvSpPr>
      <cdr:spPr>
        <a:xfrm xmlns:a="http://schemas.openxmlformats.org/drawingml/2006/main" rot="10800000" flipV="1">
          <a:off x="1526243" y="4281770"/>
          <a:ext cx="1175272" cy="229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GB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LDC </a:t>
          </a:r>
          <a:r>
            <a:rPr lang="en-GB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average (</a:t>
          </a:r>
          <a:r>
            <a:rPr lang="en-GB" sz="1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ZCA</a:t>
          </a:r>
          <a:r>
            <a:rPr lang="en-GB" sz="1000" b="1" i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LDC</a:t>
          </a:r>
          <a:r>
            <a:rPr lang="en-GB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GB" sz="1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0.50633</cdr:x>
      <cdr:y>0.70048</cdr:y>
    </cdr:from>
    <cdr:to>
      <cdr:x>0.98382</cdr:x>
      <cdr:y>0.75462</cdr:y>
    </cdr:to>
    <cdr:sp macro="" textlink="">
      <cdr:nvSpPr>
        <cdr:cNvPr id="6" name="TextBox 1"/>
        <cdr:cNvSpPr txBox="1"/>
      </cdr:nvSpPr>
      <cdr:spPr>
        <a:xfrm xmlns:a="http://schemas.openxmlformats.org/drawingml/2006/main" rot="10800000" flipV="1">
          <a:off x="1440159" y="3542613"/>
          <a:ext cx="1358135" cy="273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GB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 </a:t>
          </a:r>
          <a:r>
            <a:rPr lang="en-GB" sz="1000" b="1" dirty="0">
              <a:solidFill>
                <a:srgbClr val="FF0000"/>
              </a:solidFill>
              <a:latin typeface="Times New Roman"/>
              <a:cs typeface="Times New Roman"/>
            </a:rPr>
            <a:t>× </a:t>
          </a:r>
          <a:r>
            <a:rPr lang="en-GB" sz="1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ZCA</a:t>
          </a:r>
          <a:r>
            <a:rPr lang="en-GB" sz="1000" b="1" i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LDC</a:t>
          </a:r>
          <a:endParaRPr lang="en-GB" sz="10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0.63978</cdr:x>
      <cdr:y>0.16388</cdr:y>
    </cdr:from>
    <cdr:to>
      <cdr:x>0.87372</cdr:x>
      <cdr:y>0.20517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36178" y="1007574"/>
          <a:ext cx="820058" cy="247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GB" sz="1100">
              <a:latin typeface="Times New Roman" pitchFamily="18" charset="0"/>
              <a:cs typeface="Times New Roman" pitchFamily="18" charset="0"/>
            </a:rPr>
            <a:t>Namibia</a:t>
          </a:r>
        </a:p>
      </cdr:txBody>
    </cdr:sp>
  </cdr:relSizeAnchor>
  <cdr:relSizeAnchor xmlns:cdr="http://schemas.openxmlformats.org/drawingml/2006/chartDrawing">
    <cdr:from>
      <cdr:x>0.53858</cdr:x>
      <cdr:y>0.26501</cdr:y>
    </cdr:from>
    <cdr:to>
      <cdr:x>0.80498</cdr:x>
      <cdr:y>0.30531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882170" y="1620383"/>
          <a:ext cx="933602" cy="244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100">
              <a:latin typeface="Times New Roman" pitchFamily="18" charset="0"/>
              <a:cs typeface="Times New Roman" pitchFamily="18" charset="0"/>
            </a:rPr>
            <a:t>Swaziland</a:t>
          </a:r>
        </a:p>
      </cdr:txBody>
    </cdr:sp>
  </cdr:relSizeAnchor>
  <cdr:relSizeAnchor xmlns:cdr="http://schemas.openxmlformats.org/drawingml/2006/chartDrawing">
    <cdr:from>
      <cdr:x>0.64548</cdr:x>
      <cdr:y>0.61865</cdr:y>
    </cdr:from>
    <cdr:to>
      <cdr:x>0.84232</cdr:x>
      <cdr:y>0.65945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257837" y="3763882"/>
          <a:ext cx="688563" cy="247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100">
              <a:latin typeface="Times New Roman" pitchFamily="18" charset="0"/>
              <a:cs typeface="Times New Roman" pitchFamily="18" charset="0"/>
            </a:rPr>
            <a:t>Angola</a:t>
          </a:r>
        </a:p>
      </cdr:txBody>
    </cdr:sp>
  </cdr:relSizeAnchor>
  <cdr:relSizeAnchor xmlns:cdr="http://schemas.openxmlformats.org/drawingml/2006/chartDrawing">
    <cdr:from>
      <cdr:x>0.37691</cdr:x>
      <cdr:y>0.56736</cdr:y>
    </cdr:from>
    <cdr:to>
      <cdr:x>0.55091</cdr:x>
      <cdr:y>0.60668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072065" y="3129642"/>
          <a:ext cx="494911" cy="216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100" dirty="0">
              <a:latin typeface="Times New Roman" pitchFamily="18" charset="0"/>
              <a:cs typeface="Times New Roman" pitchFamily="18" charset="0"/>
            </a:rPr>
            <a:t>Congo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0.44393</cdr:x>
      <cdr:y>0.8015</cdr:y>
    </cdr:from>
    <cdr:to>
      <cdr:x>0.98272</cdr:x>
      <cdr:y>0.8423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420380" y="4104456"/>
          <a:ext cx="4151299" cy="208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 rtl="0">
            <a:defRPr sz="1000" b="0" i="0" u="none" strike="noStrike" kern="1200" baseline="0">
              <a:solidFill>
                <a:sysClr val="windowText" lastClr="000000"/>
              </a:solidFill>
              <a:latin typeface="Times New Roman" pitchFamily="18" charset="0"/>
              <a:ea typeface="+mn-ea"/>
              <a:cs typeface="+mn-cs"/>
            </a:defRPr>
          </a:pPr>
          <a:r>
            <a:rPr lang="es-CO" sz="1000" b="0" i="1" dirty="0"/>
            <a:t>GDP</a:t>
          </a:r>
          <a:r>
            <a:rPr lang="es-CO" sz="1000" b="0" i="1" baseline="0" dirty="0"/>
            <a:t> ($PPP, 2009) per </a:t>
          </a:r>
          <a:r>
            <a:rPr lang="es-CO" sz="1000" b="0" i="1" baseline="0" dirty="0" err="1"/>
            <a:t>capita</a:t>
          </a:r>
          <a:endParaRPr lang="es-CO" sz="1000" b="0" i="1" dirty="0"/>
        </a:p>
      </cdr:txBody>
    </cdr:sp>
  </cdr:relSizeAnchor>
  <cdr:relSizeAnchor xmlns:cdr="http://schemas.openxmlformats.org/drawingml/2006/chartDrawing">
    <cdr:from>
      <cdr:x>0.41789</cdr:x>
      <cdr:y>0.25747</cdr:y>
    </cdr:from>
    <cdr:to>
      <cdr:x>0.52726</cdr:x>
      <cdr:y>0.29127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875292" y="1561678"/>
          <a:ext cx="1014247" cy="205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100">
              <a:latin typeface="Times New Roman" pitchFamily="18" charset="0"/>
              <a:cs typeface="Times New Roman" pitchFamily="18" charset="0"/>
            </a:rPr>
            <a:t>LDC aggregate</a:t>
          </a:r>
        </a:p>
      </cdr:txBody>
    </cdr:sp>
  </cdr:relSizeAnchor>
  <cdr:relSizeAnchor xmlns:cdr="http://schemas.openxmlformats.org/drawingml/2006/chartDrawing">
    <cdr:from>
      <cdr:x>0.06075</cdr:x>
      <cdr:y>0.09843</cdr:y>
    </cdr:from>
    <cdr:to>
      <cdr:x>0.13084</cdr:x>
      <cdr:y>0.27699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8052" y="504056"/>
          <a:ext cx="5400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GB" sz="1100" i="1" dirty="0" smtClean="0"/>
            <a:t>% (Log scale)</a:t>
          </a:r>
          <a:endParaRPr lang="en-GB" sz="1100" i="1" dirty="0"/>
        </a:p>
      </cdr:txBody>
    </cdr:sp>
  </cdr:relSizeAnchor>
  <cdr:relSizeAnchor xmlns:cdr="http://schemas.openxmlformats.org/drawingml/2006/chartDrawing">
    <cdr:from>
      <cdr:x>0.61682</cdr:x>
      <cdr:y>0.6187</cdr:y>
    </cdr:from>
    <cdr:to>
      <cdr:x>0.73503</cdr:x>
      <cdr:y>0.66979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752528" y="3168352"/>
          <a:ext cx="910791" cy="2616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n-GB" sz="1100" dirty="0" smtClean="0"/>
            <a:t>Djibouti 9% </a:t>
          </a:r>
          <a:endParaRPr lang="en-GB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0.53684</cdr:x>
      <cdr:y>0.33284</cdr:y>
    </cdr:from>
    <cdr:to>
      <cdr:x>0.58855</cdr:x>
      <cdr:y>0.37701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140460" y="1908212"/>
          <a:ext cx="398822" cy="253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EU</a:t>
          </a:r>
        </a:p>
      </cdr:txBody>
    </cdr:sp>
  </cdr:relSizeAnchor>
  <cdr:relSizeAnchor xmlns:cdr="http://schemas.openxmlformats.org/drawingml/2006/chartDrawing">
    <cdr:from>
      <cdr:x>0.72823</cdr:x>
      <cdr:y>0.1256</cdr:y>
    </cdr:from>
    <cdr:to>
      <cdr:x>0.77994</cdr:x>
      <cdr:y>0.16977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616624" y="720080"/>
          <a:ext cx="398821" cy="253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US</a:t>
          </a:r>
        </a:p>
      </cdr:txBody>
    </cdr:sp>
  </cdr:relSizeAnchor>
  <cdr:relSizeAnchor xmlns:cdr="http://schemas.openxmlformats.org/drawingml/2006/chartDrawing">
    <cdr:from>
      <cdr:x>0.17739</cdr:x>
      <cdr:y>0.75361</cdr:y>
    </cdr:from>
    <cdr:to>
      <cdr:x>0.2291</cdr:x>
      <cdr:y>0.79779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68152" y="4320480"/>
          <a:ext cx="398822" cy="253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China</a:t>
          </a:r>
        </a:p>
      </cdr:txBody>
    </cdr:sp>
  </cdr:relSizeAnchor>
  <cdr:relSizeAnchor xmlns:cdr="http://schemas.openxmlformats.org/drawingml/2006/chartDrawing">
    <cdr:from>
      <cdr:x>0.26609</cdr:x>
      <cdr:y>0.84781</cdr:y>
    </cdr:from>
    <cdr:to>
      <cdr:x>0.35687</cdr:x>
      <cdr:y>0.89198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52228" y="4860540"/>
          <a:ext cx="700155" cy="253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South Africa</a:t>
          </a:r>
        </a:p>
      </cdr:txBody>
    </cdr:sp>
  </cdr:relSizeAnchor>
  <cdr:relSizeAnchor xmlns:cdr="http://schemas.openxmlformats.org/drawingml/2006/chartDrawing">
    <cdr:from>
      <cdr:x>0.22874</cdr:x>
      <cdr:y>0.79757</cdr:y>
    </cdr:from>
    <cdr:to>
      <cdr:x>0.28045</cdr:x>
      <cdr:y>0.84174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764196" y="4572508"/>
          <a:ext cx="398822" cy="253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Brazil</a:t>
          </a:r>
        </a:p>
      </cdr:txBody>
    </cdr:sp>
  </cdr:relSizeAnchor>
  <cdr:relSizeAnchor xmlns:cdr="http://schemas.openxmlformats.org/drawingml/2006/chartDrawing">
    <cdr:from>
      <cdr:x>0.15872</cdr:x>
      <cdr:y>0.87921</cdr:y>
    </cdr:from>
    <cdr:to>
      <cdr:x>0.21043</cdr:x>
      <cdr:y>0.92338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224136" y="5040560"/>
          <a:ext cx="398821" cy="253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India</a:t>
          </a:r>
        </a:p>
      </cdr:txBody>
    </cdr:sp>
  </cdr:relSizeAnchor>
  <cdr:relSizeAnchor xmlns:cdr="http://schemas.openxmlformats.org/drawingml/2006/chartDrawing">
    <cdr:from>
      <cdr:x>0.1167</cdr:x>
      <cdr:y>0.90433</cdr:y>
    </cdr:from>
    <cdr:to>
      <cdr:x>0.16841</cdr:x>
      <cdr:y>0.9485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00100" y="5184576"/>
          <a:ext cx="398821" cy="253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LDC </a:t>
          </a:r>
          <a:r>
            <a:rPr lang="en-GB" sz="1000" dirty="0" err="1">
              <a:latin typeface="Times New Roman" pitchFamily="18" charset="0"/>
              <a:cs typeface="Times New Roman" pitchFamily="18" charset="0"/>
            </a:rPr>
            <a:t>aggr</a:t>
          </a:r>
          <a:r>
            <a:rPr lang="en-GB" sz="1000" dirty="0">
              <a:latin typeface="Times New Roman" pitchFamily="18" charset="0"/>
              <a:cs typeface="Times New Roman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0.35011</cdr:x>
      <cdr:y>0.76617</cdr:y>
    </cdr:from>
    <cdr:to>
      <cdr:x>0.40181</cdr:x>
      <cdr:y>0.81034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700300" y="4392488"/>
          <a:ext cx="398744" cy="253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Russia</a:t>
          </a:r>
        </a:p>
      </cdr:txBody>
    </cdr:sp>
  </cdr:relSizeAnchor>
  <cdr:relSizeAnchor xmlns:cdr="http://schemas.openxmlformats.org/drawingml/2006/chartDrawing">
    <cdr:from>
      <cdr:x>0.39679</cdr:x>
      <cdr:y>0.81013</cdr:y>
    </cdr:from>
    <cdr:to>
      <cdr:x>0.44849</cdr:x>
      <cdr:y>0.8543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060340" y="4644516"/>
          <a:ext cx="398745" cy="253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Saudi</a:t>
          </a:r>
        </a:p>
      </cdr:txBody>
    </cdr:sp>
  </cdr:relSizeAnchor>
  <cdr:relSizeAnchor xmlns:cdr="http://schemas.openxmlformats.org/drawingml/2006/chartDrawing">
    <cdr:from>
      <cdr:x>0.53684</cdr:x>
      <cdr:y>0.73477</cdr:y>
    </cdr:from>
    <cdr:to>
      <cdr:x>0.58855</cdr:x>
      <cdr:y>0.77894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140460" y="4212468"/>
          <a:ext cx="398822" cy="253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Japan</a:t>
          </a:r>
        </a:p>
      </cdr:txBody>
    </cdr:sp>
  </cdr:relSizeAnchor>
  <cdr:relSizeAnchor xmlns:cdr="http://schemas.openxmlformats.org/drawingml/2006/chartDrawing">
    <cdr:from>
      <cdr:x>0.61153</cdr:x>
      <cdr:y>0.76617</cdr:y>
    </cdr:from>
    <cdr:to>
      <cdr:x>0.66324</cdr:x>
      <cdr:y>0.81034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716524" y="4392488"/>
          <a:ext cx="398822" cy="253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Canada</a:t>
          </a:r>
        </a:p>
      </cdr:txBody>
    </cdr:sp>
  </cdr:relSizeAnchor>
  <cdr:relSizeAnchor xmlns:cdr="http://schemas.openxmlformats.org/drawingml/2006/chartDrawing">
    <cdr:from>
      <cdr:x>0.59286</cdr:x>
      <cdr:y>0.82897</cdr:y>
    </cdr:from>
    <cdr:to>
      <cdr:x>0.64456</cdr:x>
      <cdr:y>0.87314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572508" y="4752528"/>
          <a:ext cx="398744" cy="253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Australia</a:t>
          </a:r>
        </a:p>
      </cdr:txBody>
    </cdr:sp>
  </cdr:relSizeAnchor>
  <cdr:relSizeAnchor xmlns:cdr="http://schemas.openxmlformats.org/drawingml/2006/chartDrawing">
    <cdr:from>
      <cdr:x>0.7189</cdr:x>
      <cdr:y>0.80385</cdr:y>
    </cdr:from>
    <cdr:to>
      <cdr:x>0.77061</cdr:x>
      <cdr:y>0.84802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544616" y="4608512"/>
          <a:ext cx="398822" cy="253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Switzerland</a:t>
          </a:r>
        </a:p>
      </cdr:txBody>
    </cdr:sp>
  </cdr:relSizeAnchor>
  <cdr:relSizeAnchor xmlns:cdr="http://schemas.openxmlformats.org/drawingml/2006/chartDrawing">
    <cdr:from>
      <cdr:x>0.78892</cdr:x>
      <cdr:y>0.80385</cdr:y>
    </cdr:from>
    <cdr:to>
      <cdr:x>0.84063</cdr:x>
      <cdr:y>0.84802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084676" y="4608512"/>
          <a:ext cx="398822" cy="253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Times New Roman" pitchFamily="18" charset="0"/>
              <a:cs typeface="Times New Roman" pitchFamily="18" charset="0"/>
            </a:rPr>
            <a:t>UAE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0.15545</cdr:x>
      <cdr:y>0.24256</cdr:y>
    </cdr:from>
    <cdr:to>
      <cdr:x>0.19644</cdr:x>
      <cdr:y>0.29407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3164" y="1481849"/>
          <a:ext cx="377804" cy="312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China</a:t>
          </a:r>
        </a:p>
      </cdr:txBody>
    </cdr:sp>
  </cdr:relSizeAnchor>
  <cdr:relSizeAnchor xmlns:cdr="http://schemas.openxmlformats.org/drawingml/2006/chartDrawing">
    <cdr:from>
      <cdr:x>0.00939</cdr:x>
      <cdr:y>0.7123</cdr:y>
    </cdr:from>
    <cdr:to>
      <cdr:x>0.05746</cdr:x>
      <cdr:y>0.78673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008" y="4320480"/>
          <a:ext cx="368642" cy="451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GB" sz="900" dirty="0">
              <a:latin typeface="Times New Roman" pitchFamily="18" charset="0"/>
              <a:cs typeface="Times New Roman" pitchFamily="18" charset="0"/>
            </a:rPr>
            <a:t>Ethiopia</a:t>
          </a:r>
        </a:p>
        <a:p xmlns:a="http://schemas.openxmlformats.org/drawingml/2006/main">
          <a:pPr algn="l"/>
          <a:r>
            <a:rPr lang="en-GB" sz="900" dirty="0">
              <a:latin typeface="Times New Roman" pitchFamily="18" charset="0"/>
              <a:cs typeface="Times New Roman" pitchFamily="18" charset="0"/>
            </a:rPr>
            <a:t>   Bangladesh</a:t>
          </a:r>
        </a:p>
      </cdr:txBody>
    </cdr:sp>
  </cdr:relSizeAnchor>
  <cdr:relSizeAnchor xmlns:cdr="http://schemas.openxmlformats.org/drawingml/2006/chartDrawing">
    <cdr:from>
      <cdr:x>0.05164</cdr:x>
      <cdr:y>0.65294</cdr:y>
    </cdr:from>
    <cdr:to>
      <cdr:x>0.09165</cdr:x>
      <cdr:y>0.72477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6044" y="3960440"/>
          <a:ext cx="306791" cy="435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GB" sz="900" dirty="0">
              <a:latin typeface="Times New Roman" pitchFamily="18" charset="0"/>
              <a:cs typeface="Times New Roman" pitchFamily="18" charset="0"/>
            </a:rPr>
            <a:t>  Pakistan</a:t>
          </a:r>
        </a:p>
        <a:p xmlns:a="http://schemas.openxmlformats.org/drawingml/2006/main">
          <a:pPr algn="l"/>
          <a:r>
            <a:rPr lang="en-GB" sz="900" dirty="0">
              <a:latin typeface="Times New Roman" pitchFamily="18" charset="0"/>
              <a:cs typeface="Times New Roman" pitchFamily="18" charset="0"/>
            </a:rPr>
            <a:t>Nigeria</a:t>
          </a:r>
        </a:p>
      </cdr:txBody>
    </cdr:sp>
  </cdr:relSizeAnchor>
  <cdr:relSizeAnchor xmlns:cdr="http://schemas.openxmlformats.org/drawingml/2006/chartDrawing">
    <cdr:from>
      <cdr:x>0.21492</cdr:x>
      <cdr:y>0.48464</cdr:y>
    </cdr:from>
    <cdr:to>
      <cdr:x>0.24554</cdr:x>
      <cdr:y>0.52979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04645" y="2953270"/>
          <a:ext cx="281638" cy="267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Brazil</a:t>
          </a:r>
        </a:p>
      </cdr:txBody>
    </cdr:sp>
  </cdr:relSizeAnchor>
  <cdr:relSizeAnchor xmlns:cdr="http://schemas.openxmlformats.org/drawingml/2006/chartDrawing">
    <cdr:from>
      <cdr:x>0.33776</cdr:x>
      <cdr:y>0.30933</cdr:y>
    </cdr:from>
    <cdr:to>
      <cdr:x>0.37201</cdr:x>
      <cdr:y>0.35299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39224" y="1883820"/>
          <a:ext cx="317619" cy="269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Russia</a:t>
          </a:r>
        </a:p>
      </cdr:txBody>
    </cdr:sp>
  </cdr:relSizeAnchor>
  <cdr:relSizeAnchor xmlns:cdr="http://schemas.openxmlformats.org/drawingml/2006/chartDrawing">
    <cdr:from>
      <cdr:x>0.51832</cdr:x>
      <cdr:y>0.33464</cdr:y>
    </cdr:from>
    <cdr:to>
      <cdr:x>0.59276</cdr:x>
      <cdr:y>0.37931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808995" y="2041889"/>
          <a:ext cx="688004" cy="264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Spain</a:t>
          </a:r>
        </a:p>
      </cdr:txBody>
    </cdr:sp>
  </cdr:relSizeAnchor>
  <cdr:relSizeAnchor xmlns:cdr="http://schemas.openxmlformats.org/drawingml/2006/chartDrawing">
    <cdr:from>
      <cdr:x>0.43914</cdr:x>
      <cdr:y>0.35172</cdr:y>
    </cdr:from>
    <cdr:to>
      <cdr:x>0.51384</cdr:x>
      <cdr:y>0.39687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079375" y="2145504"/>
          <a:ext cx="688097" cy="267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>
              <a:latin typeface="Times New Roman" pitchFamily="18" charset="0"/>
              <a:cs typeface="Times New Roman" pitchFamily="18" charset="0"/>
            </a:rPr>
            <a:t>S. Korea</a:t>
          </a:r>
        </a:p>
      </cdr:txBody>
    </cdr:sp>
  </cdr:relSizeAnchor>
  <cdr:relSizeAnchor xmlns:cdr="http://schemas.openxmlformats.org/drawingml/2006/chartDrawing">
    <cdr:from>
      <cdr:x>0.2635</cdr:x>
      <cdr:y>0.48046</cdr:y>
    </cdr:from>
    <cdr:to>
      <cdr:x>0.29938</cdr:x>
      <cdr:y>0.52611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455185" y="2927912"/>
          <a:ext cx="328098" cy="27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Mexico</a:t>
          </a:r>
        </a:p>
      </cdr:txBody>
    </cdr:sp>
  </cdr:relSizeAnchor>
  <cdr:relSizeAnchor xmlns:cdr="http://schemas.openxmlformats.org/drawingml/2006/chartDrawing">
    <cdr:from>
      <cdr:x>0.24206</cdr:x>
      <cdr:y>0.56934</cdr:y>
    </cdr:from>
    <cdr:to>
      <cdr:x>0.27213</cdr:x>
      <cdr:y>0.61375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253996" y="3462453"/>
          <a:ext cx="278856" cy="267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Turkey</a:t>
          </a:r>
        </a:p>
      </cdr:txBody>
    </cdr:sp>
  </cdr:relSizeAnchor>
  <cdr:relSizeAnchor xmlns:cdr="http://schemas.openxmlformats.org/drawingml/2006/chartDrawing">
    <cdr:from>
      <cdr:x>0.31868</cdr:x>
      <cdr:y>0.54734</cdr:y>
    </cdr:from>
    <cdr:to>
      <cdr:x>0.39312</cdr:x>
      <cdr:y>0.59124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962208" y="3327488"/>
          <a:ext cx="688004" cy="273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Poland</a:t>
          </a:r>
        </a:p>
      </cdr:txBody>
    </cdr:sp>
  </cdr:relSizeAnchor>
  <cdr:relSizeAnchor xmlns:cdr="http://schemas.openxmlformats.org/drawingml/2006/chartDrawing">
    <cdr:from>
      <cdr:x>0.31209</cdr:x>
      <cdr:y>0.61899</cdr:y>
    </cdr:from>
    <cdr:to>
      <cdr:x>0.34393</cdr:x>
      <cdr:y>0.66389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901123" y="3765121"/>
          <a:ext cx="295269" cy="272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 dirty="0">
              <a:latin typeface="Times New Roman" pitchFamily="18" charset="0"/>
              <a:cs typeface="Times New Roman" pitchFamily="18" charset="0"/>
            </a:rPr>
            <a:t>Argentina</a:t>
          </a:r>
        </a:p>
      </cdr:txBody>
    </cdr:sp>
  </cdr:relSizeAnchor>
  <cdr:relSizeAnchor xmlns:cdr="http://schemas.openxmlformats.org/drawingml/2006/chartDrawing">
    <cdr:from>
      <cdr:x>0.22498</cdr:x>
      <cdr:y>0.61515</cdr:y>
    </cdr:from>
    <cdr:to>
      <cdr:x>0.26522</cdr:x>
      <cdr:y>0.6598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093321" y="3741841"/>
          <a:ext cx="375485" cy="269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S. Africa</a:t>
          </a:r>
        </a:p>
      </cdr:txBody>
    </cdr:sp>
  </cdr:relSizeAnchor>
  <cdr:relSizeAnchor xmlns:cdr="http://schemas.openxmlformats.org/drawingml/2006/chartDrawing">
    <cdr:from>
      <cdr:x>0.17704</cdr:x>
      <cdr:y>0.61993</cdr:y>
    </cdr:from>
    <cdr:to>
      <cdr:x>0.21798</cdr:x>
      <cdr:y>0.66534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651100" y="3775355"/>
          <a:ext cx="379659" cy="270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Thailand</a:t>
          </a:r>
        </a:p>
      </cdr:txBody>
    </cdr:sp>
  </cdr:relSizeAnchor>
  <cdr:relSizeAnchor xmlns:cdr="http://schemas.openxmlformats.org/drawingml/2006/chartDrawing">
    <cdr:from>
      <cdr:x>0.12207</cdr:x>
      <cdr:y>0.73605</cdr:y>
    </cdr:from>
    <cdr:to>
      <cdr:x>0.19576</cdr:x>
      <cdr:y>0.77946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936104" y="4464496"/>
          <a:ext cx="565118" cy="263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 dirty="0">
              <a:latin typeface="Times New Roman" pitchFamily="18" charset="0"/>
              <a:cs typeface="Times New Roman" pitchFamily="18" charset="0"/>
            </a:rPr>
            <a:t>India</a:t>
          </a:r>
        </a:p>
      </cdr:txBody>
    </cdr:sp>
  </cdr:relSizeAnchor>
  <cdr:relSizeAnchor xmlns:cdr="http://schemas.openxmlformats.org/drawingml/2006/chartDrawing">
    <cdr:from>
      <cdr:x>0.08339</cdr:x>
      <cdr:y>0.83045</cdr:y>
    </cdr:from>
    <cdr:to>
      <cdr:x>0.15733</cdr:x>
      <cdr:y>0.87312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643308" y="4947722"/>
          <a:ext cx="1421039" cy="259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LDC Aggregate</a:t>
          </a:r>
        </a:p>
      </cdr:txBody>
    </cdr:sp>
  </cdr:relSizeAnchor>
  <cdr:relSizeAnchor xmlns:cdr="http://schemas.openxmlformats.org/drawingml/2006/chartDrawing">
    <cdr:from>
      <cdr:x>0.26515</cdr:x>
      <cdr:y>0.67163</cdr:y>
    </cdr:from>
    <cdr:to>
      <cdr:x>0.30924</cdr:x>
      <cdr:y>0.71653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468136" y="4084370"/>
          <a:ext cx="406552" cy="272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Malaysia</a:t>
          </a:r>
        </a:p>
      </cdr:txBody>
    </cdr:sp>
  </cdr:relSizeAnchor>
  <cdr:relSizeAnchor xmlns:cdr="http://schemas.openxmlformats.org/drawingml/2006/chartDrawing">
    <cdr:from>
      <cdr:x>0.36992</cdr:x>
      <cdr:y>0.54791</cdr:y>
    </cdr:from>
    <cdr:to>
      <cdr:x>0.44261</cdr:x>
      <cdr:y>0.59107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435065" y="3330923"/>
          <a:ext cx="674094" cy="269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Saudi</a:t>
          </a:r>
        </a:p>
      </cdr:txBody>
    </cdr:sp>
  </cdr:relSizeAnchor>
  <cdr:relSizeAnchor xmlns:cdr="http://schemas.openxmlformats.org/drawingml/2006/chartDrawing">
    <cdr:from>
      <cdr:x>0.41254</cdr:x>
      <cdr:y>0.60623</cdr:y>
    </cdr:from>
    <cdr:to>
      <cdr:x>0.48624</cdr:x>
      <cdr:y>0.65114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3830343" y="3686204"/>
          <a:ext cx="681141" cy="272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Czech R.</a:t>
          </a:r>
        </a:p>
      </cdr:txBody>
    </cdr:sp>
  </cdr:relSizeAnchor>
  <cdr:relSizeAnchor xmlns:cdr="http://schemas.openxmlformats.org/drawingml/2006/chartDrawing">
    <cdr:from>
      <cdr:x>0.47688</cdr:x>
      <cdr:y>0.63725</cdr:y>
    </cdr:from>
    <cdr:to>
      <cdr:x>0.54957</cdr:x>
      <cdr:y>0.68141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4427003" y="3872829"/>
          <a:ext cx="674093" cy="270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1000">
              <a:latin typeface="Times New Roman" pitchFamily="18" charset="0"/>
              <a:cs typeface="Times New Roman" pitchFamily="18" charset="0"/>
            </a:rPr>
            <a:t>Greece</a:t>
          </a:r>
        </a:p>
      </cdr:txBody>
    </cdr:sp>
  </cdr:relSizeAnchor>
  <cdr:relSizeAnchor xmlns:cdr="http://schemas.openxmlformats.org/drawingml/2006/chartDrawing">
    <cdr:from>
      <cdr:x>0.5989</cdr:x>
      <cdr:y>0.53378</cdr:y>
    </cdr:from>
    <cdr:to>
      <cdr:x>0.63629</cdr:x>
      <cdr:y>0.58419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5551644" y="3249802"/>
          <a:ext cx="346738" cy="304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Belgium</a:t>
          </a:r>
        </a:p>
      </cdr:txBody>
    </cdr:sp>
  </cdr:relSizeAnchor>
  <cdr:relSizeAnchor xmlns:cdr="http://schemas.openxmlformats.org/drawingml/2006/chartDrawing">
    <cdr:from>
      <cdr:x>0.59001</cdr:x>
      <cdr:y>0.61322</cdr:y>
    </cdr:from>
    <cdr:to>
      <cdr:x>0.6637</cdr:x>
      <cdr:y>0.65937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5469171" y="3740737"/>
          <a:ext cx="676412" cy="275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Sweden</a:t>
          </a:r>
        </a:p>
      </cdr:txBody>
    </cdr:sp>
  </cdr:relSizeAnchor>
  <cdr:relSizeAnchor xmlns:cdr="http://schemas.openxmlformats.org/drawingml/2006/chartDrawing">
    <cdr:from>
      <cdr:x>0.59941</cdr:x>
      <cdr:y>0.31428</cdr:y>
    </cdr:from>
    <cdr:to>
      <cdr:x>0.6736</cdr:x>
      <cdr:y>0.35818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5556342" y="1912308"/>
          <a:ext cx="688004" cy="272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Canada</a:t>
          </a:r>
        </a:p>
      </cdr:txBody>
    </cdr:sp>
  </cdr:relSizeAnchor>
  <cdr:relSizeAnchor xmlns:cdr="http://schemas.openxmlformats.org/drawingml/2006/chartDrawing">
    <cdr:from>
      <cdr:x>0.62013</cdr:x>
      <cdr:y>0.37443</cdr:y>
    </cdr:from>
    <cdr:to>
      <cdr:x>0.69457</cdr:x>
      <cdr:y>0.41808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50830" y="2277155"/>
          <a:ext cx="688004" cy="270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Australia</a:t>
          </a:r>
        </a:p>
      </cdr:txBody>
    </cdr:sp>
  </cdr:relSizeAnchor>
  <cdr:relSizeAnchor xmlns:cdr="http://schemas.openxmlformats.org/drawingml/2006/chartDrawing">
    <cdr:from>
      <cdr:x>0.64524</cdr:x>
      <cdr:y>0.49393</cdr:y>
    </cdr:from>
    <cdr:to>
      <cdr:x>0.72068</cdr:x>
      <cdr:y>0.53833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983675" y="3006541"/>
          <a:ext cx="690322" cy="270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Netherlands</a:t>
          </a:r>
        </a:p>
      </cdr:txBody>
    </cdr:sp>
  </cdr:relSizeAnchor>
  <cdr:relSizeAnchor xmlns:cdr="http://schemas.openxmlformats.org/drawingml/2006/chartDrawing">
    <cdr:from>
      <cdr:x>0.70511</cdr:x>
      <cdr:y>0.5888</cdr:y>
    </cdr:from>
    <cdr:to>
      <cdr:x>0.78004</cdr:x>
      <cdr:y>0.63244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6536547" y="3580501"/>
          <a:ext cx="692548" cy="269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Switzerland</a:t>
          </a:r>
        </a:p>
      </cdr:txBody>
    </cdr:sp>
  </cdr:relSizeAnchor>
  <cdr:relSizeAnchor xmlns:cdr="http://schemas.openxmlformats.org/drawingml/2006/chartDrawing">
    <cdr:from>
      <cdr:x>0.77859</cdr:x>
      <cdr:y>0.57652</cdr:y>
    </cdr:from>
    <cdr:to>
      <cdr:x>0.85354</cdr:x>
      <cdr:y>0.61966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7215609" y="3504497"/>
          <a:ext cx="685779" cy="264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UAE</a:t>
          </a:r>
        </a:p>
      </cdr:txBody>
    </cdr:sp>
  </cdr:relSizeAnchor>
  <cdr:relSizeAnchor xmlns:cdr="http://schemas.openxmlformats.org/drawingml/2006/chartDrawing">
    <cdr:from>
      <cdr:x>0.11383</cdr:x>
      <cdr:y>0.6335</cdr:y>
    </cdr:from>
    <cdr:to>
      <cdr:x>0.15343</cdr:x>
      <cdr:y>0.67816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1069555" y="3853139"/>
          <a:ext cx="367232" cy="270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900" dirty="0">
              <a:latin typeface="Times New Roman" pitchFamily="18" charset="0"/>
              <a:cs typeface="Times New Roman" pitchFamily="18" charset="0"/>
            </a:rPr>
            <a:t>Indonesia</a:t>
          </a:r>
        </a:p>
      </cdr:txBody>
    </cdr:sp>
  </cdr:relSizeAnchor>
  <cdr:relSizeAnchor xmlns:cdr="http://schemas.openxmlformats.org/drawingml/2006/chartDrawing">
    <cdr:from>
      <cdr:x>0.13696</cdr:x>
      <cdr:y>0.61394</cdr:y>
    </cdr:from>
    <cdr:to>
      <cdr:x>0.17261</cdr:x>
      <cdr:y>0.6591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1283996" y="3737486"/>
          <a:ext cx="330601" cy="270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Egypt</a:t>
          </a:r>
        </a:p>
      </cdr:txBody>
    </cdr:sp>
  </cdr:relSizeAnchor>
  <cdr:relSizeAnchor xmlns:cdr="http://schemas.openxmlformats.org/drawingml/2006/chartDrawing">
    <cdr:from>
      <cdr:x>0.14958</cdr:x>
      <cdr:y>0.7035</cdr:y>
    </cdr:from>
    <cdr:to>
      <cdr:x>0.18743</cdr:x>
      <cdr:y>0.74666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1401045" y="4277692"/>
          <a:ext cx="346367" cy="261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Ukraine</a:t>
          </a:r>
        </a:p>
      </cdr:txBody>
    </cdr:sp>
  </cdr:relSizeAnchor>
  <cdr:relSizeAnchor xmlns:cdr="http://schemas.openxmlformats.org/drawingml/2006/chartDrawing">
    <cdr:from>
      <cdr:x>0.18855</cdr:x>
      <cdr:y>0.68604</cdr:y>
    </cdr:from>
    <cdr:to>
      <cdr:x>0.2269</cdr:x>
      <cdr:y>0.73045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1760101" y="4171808"/>
          <a:ext cx="355640" cy="273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Colombia</a:t>
          </a:r>
        </a:p>
      </cdr:txBody>
    </cdr:sp>
  </cdr:relSizeAnchor>
  <cdr:relSizeAnchor xmlns:cdr="http://schemas.openxmlformats.org/drawingml/2006/chartDrawing">
    <cdr:from>
      <cdr:x>0.24413</cdr:x>
      <cdr:y>0.70043</cdr:y>
    </cdr:from>
    <cdr:to>
      <cdr:x>0.27451</cdr:x>
      <cdr:y>0.74358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1872208" y="4248472"/>
          <a:ext cx="232979" cy="261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 dirty="0">
              <a:latin typeface="Times New Roman" pitchFamily="18" charset="0"/>
              <a:cs typeface="Times New Roman" pitchFamily="18" charset="0"/>
            </a:rPr>
            <a:t>Kazakhstan</a:t>
          </a:r>
        </a:p>
      </cdr:txBody>
    </cdr:sp>
  </cdr:relSizeAnchor>
  <cdr:relSizeAnchor xmlns:cdr="http://schemas.openxmlformats.org/drawingml/2006/chartDrawing">
    <cdr:from>
      <cdr:x>0.52008</cdr:x>
      <cdr:y>0.20689</cdr:y>
    </cdr:from>
    <cdr:to>
      <cdr:x>0.59477</cdr:x>
      <cdr:y>0.24931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4825301" y="1263994"/>
          <a:ext cx="690322" cy="260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Italy</a:t>
          </a:r>
        </a:p>
      </cdr:txBody>
    </cdr:sp>
  </cdr:relSizeAnchor>
  <cdr:relSizeAnchor xmlns:cdr="http://schemas.openxmlformats.org/drawingml/2006/chartDrawing">
    <cdr:from>
      <cdr:x>0.63377</cdr:x>
      <cdr:y>0.5543</cdr:y>
    </cdr:from>
    <cdr:to>
      <cdr:x>0.68654</cdr:x>
      <cdr:y>0.59697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5877249" y="3372709"/>
          <a:ext cx="487047" cy="263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Austria</a:t>
          </a:r>
        </a:p>
      </cdr:txBody>
    </cdr:sp>
  </cdr:relSizeAnchor>
  <cdr:relSizeAnchor xmlns:cdr="http://schemas.openxmlformats.org/drawingml/2006/chartDrawing">
    <cdr:from>
      <cdr:x>0.584</cdr:x>
      <cdr:y>0.09487</cdr:y>
    </cdr:from>
    <cdr:to>
      <cdr:x>0.63652</cdr:x>
      <cdr:y>0.13829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5415724" y="584559"/>
          <a:ext cx="484728" cy="263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UK</a:t>
          </a:r>
        </a:p>
      </cdr:txBody>
    </cdr:sp>
  </cdr:relSizeAnchor>
  <cdr:relSizeAnchor xmlns:cdr="http://schemas.openxmlformats.org/drawingml/2006/chartDrawing">
    <cdr:from>
      <cdr:x>0.51083</cdr:x>
      <cdr:y>0.09648</cdr:y>
    </cdr:from>
    <cdr:to>
      <cdr:x>0.56335</cdr:x>
      <cdr:y>0.1409</cdr:y>
    </cdr:to>
    <cdr:sp macro="" textlink="">
      <cdr:nvSpPr>
        <cdr:cNvPr id="38" name="TextBox 1"/>
        <cdr:cNvSpPr txBox="1"/>
      </cdr:nvSpPr>
      <cdr:spPr>
        <a:xfrm xmlns:a="http://schemas.openxmlformats.org/drawingml/2006/main">
          <a:off x="4741817" y="595811"/>
          <a:ext cx="484728" cy="263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GB" sz="900">
              <a:latin typeface="Times New Roman" pitchFamily="18" charset="0"/>
              <a:cs typeface="Times New Roman" pitchFamily="18" charset="0"/>
            </a:rPr>
            <a:t>France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63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t" anchorCtr="0" compatLnSpc="1">
            <a:prstTxWarp prst="textNoShape">
              <a:avLst/>
            </a:prstTxWarp>
          </a:bodyPr>
          <a:lstStyle>
            <a:lvl1pPr defTabSz="943453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45" y="1"/>
            <a:ext cx="294463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t" anchorCtr="0" compatLnSpc="1">
            <a:prstTxWarp prst="textNoShape">
              <a:avLst/>
            </a:prstTxWarp>
          </a:bodyPr>
          <a:lstStyle>
            <a:lvl1pPr algn="r" defTabSz="943453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27"/>
            <a:ext cx="294463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b" anchorCtr="0" compatLnSpc="1">
            <a:prstTxWarp prst="textNoShape">
              <a:avLst/>
            </a:prstTxWarp>
          </a:bodyPr>
          <a:lstStyle>
            <a:lvl1pPr defTabSz="943453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45" y="9430227"/>
            <a:ext cx="294463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b" anchorCtr="0" compatLnSpc="1">
            <a:prstTxWarp prst="textNoShape">
              <a:avLst/>
            </a:prstTxWarp>
          </a:bodyPr>
          <a:lstStyle>
            <a:lvl1pPr algn="r" defTabSz="943453">
              <a:defRPr sz="1300"/>
            </a:lvl1pPr>
          </a:lstStyle>
          <a:p>
            <a:pPr>
              <a:defRPr/>
            </a:pPr>
            <a:fld id="{61B382E4-E7CB-4D3F-9062-4471B24CC6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2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1629" cy="4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defTabSz="914572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169" y="0"/>
            <a:ext cx="2931629" cy="4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defTabSz="914572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0400" y="708025"/>
            <a:ext cx="54483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915" y="4715909"/>
            <a:ext cx="4964593" cy="448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8"/>
            <a:ext cx="2931629" cy="47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defTabSz="914572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169" y="9431818"/>
            <a:ext cx="2931629" cy="47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 defTabSz="914572">
              <a:defRPr sz="1300"/>
            </a:lvl1pPr>
          </a:lstStyle>
          <a:p>
            <a:pPr>
              <a:defRPr/>
            </a:pPr>
            <a:fld id="{556537CD-1E3A-4F58-8E54-E1EA1A364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4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E268F-C0C5-4A93-9C02-75D1F90FEF71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3687" cy="37211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90" y="4714318"/>
            <a:ext cx="4984095" cy="446770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CBDR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Responsibility can be measured</a:t>
            </a:r>
          </a:p>
          <a:p>
            <a:pPr eaLnBrk="1" hangingPunct="1"/>
            <a:r>
              <a:rPr lang="en-US" smtClean="0"/>
              <a:t>There are different types of capability:</a:t>
            </a:r>
          </a:p>
          <a:p>
            <a:pPr eaLnBrk="1" hangingPunct="1"/>
            <a:r>
              <a:rPr lang="en-US" smtClean="0"/>
              <a:t>Procedural</a:t>
            </a:r>
          </a:p>
          <a:p>
            <a:pPr eaLnBrk="1" hangingPunct="1"/>
            <a:r>
              <a:rPr lang="en-US" smtClean="0"/>
              <a:t>Institutional</a:t>
            </a:r>
          </a:p>
          <a:p>
            <a:pPr eaLnBrk="1" hangingPunct="1"/>
            <a:r>
              <a:rPr lang="en-US" smtClean="0"/>
              <a:t>Economic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Aggregation of Responsibility and Capability?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5347B-BF86-458B-A422-9529C04A7B3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E268F-C0C5-4A93-9C02-75D1F90FEF71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3687" cy="37211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90" y="4714318"/>
            <a:ext cx="4984095" cy="446770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CBDR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Responsibility can be measured</a:t>
            </a:r>
          </a:p>
          <a:p>
            <a:pPr eaLnBrk="1" hangingPunct="1"/>
            <a:r>
              <a:rPr lang="en-US" smtClean="0"/>
              <a:t>There are different types of capability:</a:t>
            </a:r>
          </a:p>
          <a:p>
            <a:pPr eaLnBrk="1" hangingPunct="1"/>
            <a:r>
              <a:rPr lang="en-US" smtClean="0"/>
              <a:t>Procedural</a:t>
            </a:r>
          </a:p>
          <a:p>
            <a:pPr eaLnBrk="1" hangingPunct="1"/>
            <a:r>
              <a:rPr lang="en-US" smtClean="0"/>
              <a:t>Institutional</a:t>
            </a:r>
          </a:p>
          <a:p>
            <a:pPr eaLnBrk="1" hangingPunct="1"/>
            <a:r>
              <a:rPr lang="en-US" smtClean="0"/>
              <a:t>Economic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Aggregation of Responsibility and Capability?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not about a duty to do good (charity) – Broom –</a:t>
            </a:r>
            <a:r>
              <a:rPr lang="en-GB" baseline="0" dirty="0" smtClean="0"/>
              <a:t> but about justice, which means duties/rights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D6630E-54C9-4411-ABB8-2162FFEFCD8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537CD-1E3A-4F58-8E54-E1EA1A3644F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CD196-1961-4054-BE68-237441847D3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D6630E-54C9-4411-ABB8-2162FFEFCD8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D6630E-54C9-4411-ABB8-2162FFEFCD8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CD196-1961-4054-BE68-237441847D3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D6630E-54C9-4411-ABB8-2162FFEFCD8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CD196-1961-4054-BE68-237441847D3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5347B-BF86-458B-A422-9529C04A7B3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5431">
              <a:defRPr/>
            </a:pPr>
            <a:r>
              <a:rPr lang="en-GB" dirty="0">
                <a:ea typeface="Calibri" pitchFamily="34" charset="0"/>
                <a:cs typeface="Times New Roman" pitchFamily="18" charset="0"/>
              </a:rPr>
              <a:t>The Latin </a:t>
            </a:r>
            <a:r>
              <a:rPr lang="en-GB" i="1" dirty="0" err="1">
                <a:ea typeface="Calibri" pitchFamily="34" charset="0"/>
                <a:cs typeface="Times New Roman" pitchFamily="18" charset="0"/>
              </a:rPr>
              <a:t>æquitas</a:t>
            </a:r>
            <a:r>
              <a:rPr lang="en-GB" dirty="0">
                <a:ea typeface="Calibri" pitchFamily="34" charset="0"/>
                <a:cs typeface="Times New Roman" pitchFamily="18" charset="0"/>
              </a:rPr>
              <a:t> was somewhat influenced in meaning by being adopted as the ordinary rendering of Greek </a:t>
            </a:r>
            <a:r>
              <a:rPr lang="en-GB" i="1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ἐ</a:t>
            </a:r>
            <a:r>
              <a:rPr lang="en-GB" i="1" dirty="0" err="1">
                <a:ea typeface="Calibri" pitchFamily="34" charset="0"/>
                <a:cs typeface="Times New Roman" pitchFamily="18" charset="0"/>
              </a:rPr>
              <a:t>πιείκεια</a:t>
            </a:r>
            <a:r>
              <a:rPr lang="en-GB" dirty="0">
                <a:ea typeface="Calibri" pitchFamily="34" charset="0"/>
                <a:cs typeface="Times New Roman" pitchFamily="18" charset="0"/>
              </a:rPr>
              <a:t> [</a:t>
            </a:r>
            <a:r>
              <a:rPr lang="en-GB" dirty="0" err="1">
                <a:ea typeface="Calibri" pitchFamily="34" charset="0"/>
                <a:cs typeface="Times New Roman" pitchFamily="18" charset="0"/>
              </a:rPr>
              <a:t>epieikeia</a:t>
            </a:r>
            <a:r>
              <a:rPr lang="en-GB" dirty="0">
                <a:ea typeface="Calibri" pitchFamily="34" charset="0"/>
                <a:cs typeface="Times New Roman" pitchFamily="18" charset="0"/>
              </a:rPr>
              <a:t>], which meant </a:t>
            </a:r>
            <a:r>
              <a:rPr lang="en-GB" b="1" i="1" dirty="0">
                <a:ea typeface="Calibri" pitchFamily="34" charset="0"/>
                <a:cs typeface="Times New Roman" pitchFamily="18" charset="0"/>
              </a:rPr>
              <a:t>reasonableness and moderation in the exercise of one's rights, and the disposition to avoid insisting on them too rigorously</a:t>
            </a:r>
            <a:r>
              <a:rPr lang="en-GB" dirty="0">
                <a:ea typeface="Calibri" pitchFamily="34" charset="0"/>
                <a:cs typeface="Times New Roman" pitchFamily="18" charset="0"/>
              </a:rPr>
              <a:t>. An approach to this sense is found in many of the earlier English examples.</a:t>
            </a:r>
            <a:endParaRPr lang="en-GB" dirty="0">
              <a:latin typeface="Arial" pitchFamily="34" charset="0"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A393AD-2D87-4265-9EF5-8107C0FCFC9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50AA-D25E-4236-8176-3BFBA9A854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3657-953D-45A2-8745-725D0D6F53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53F3-7B85-4444-98FB-C8E9455E57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37BC-58DA-4A27-B448-F15E21281C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0F9AB-4EFB-4A64-BDBB-F0F75333B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66DB2-ED9B-4F7F-B290-C492395FA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FDF58-2CC0-46E6-A2B1-E3E1AE32C3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3E6C2-E258-4709-A4BC-ED85CBCC5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C65B1-8C1A-42E5-AA0C-3004EE4AB6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F977E-402E-456E-8A9F-A695F4F5C3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66F2C-F1AA-4F9B-859A-BFD98C1A2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604FDF-3E87-49CA-B010-E83666A53D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9020175" y="1268413"/>
            <a:ext cx="6858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eaLnBrk="0" hangingPunct="0">
              <a:defRPr/>
            </a:pPr>
            <a:r>
              <a:rPr lang="en-GB" sz="2600">
                <a:solidFill>
                  <a:srgbClr val="800080"/>
                </a:solidFill>
                <a:latin typeface="Gill Sans" pitchFamily="34" charset="0"/>
              </a:rPr>
              <a:t>european capacity building initiative ecbi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r="1465" b="1465"/>
          <a:stretch>
            <a:fillRect/>
          </a:stretch>
        </p:blipFill>
        <p:spPr bwMode="auto">
          <a:xfrm>
            <a:off x="8699500" y="188913"/>
            <a:ext cx="9683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>
              <a:solidFill>
                <a:srgbClr val="000099"/>
              </a:solidFill>
              <a:latin typeface="Gill Sans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96616" y="2888940"/>
            <a:ext cx="80288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660066"/>
                </a:solidFill>
                <a:latin typeface="Gill Sans MT" pitchFamily="34" charset="0"/>
              </a:rPr>
              <a:t>Equity </a:t>
            </a:r>
            <a:r>
              <a:rPr lang="en-US" sz="3200" dirty="0" smtClean="0">
                <a:solidFill>
                  <a:srgbClr val="660066"/>
                </a:solidFill>
                <a:latin typeface="Gill Sans MT" pitchFamily="34" charset="0"/>
              </a:rPr>
              <a:t>and CBDR/RC on </a:t>
            </a:r>
            <a:r>
              <a:rPr lang="en-US" sz="3200" dirty="0">
                <a:solidFill>
                  <a:srgbClr val="660066"/>
                </a:solidFill>
                <a:latin typeface="Gill Sans MT" pitchFamily="34" charset="0"/>
              </a:rPr>
              <a:t>the Durban Platform</a:t>
            </a:r>
          </a:p>
          <a:p>
            <a:pPr eaLnBrk="0" hangingPunct="0"/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2012 ecbi Fellowships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  <a:p>
            <a:pPr eaLnBrk="0" hangingPunct="0"/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  <a:p>
            <a:pPr eaLnBrk="0" hangingPunct="0"/>
            <a:r>
              <a:rPr lang="en-GB" sz="2000" dirty="0" smtClean="0">
                <a:solidFill>
                  <a:srgbClr val="660066"/>
                </a:solidFill>
                <a:latin typeface="Gill Sans MT" pitchFamily="34" charset="0"/>
              </a:rPr>
              <a:t>Benito M</a:t>
            </a:r>
            <a:r>
              <a:rPr lang="en-GB" sz="2000" dirty="0" smtClean="0">
                <a:solidFill>
                  <a:srgbClr val="660066"/>
                </a:solidFill>
                <a:latin typeface="Gill Sans MT" pitchFamily="34" charset="0"/>
                <a:cs typeface="Times New Roman"/>
              </a:rPr>
              <a:t>üller</a:t>
            </a:r>
            <a:endParaRPr lang="en-US" sz="2000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09675" cy="6858000"/>
          </a:xfrm>
          <a:prstGeom prst="rect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1116013" cy="6858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2F002F"/>
              </a:gs>
              <a:gs pos="100000">
                <a:srgbClr val="660066"/>
              </a:gs>
            </a:gsLst>
            <a:lin ang="0" scaled="1"/>
          </a:gra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 rot="5400000">
            <a:off x="-2814637" y="29337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6838"/>
            <a:r>
              <a:rPr lang="en-GB" sz="3500">
                <a:solidFill>
                  <a:schemeClr val="bg1"/>
                </a:solidFill>
                <a:latin typeface="Gill Sans MT" pitchFamily="34" charset="0"/>
              </a:rPr>
              <a:t>european capacity building initiative</a:t>
            </a:r>
            <a:endParaRPr lang="fr-FR" sz="3500">
              <a:solidFill>
                <a:schemeClr val="bg1"/>
              </a:solidFill>
              <a:latin typeface="Gill Sans MT" pitchFamily="34" charset="0"/>
            </a:endParaRPr>
          </a:p>
          <a:p>
            <a:pPr indent="96838"/>
            <a:r>
              <a:rPr lang="fr-FR">
                <a:solidFill>
                  <a:schemeClr val="bg1"/>
                </a:solidFill>
                <a:latin typeface="Gill Sans MT" pitchFamily="34" charset="0"/>
              </a:rPr>
              <a:t>initiative européenne de renforcement des capacités</a:t>
            </a:r>
            <a:endParaRPr lang="en-GB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1244600" y="803275"/>
            <a:ext cx="866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096000" algn="r"/>
              </a:tabLst>
            </a:pPr>
            <a:r>
              <a:rPr lang="fr-FR" sz="8000">
                <a:solidFill>
                  <a:srgbClr val="660066"/>
                </a:solidFill>
                <a:latin typeface="Gill Sans MT" pitchFamily="34" charset="0"/>
              </a:rPr>
              <a:t>	ecbi</a:t>
            </a:r>
            <a:r>
              <a:rPr lang="fr-FR" sz="5400">
                <a:solidFill>
                  <a:srgbClr val="660066"/>
                </a:solidFill>
                <a:latin typeface="Gill Sans MT" pitchFamily="34" charset="0"/>
              </a:rPr>
              <a:t>	</a:t>
            </a:r>
            <a:endParaRPr lang="en-GB" sz="5400">
              <a:solidFill>
                <a:srgbClr val="660066"/>
              </a:solidFill>
              <a:latin typeface="Gill Sans MT" pitchFamily="34" charset="0"/>
            </a:endParaRPr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3" cstate="print"/>
          <a:srcRect r="1465" b="1465"/>
          <a:stretch>
            <a:fillRect/>
          </a:stretch>
        </p:blipFill>
        <p:spPr bwMode="auto">
          <a:xfrm>
            <a:off x="7691438" y="325438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1749425" y="5695950"/>
            <a:ext cx="74882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660066"/>
                </a:solidFill>
                <a:latin typeface="Gill Sans MT" pitchFamily="34" charset="0"/>
              </a:rPr>
              <a:t>for sustained capacity building in support of international climate change negotiations</a:t>
            </a:r>
            <a:endParaRPr lang="fr-FR" sz="1600">
              <a:solidFill>
                <a:srgbClr val="660066"/>
              </a:solidFill>
              <a:latin typeface="Gill Sans MT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1600">
                <a:solidFill>
                  <a:srgbClr val="660066"/>
                </a:solidFill>
                <a:latin typeface="Gill Sans MT" pitchFamily="34" charset="0"/>
              </a:rPr>
              <a:t>pour un renforcement durable des capacités en appui aux négociations internationales sur les changements climatiques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12640" y="1376772"/>
            <a:ext cx="577291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Aristotle’s principle of formal equality: </a:t>
            </a:r>
          </a:p>
          <a:p>
            <a:pPr algn="ctr">
              <a:spcAft>
                <a:spcPts val="1800"/>
              </a:spcAft>
            </a:pPr>
            <a:r>
              <a:rPr lang="en-GB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“Treat like cases as like”</a:t>
            </a:r>
          </a:p>
          <a:p>
            <a:pPr algn="r">
              <a:spcAft>
                <a:spcPts val="0"/>
              </a:spcAft>
            </a:pPr>
            <a:r>
              <a:rPr lang="en-GB" sz="1200" i="1" dirty="0" err="1" smtClean="0">
                <a:latin typeface="Times New Roman" pitchFamily="18" charset="0"/>
                <a:cs typeface="Times New Roman" pitchFamily="18" charset="0"/>
              </a:rPr>
              <a:t>Nicomachean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 Ethics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 V.3. 1131a10-b15; </a:t>
            </a:r>
          </a:p>
          <a:p>
            <a:pPr algn="r">
              <a:spcAft>
                <a:spcPts val="1800"/>
              </a:spcAft>
            </a:pP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Politics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 III.9.1280 a8-15, III. 12. 1282b18-23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098" y="260648"/>
            <a:ext cx="4224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660066"/>
                </a:solidFill>
                <a:latin typeface="Gill Sans MT"/>
              </a:rPr>
              <a:t>Equality on the Durban Platform</a:t>
            </a:r>
            <a:endParaRPr lang="en-GB" dirty="0">
              <a:solidFill>
                <a:srgbClr val="66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544" y="3645024"/>
            <a:ext cx="750088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Full Aristotelian Conception</a:t>
            </a:r>
          </a:p>
          <a:p>
            <a:pPr>
              <a:spcAft>
                <a:spcPts val="1800"/>
              </a:spcAft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Descriptively equal cases ought to be treated equally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descriptively unequal cases ought to be treated unequally,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according to their degree of inequality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>
              <a:solidFill>
                <a:srgbClr val="000099"/>
              </a:solidFill>
              <a:latin typeface="Gill Sans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12640" y="2888940"/>
            <a:ext cx="71647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660066"/>
                </a:solidFill>
                <a:latin typeface="Gill Sans MT" pitchFamily="34" charset="0"/>
              </a:rPr>
              <a:t>The Oxford Measure </a:t>
            </a:r>
            <a:r>
              <a:rPr lang="en-US" sz="32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−</a:t>
            </a:r>
            <a:endParaRPr lang="en-US" sz="3200" dirty="0" smtClean="0">
              <a:solidFill>
                <a:srgbClr val="660066"/>
              </a:solidFill>
              <a:latin typeface="Gill Sans MT" pitchFamily="34" charset="0"/>
            </a:endParaRPr>
          </a:p>
          <a:p>
            <a:pPr marL="2873375" indent="-2873375" eaLnBrk="0" hangingPunct="0"/>
            <a:r>
              <a:rPr lang="en-US" sz="3200" dirty="0" smtClean="0">
                <a:solidFill>
                  <a:srgbClr val="660066"/>
                </a:solidFill>
                <a:latin typeface="Gill Sans MT" pitchFamily="34" charset="0"/>
              </a:rPr>
              <a:t>	of Capability to Pay</a:t>
            </a:r>
            <a:endParaRPr lang="en-US" sz="3200" dirty="0">
              <a:solidFill>
                <a:srgbClr val="660066"/>
              </a:solidFill>
              <a:latin typeface="Gill Sans MT" pitchFamily="34" charset="0"/>
            </a:endParaRPr>
          </a:p>
          <a:p>
            <a:pPr eaLnBrk="0" hangingPunct="0"/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2012 ecbi Fellowships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  <a:p>
            <a:pPr eaLnBrk="0" hangingPunct="0"/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  <a:p>
            <a:pPr eaLnBrk="0" hangingPunct="0"/>
            <a:r>
              <a:rPr lang="en-GB" sz="2000" dirty="0" smtClean="0">
                <a:solidFill>
                  <a:srgbClr val="660066"/>
                </a:solidFill>
                <a:latin typeface="Gill Sans MT" pitchFamily="34" charset="0"/>
              </a:rPr>
              <a:t>Benito M</a:t>
            </a:r>
            <a:r>
              <a:rPr lang="en-GB" sz="2000" dirty="0" smtClean="0">
                <a:solidFill>
                  <a:srgbClr val="660066"/>
                </a:solidFill>
                <a:latin typeface="Gill Sans MT" pitchFamily="34" charset="0"/>
                <a:cs typeface="Times New Roman"/>
              </a:rPr>
              <a:t>üller</a:t>
            </a:r>
            <a:endParaRPr lang="en-US" sz="2000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09675" cy="6858000"/>
          </a:xfrm>
          <a:prstGeom prst="rect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1116013" cy="6858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2F002F"/>
              </a:gs>
              <a:gs pos="100000">
                <a:srgbClr val="660066"/>
              </a:gs>
            </a:gsLst>
            <a:lin ang="0" scaled="1"/>
          </a:gra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 rot="5400000">
            <a:off x="-2814637" y="29337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6838"/>
            <a:r>
              <a:rPr lang="en-GB" sz="3500">
                <a:solidFill>
                  <a:schemeClr val="bg1"/>
                </a:solidFill>
                <a:latin typeface="Gill Sans MT" pitchFamily="34" charset="0"/>
              </a:rPr>
              <a:t>european capacity building initiative</a:t>
            </a:r>
            <a:endParaRPr lang="fr-FR" sz="3500">
              <a:solidFill>
                <a:schemeClr val="bg1"/>
              </a:solidFill>
              <a:latin typeface="Gill Sans MT" pitchFamily="34" charset="0"/>
            </a:endParaRPr>
          </a:p>
          <a:p>
            <a:pPr indent="96838"/>
            <a:r>
              <a:rPr lang="fr-FR">
                <a:solidFill>
                  <a:schemeClr val="bg1"/>
                </a:solidFill>
                <a:latin typeface="Gill Sans MT" pitchFamily="34" charset="0"/>
              </a:rPr>
              <a:t>initiative européenne de renforcement des capacités</a:t>
            </a:r>
            <a:endParaRPr lang="en-GB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1244600" y="803275"/>
            <a:ext cx="866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096000" algn="r"/>
              </a:tabLst>
            </a:pPr>
            <a:r>
              <a:rPr lang="fr-FR" sz="8000">
                <a:solidFill>
                  <a:srgbClr val="660066"/>
                </a:solidFill>
                <a:latin typeface="Gill Sans MT" pitchFamily="34" charset="0"/>
              </a:rPr>
              <a:t>	ecbi</a:t>
            </a:r>
            <a:r>
              <a:rPr lang="fr-FR" sz="5400">
                <a:solidFill>
                  <a:srgbClr val="660066"/>
                </a:solidFill>
                <a:latin typeface="Gill Sans MT" pitchFamily="34" charset="0"/>
              </a:rPr>
              <a:t>	</a:t>
            </a:r>
            <a:endParaRPr lang="en-GB" sz="5400">
              <a:solidFill>
                <a:srgbClr val="660066"/>
              </a:solidFill>
              <a:latin typeface="Gill Sans MT" pitchFamily="34" charset="0"/>
            </a:endParaRPr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3" cstate="print"/>
          <a:srcRect r="1465" b="1465"/>
          <a:stretch>
            <a:fillRect/>
          </a:stretch>
        </p:blipFill>
        <p:spPr bwMode="auto">
          <a:xfrm>
            <a:off x="7691438" y="325438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1749425" y="5695950"/>
            <a:ext cx="74882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660066"/>
                </a:solidFill>
                <a:latin typeface="Gill Sans MT" pitchFamily="34" charset="0"/>
              </a:rPr>
              <a:t>for sustained capacity building in support of international climate change negotiations</a:t>
            </a:r>
            <a:endParaRPr lang="fr-FR" sz="1600">
              <a:solidFill>
                <a:srgbClr val="660066"/>
              </a:solidFill>
              <a:latin typeface="Gill Sans MT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1600">
                <a:solidFill>
                  <a:srgbClr val="660066"/>
                </a:solidFill>
                <a:latin typeface="Gill Sans MT" pitchFamily="34" charset="0"/>
              </a:rPr>
              <a:t>pour un renforcement durable des capacités en appui aux négociations internationales sur les changements climatiques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04" y="404664"/>
            <a:ext cx="604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Capability as Ability to Pay  </a:t>
            </a:r>
            <a:r>
              <a:rPr lang="en-GB" dirty="0" smtClean="0">
                <a:solidFill>
                  <a:srgbClr val="660066"/>
                </a:solidFill>
                <a:latin typeface="Times New Roman"/>
                <a:cs typeface="Times New Roman"/>
              </a:rPr>
              <a:t>− </a:t>
            </a:r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A Taxation Model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6596" y="1613118"/>
            <a:ext cx="67574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FF0000"/>
                </a:solidFill>
              </a:rPr>
              <a:t>Capability = Gross Capability minus Capability Adjustment</a:t>
            </a:r>
            <a:endParaRPr lang="en-GB" sz="2000" dirty="0" smtClean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000" i="1" dirty="0" smtClean="0"/>
              <a:t>C</a:t>
            </a:r>
            <a:r>
              <a:rPr lang="en-GB" sz="2000" i="1" baseline="-25000" dirty="0"/>
              <a:t>k</a:t>
            </a:r>
            <a:r>
              <a:rPr lang="en-GB" sz="2000" i="1" dirty="0" smtClean="0"/>
              <a:t> = </a:t>
            </a:r>
            <a:r>
              <a:rPr lang="en-GB" sz="2000" i="1" dirty="0" err="1" smtClean="0"/>
              <a:t>GC</a:t>
            </a:r>
            <a:r>
              <a:rPr lang="en-GB" sz="2000" i="1" baseline="-25000" dirty="0" err="1"/>
              <a:t>k</a:t>
            </a:r>
            <a:r>
              <a:rPr lang="en-GB" sz="2000" i="1" dirty="0" smtClean="0"/>
              <a:t> </a:t>
            </a:r>
            <a:r>
              <a:rPr lang="en-GB" sz="2000" i="1" dirty="0">
                <a:latin typeface="Times New Roman"/>
                <a:cs typeface="Times New Roman"/>
              </a:rPr>
              <a:t>−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Ca</a:t>
            </a:r>
            <a:r>
              <a:rPr lang="en-GB" sz="2000" i="1" baseline="-25000" dirty="0" err="1" smtClean="0"/>
              <a:t>k</a:t>
            </a:r>
            <a:r>
              <a:rPr lang="en-GB" sz="2000" i="1" dirty="0" smtClean="0"/>
              <a:t>     </a:t>
            </a:r>
            <a:r>
              <a:rPr lang="en-GB" sz="2000" dirty="0" smtClean="0"/>
              <a:t>[cu : capacity unit]</a:t>
            </a:r>
            <a:endParaRPr lang="en-GB" sz="2000" i="1" baseline="-25000" dirty="0" smtClean="0"/>
          </a:p>
          <a:p>
            <a:pPr algn="ctr">
              <a:spcAft>
                <a:spcPts val="1200"/>
              </a:spcAft>
            </a:pPr>
            <a:r>
              <a:rPr lang="en-GB" sz="2000" b="1" i="1" dirty="0"/>
              <a:t>t</a:t>
            </a:r>
            <a:r>
              <a:rPr lang="en-GB" sz="2000" b="1" i="1" dirty="0" smtClean="0"/>
              <a:t>axable income = gross income minus tax allowances</a:t>
            </a:r>
          </a:p>
          <a:p>
            <a:pPr algn="ctr">
              <a:spcAft>
                <a:spcPts val="2400"/>
              </a:spcAft>
            </a:pPr>
            <a:r>
              <a:rPr lang="en-GB" sz="2000" b="1" i="1" dirty="0" smtClean="0"/>
              <a:t>Tax Liability </a:t>
            </a:r>
            <a:r>
              <a:rPr lang="en-GB" sz="2000" b="1" i="1" dirty="0" err="1" smtClean="0"/>
              <a:t>vs</a:t>
            </a:r>
            <a:r>
              <a:rPr lang="en-GB" sz="2000" b="1" i="1" dirty="0" smtClean="0"/>
              <a:t> Charity</a:t>
            </a:r>
            <a:endParaRPr lang="en-GB" sz="2000" b="1" dirty="0" smtClean="0"/>
          </a:p>
          <a:p>
            <a:pPr>
              <a:spcAft>
                <a:spcPts val="600"/>
              </a:spcAft>
            </a:pPr>
            <a:r>
              <a:rPr lang="en-GB" sz="2000" b="1" dirty="0" smtClean="0"/>
              <a:t>Gross Capability Axioms </a:t>
            </a:r>
            <a:r>
              <a:rPr lang="en-GB" sz="2000" dirty="0" smtClean="0"/>
              <a:t>(</a:t>
            </a:r>
            <a:r>
              <a:rPr lang="en-GB" sz="2000" i="1" dirty="0" err="1" smtClean="0"/>
              <a:t>gdp</a:t>
            </a:r>
            <a:r>
              <a:rPr lang="en-GB" sz="2000" i="1" baseline="-25000" dirty="0" smtClean="0"/>
              <a:t> </a:t>
            </a:r>
            <a:r>
              <a:rPr lang="en-GB" sz="2000" i="1" dirty="0" smtClean="0"/>
              <a:t> = GDP/cap</a:t>
            </a:r>
            <a:r>
              <a:rPr lang="en-GB" sz="2000" dirty="0" smtClean="0"/>
              <a:t>)</a:t>
            </a:r>
            <a:endParaRPr lang="en-GB" sz="2000" b="1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If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k</a:t>
            </a:r>
            <a:r>
              <a:rPr lang="en-GB" sz="2000" i="1" baseline="-25000" dirty="0" smtClean="0"/>
              <a:t> </a:t>
            </a:r>
            <a:r>
              <a:rPr lang="en-GB" sz="2000" i="1" dirty="0" smtClean="0"/>
              <a:t> =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m</a:t>
            </a:r>
            <a:r>
              <a:rPr lang="en-GB" sz="2000" i="1" dirty="0" smtClean="0"/>
              <a:t> </a:t>
            </a:r>
            <a:r>
              <a:rPr lang="en-GB" sz="2000" dirty="0" smtClean="0"/>
              <a:t>then </a:t>
            </a:r>
            <a:r>
              <a:rPr lang="en-GB" sz="2000" i="1" dirty="0" err="1" smtClean="0"/>
              <a:t>GC</a:t>
            </a:r>
            <a:r>
              <a:rPr lang="en-GB" sz="2000" i="1" baseline="-25000" dirty="0" err="1" smtClean="0"/>
              <a:t>k</a:t>
            </a:r>
            <a:r>
              <a:rPr lang="en-GB" sz="2000" i="1" baseline="-25000" dirty="0" smtClean="0"/>
              <a:t> </a:t>
            </a:r>
            <a:r>
              <a:rPr lang="en-GB" sz="2000" i="1" dirty="0" smtClean="0"/>
              <a:t> </a:t>
            </a:r>
            <a:r>
              <a:rPr lang="en-GB" sz="2000" dirty="0" smtClean="0"/>
              <a:t>: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GC</a:t>
            </a:r>
            <a:r>
              <a:rPr lang="en-GB" sz="2000" i="1" baseline="-25000" dirty="0" err="1" smtClean="0"/>
              <a:t>m</a:t>
            </a:r>
            <a:r>
              <a:rPr lang="en-GB" sz="2000" i="1" dirty="0" smtClean="0"/>
              <a:t> =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k</a:t>
            </a:r>
            <a:r>
              <a:rPr lang="en-GB" sz="2000" i="1" baseline="-25000" dirty="0" smtClean="0"/>
              <a:t> </a:t>
            </a:r>
            <a:r>
              <a:rPr lang="en-GB" sz="2000" i="1" dirty="0" smtClean="0"/>
              <a:t> </a:t>
            </a:r>
            <a:r>
              <a:rPr lang="en-GB" sz="2000" dirty="0" smtClean="0"/>
              <a:t>: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m</a:t>
            </a:r>
            <a:r>
              <a:rPr lang="en-GB" sz="2000" i="1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If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k</a:t>
            </a:r>
            <a:r>
              <a:rPr lang="en-GB" sz="2000" i="1" baseline="-25000" dirty="0" smtClean="0"/>
              <a:t> </a:t>
            </a:r>
            <a:r>
              <a:rPr lang="en-GB" sz="2000" i="1" dirty="0" smtClean="0"/>
              <a:t> =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m</a:t>
            </a:r>
            <a:r>
              <a:rPr lang="en-GB" sz="2000" i="1" dirty="0" smtClean="0"/>
              <a:t> </a:t>
            </a:r>
            <a:r>
              <a:rPr lang="en-GB" sz="2000" dirty="0" smtClean="0"/>
              <a:t>then </a:t>
            </a:r>
            <a:r>
              <a:rPr lang="en-GB" sz="2000" i="1" dirty="0" err="1" smtClean="0"/>
              <a:t>GC</a:t>
            </a:r>
            <a:r>
              <a:rPr lang="en-GB" sz="2000" i="1" baseline="-25000" dirty="0" err="1" smtClean="0"/>
              <a:t>k</a:t>
            </a:r>
            <a:r>
              <a:rPr lang="en-GB" sz="2000" i="1" baseline="-25000" dirty="0" smtClean="0"/>
              <a:t> </a:t>
            </a:r>
            <a:r>
              <a:rPr lang="en-GB" sz="2000" i="1" dirty="0" smtClean="0"/>
              <a:t> </a:t>
            </a:r>
            <a:r>
              <a:rPr lang="en-GB" sz="2000" dirty="0" smtClean="0"/>
              <a:t>: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GC</a:t>
            </a:r>
            <a:r>
              <a:rPr lang="en-GB" sz="2000" i="1" baseline="-25000" dirty="0" err="1" smtClean="0"/>
              <a:t>m</a:t>
            </a:r>
            <a:r>
              <a:rPr lang="en-GB" sz="2000" i="1" dirty="0" smtClean="0"/>
              <a:t> =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k</a:t>
            </a:r>
            <a:r>
              <a:rPr lang="en-GB" sz="2000" i="1" baseline="-25000" dirty="0" smtClean="0"/>
              <a:t> </a:t>
            </a:r>
            <a:r>
              <a:rPr lang="en-GB" sz="2000" i="1" dirty="0" smtClean="0"/>
              <a:t> </a:t>
            </a:r>
            <a:r>
              <a:rPr lang="en-GB" sz="2000" dirty="0" smtClean="0"/>
              <a:t>: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m</a:t>
            </a:r>
            <a:endParaRPr lang="en-GB" sz="2000" i="1" dirty="0" smtClean="0"/>
          </a:p>
          <a:p>
            <a:pPr>
              <a:spcAft>
                <a:spcPts val="600"/>
              </a:spcAft>
            </a:pPr>
            <a:endParaRPr lang="en-GB" sz="2000" i="1" dirty="0"/>
          </a:p>
          <a:p>
            <a:pPr>
              <a:spcAft>
                <a:spcPts val="600"/>
              </a:spcAft>
            </a:pPr>
            <a:endParaRPr lang="en-GB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04" y="404664"/>
            <a:ext cx="604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Capability as Ability to Pay  </a:t>
            </a:r>
            <a:r>
              <a:rPr lang="en-GB" dirty="0" smtClean="0">
                <a:solidFill>
                  <a:srgbClr val="660066"/>
                </a:solidFill>
                <a:latin typeface="Times New Roman"/>
                <a:cs typeface="Times New Roman"/>
              </a:rPr>
              <a:t>− </a:t>
            </a:r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A Taxation Model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6596" y="1628800"/>
            <a:ext cx="6460808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GB" sz="2000" i="1" dirty="0"/>
          </a:p>
          <a:p>
            <a:pPr>
              <a:spcAft>
                <a:spcPts val="600"/>
              </a:spcAft>
            </a:pPr>
            <a:r>
              <a:rPr lang="en-GB" sz="2000" b="1" dirty="0" smtClean="0"/>
              <a:t>Homogeneous World Solution </a:t>
            </a:r>
            <a:r>
              <a:rPr lang="en-GB" sz="2000" dirty="0" smtClean="0"/>
              <a:t>(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k</a:t>
            </a:r>
            <a:r>
              <a:rPr lang="en-GB" sz="2000" i="1" baseline="-25000" dirty="0" smtClean="0"/>
              <a:t> </a:t>
            </a:r>
            <a:r>
              <a:rPr lang="en-GB" sz="2000" i="1" dirty="0" smtClean="0"/>
              <a:t> </a:t>
            </a:r>
            <a:r>
              <a:rPr lang="en-GB" sz="2000" i="1" dirty="0" smtClean="0">
                <a:latin typeface="Times New Roman"/>
                <a:cs typeface="Times New Roman"/>
              </a:rPr>
              <a:t>≡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m</a:t>
            </a:r>
            <a:r>
              <a:rPr lang="en-GB" sz="2000" i="1" dirty="0" smtClean="0"/>
              <a:t> </a:t>
            </a:r>
            <a:r>
              <a:rPr lang="en-GB" sz="20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GB" sz="2000" i="1" dirty="0" smtClean="0"/>
              <a:t>Gross Capability = National Income</a:t>
            </a:r>
          </a:p>
          <a:p>
            <a:pPr algn="ctr">
              <a:spcAft>
                <a:spcPts val="600"/>
              </a:spcAft>
            </a:pPr>
            <a:r>
              <a:rPr lang="en-GB" sz="2000" i="1" dirty="0" err="1" smtClean="0"/>
              <a:t>GC</a:t>
            </a:r>
            <a:r>
              <a:rPr lang="en-GB" sz="2000" i="1" baseline="-25000" dirty="0" err="1"/>
              <a:t>k</a:t>
            </a:r>
            <a:r>
              <a:rPr lang="en-GB" sz="2000" i="1" dirty="0" smtClean="0"/>
              <a:t> </a:t>
            </a:r>
            <a:r>
              <a:rPr lang="en-GB" sz="2000" i="1" dirty="0" smtClean="0">
                <a:latin typeface="Times New Roman"/>
                <a:cs typeface="Times New Roman"/>
              </a:rPr>
              <a:t>≈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k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b="1" dirty="0" smtClean="0"/>
              <a:t>Oxford Gross Capability</a:t>
            </a:r>
          </a:p>
          <a:p>
            <a:pPr>
              <a:spcAft>
                <a:spcPts val="600"/>
              </a:spcAft>
            </a:pPr>
            <a:r>
              <a:rPr lang="en-GB" sz="2000" i="1" dirty="0" smtClean="0"/>
              <a:t>Gross Capability = Progressively weighted National Income</a:t>
            </a:r>
            <a:r>
              <a:rPr lang="en-GB" sz="2000" dirty="0" smtClean="0"/>
              <a:t>:</a:t>
            </a:r>
            <a:endParaRPr lang="en-GB" sz="2000" i="1" dirty="0" smtClean="0"/>
          </a:p>
          <a:p>
            <a:pPr>
              <a:spcAft>
                <a:spcPts val="600"/>
              </a:spcAft>
            </a:pPr>
            <a:r>
              <a:rPr lang="en-GB" sz="2000" i="1" dirty="0" err="1" smtClean="0"/>
              <a:t>OGC</a:t>
            </a:r>
            <a:r>
              <a:rPr lang="en-GB" sz="2000" i="1" baseline="-25000" dirty="0" err="1" smtClean="0"/>
              <a:t>k</a:t>
            </a:r>
            <a:r>
              <a:rPr lang="en-GB" sz="2000" i="1" dirty="0" smtClean="0"/>
              <a:t> = </a:t>
            </a:r>
            <a:r>
              <a:rPr lang="el-GR" sz="2000" i="1" dirty="0" smtClean="0">
                <a:latin typeface="Times New Roman"/>
                <a:cs typeface="Times New Roman"/>
              </a:rPr>
              <a:t>γ</a:t>
            </a:r>
            <a:r>
              <a:rPr lang="en-GB" sz="2000" i="1" baseline="-25000" dirty="0" smtClean="0">
                <a:latin typeface="Times New Roman"/>
                <a:cs typeface="Times New Roman"/>
              </a:rPr>
              <a:t>k</a:t>
            </a:r>
            <a:r>
              <a:rPr lang="en-GB" sz="2000" i="1" dirty="0" smtClean="0">
                <a:latin typeface="Times New Roman"/>
                <a:cs typeface="Times New Roman"/>
              </a:rPr>
              <a:t> ×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k</a:t>
            </a:r>
            <a:r>
              <a:rPr lang="en-GB" sz="2000" dirty="0" smtClean="0"/>
              <a:t>,      with </a:t>
            </a:r>
            <a:r>
              <a:rPr lang="el-GR" sz="2000" i="1" dirty="0" smtClean="0">
                <a:latin typeface="Times New Roman"/>
                <a:cs typeface="Times New Roman"/>
              </a:rPr>
              <a:t>γ</a:t>
            </a:r>
            <a:r>
              <a:rPr lang="en-GB" sz="2000" i="1" baseline="-25000" dirty="0" smtClean="0">
                <a:latin typeface="Times New Roman"/>
                <a:cs typeface="Times New Roman"/>
              </a:rPr>
              <a:t>k</a:t>
            </a:r>
            <a:r>
              <a:rPr lang="en-GB" sz="2000" i="1" dirty="0" smtClean="0">
                <a:latin typeface="Times New Roman"/>
                <a:cs typeface="Times New Roman"/>
              </a:rPr>
              <a:t> =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k</a:t>
            </a:r>
            <a:r>
              <a:rPr lang="en-GB" sz="2000" i="1" baseline="-25000" dirty="0" smtClean="0"/>
              <a:t> </a:t>
            </a:r>
            <a:r>
              <a:rPr lang="en-GB" sz="2000" i="1" dirty="0" smtClean="0"/>
              <a:t>/ </a:t>
            </a:r>
            <a:r>
              <a:rPr lang="en-GB" sz="2000" i="1" dirty="0" err="1" smtClean="0"/>
              <a:t>gdp</a:t>
            </a:r>
            <a:r>
              <a:rPr lang="en-GB" sz="2000" i="1" baseline="-25000" dirty="0" err="1" smtClean="0"/>
              <a:t>world</a:t>
            </a:r>
            <a:r>
              <a:rPr lang="en-GB" sz="2000" i="1" dirty="0" smtClean="0"/>
              <a:t> </a:t>
            </a:r>
            <a:r>
              <a:rPr lang="en-GB" sz="2000" dirty="0" smtClean="0"/>
              <a:t>[cu/$]</a:t>
            </a:r>
            <a:endParaRPr lang="en-GB" sz="2000" dirty="0"/>
          </a:p>
          <a:p>
            <a:pPr>
              <a:spcAft>
                <a:spcPts val="600"/>
              </a:spcAft>
            </a:pPr>
            <a:endParaRPr lang="en-GB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524508" y="584684"/>
          <a:ext cx="2052228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6277424" y="1153171"/>
            <a:ext cx="1490929" cy="4692602"/>
            <a:chOff x="6277424" y="1153171"/>
            <a:chExt cx="1490929" cy="4692602"/>
          </a:xfrm>
        </p:grpSpPr>
        <p:sp>
          <p:nvSpPr>
            <p:cNvPr id="10" name="Rectangle 9"/>
            <p:cNvSpPr/>
            <p:nvPr/>
          </p:nvSpPr>
          <p:spPr>
            <a:xfrm>
              <a:off x="6636288" y="1153171"/>
              <a:ext cx="1132065" cy="468052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77424" y="1165253"/>
              <a:ext cx="360040" cy="468052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6285148" y="1268760"/>
              <a:ext cx="410344" cy="3348372"/>
            </a:xfrm>
            <a:prstGeom prst="rect">
              <a:avLst/>
            </a:prstGeom>
          </p:spPr>
          <p:txBody>
            <a:bodyPr vert="vert"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 smtClean="0"/>
                <a:t>World per capita GDP (2009): $10’643</a:t>
              </a:r>
              <a:endParaRPr lang="en-GB" sz="1100" dirty="0"/>
            </a:p>
          </p:txBody>
        </p:sp>
      </p:grpSp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5745088" y="584684"/>
          <a:ext cx="252028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>
            <a:off x="416496" y="188640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Gross Capability Examples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4568" y="1160748"/>
            <a:ext cx="1440160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4568" y="2672916"/>
            <a:ext cx="1440160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4568" y="4221088"/>
            <a:ext cx="1440160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6" grpId="0">
        <p:bldAsOne/>
      </p:bldGraphic>
      <p:bldP spid="13" grpId="0" animBg="1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524508" y="584684"/>
          <a:ext cx="2052228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3044788" y="548680"/>
          <a:ext cx="252028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6277424" y="1153171"/>
            <a:ext cx="1490929" cy="4692602"/>
            <a:chOff x="6277424" y="1153171"/>
            <a:chExt cx="1490929" cy="4692602"/>
          </a:xfrm>
        </p:grpSpPr>
        <p:sp>
          <p:nvSpPr>
            <p:cNvPr id="10" name="Rectangle 9"/>
            <p:cNvSpPr/>
            <p:nvPr/>
          </p:nvSpPr>
          <p:spPr>
            <a:xfrm>
              <a:off x="6636288" y="1153171"/>
              <a:ext cx="1132065" cy="468052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77424" y="1165253"/>
              <a:ext cx="360040" cy="468052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6285148" y="1268760"/>
              <a:ext cx="410344" cy="3348372"/>
            </a:xfrm>
            <a:prstGeom prst="rect">
              <a:avLst/>
            </a:prstGeom>
          </p:spPr>
          <p:txBody>
            <a:bodyPr vert="vert"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 smtClean="0"/>
                <a:t>World per capita GDP (2009): $10’643</a:t>
              </a:r>
              <a:endParaRPr lang="en-GB" sz="1100" dirty="0"/>
            </a:p>
          </p:txBody>
        </p:sp>
      </p:grpSp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5745088" y="584684"/>
          <a:ext cx="252028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416496" y="188640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Gross Capability Examples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2980" y="296652"/>
            <a:ext cx="3667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err="1" smtClean="0"/>
              <a:t>OGC</a:t>
            </a:r>
            <a:r>
              <a:rPr lang="en-GB" sz="1600" i="1" baseline="-25000" dirty="0" err="1" smtClean="0"/>
              <a:t>k</a:t>
            </a:r>
            <a:r>
              <a:rPr lang="en-GB" sz="1600" i="1" dirty="0" smtClean="0"/>
              <a:t> = </a:t>
            </a:r>
            <a:r>
              <a:rPr lang="el-GR" sz="1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GB" sz="1600" b="1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GB" sz="1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GB" sz="1600" i="1" dirty="0" smtClean="0">
                <a:latin typeface="Times New Roman"/>
                <a:cs typeface="Times New Roman"/>
              </a:rPr>
              <a:t>× </a:t>
            </a:r>
            <a:r>
              <a:rPr lang="en-GB" sz="1600" i="1" dirty="0" err="1" smtClean="0"/>
              <a:t>GDP</a:t>
            </a:r>
            <a:r>
              <a:rPr lang="en-GB" sz="1600" i="1" baseline="-25000" dirty="0" err="1" smtClean="0"/>
              <a:t>k</a:t>
            </a:r>
            <a:r>
              <a:rPr lang="en-GB" sz="1600" dirty="0" smtClean="0"/>
              <a:t>, [</a:t>
            </a:r>
            <a:r>
              <a:rPr lang="el-GR" sz="1600" i="1" dirty="0" smtClean="0">
                <a:latin typeface="Times New Roman"/>
                <a:cs typeface="Times New Roman"/>
              </a:rPr>
              <a:t>γ</a:t>
            </a:r>
            <a:r>
              <a:rPr lang="en-GB" sz="1600" i="1" baseline="-25000" dirty="0" smtClean="0">
                <a:latin typeface="Times New Roman"/>
                <a:cs typeface="Times New Roman"/>
              </a:rPr>
              <a:t>k</a:t>
            </a:r>
            <a:r>
              <a:rPr lang="en-GB" sz="1600" i="1" dirty="0" smtClean="0">
                <a:latin typeface="Times New Roman"/>
                <a:cs typeface="Times New Roman"/>
              </a:rPr>
              <a:t> = </a:t>
            </a:r>
            <a:r>
              <a:rPr lang="en-GB" sz="1600" i="1" dirty="0" err="1" smtClean="0"/>
              <a:t>gdp</a:t>
            </a:r>
            <a:r>
              <a:rPr lang="en-GB" sz="1600" i="1" baseline="-25000" dirty="0" err="1" smtClean="0"/>
              <a:t>k</a:t>
            </a:r>
            <a:r>
              <a:rPr lang="en-GB" sz="1600" i="1" baseline="-25000" dirty="0" smtClean="0"/>
              <a:t> </a:t>
            </a:r>
            <a:r>
              <a:rPr lang="en-GB" sz="1600" i="1" dirty="0" smtClean="0"/>
              <a:t>/ </a:t>
            </a:r>
            <a:r>
              <a:rPr lang="en-GB" sz="1600" i="1" dirty="0" err="1" smtClean="0"/>
              <a:t>gdp</a:t>
            </a:r>
            <a:r>
              <a:rPr lang="en-GB" sz="1600" i="1" baseline="-25000" dirty="0" err="1" smtClean="0"/>
              <a:t>world</a:t>
            </a:r>
            <a:r>
              <a:rPr lang="en-GB" sz="1600" i="1" dirty="0" smtClean="0"/>
              <a:t> </a:t>
            </a:r>
            <a:r>
              <a:rPr lang="en-GB" sz="1600" dirty="0" smtClean="0"/>
              <a:t>]</a:t>
            </a:r>
            <a:endParaRPr lang="en-GB" sz="1600" dirty="0"/>
          </a:p>
        </p:txBody>
      </p:sp>
      <p:sp>
        <p:nvSpPr>
          <p:cNvPr id="21" name="Rectangle 20"/>
          <p:cNvSpPr/>
          <p:nvPr/>
        </p:nvSpPr>
        <p:spPr>
          <a:xfrm>
            <a:off x="1064568" y="1160748"/>
            <a:ext cx="1440160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64568" y="2672916"/>
            <a:ext cx="1440160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64568" y="4221088"/>
            <a:ext cx="1440160" cy="4320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524508" y="584684"/>
          <a:ext cx="2052228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3044788" y="548680"/>
          <a:ext cx="252028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416496" y="188640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Gross Capability Examples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2980" y="296652"/>
            <a:ext cx="2555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err="1" smtClean="0"/>
              <a:t>OGC</a:t>
            </a:r>
            <a:r>
              <a:rPr lang="en-GB" sz="1600" i="1" baseline="-25000" dirty="0" err="1" smtClean="0"/>
              <a:t>k</a:t>
            </a:r>
            <a:r>
              <a:rPr lang="en-GB" sz="1600" i="1" dirty="0" smtClean="0"/>
              <a:t> = </a:t>
            </a:r>
            <a:r>
              <a:rPr lang="en-GB" sz="1600" dirty="0" smtClean="0"/>
              <a:t>(</a:t>
            </a:r>
            <a:r>
              <a:rPr lang="el-GR" sz="1600" i="1" dirty="0" smtClean="0">
                <a:latin typeface="Times New Roman"/>
                <a:cs typeface="Times New Roman"/>
              </a:rPr>
              <a:t>γ</a:t>
            </a:r>
            <a:r>
              <a:rPr lang="en-GB" sz="1600" i="1" baseline="-25000" dirty="0" smtClean="0">
                <a:latin typeface="Times New Roman"/>
                <a:cs typeface="Times New Roman"/>
              </a:rPr>
              <a:t>k</a:t>
            </a:r>
            <a:r>
              <a:rPr lang="en-GB" sz="1600" dirty="0" smtClean="0">
                <a:latin typeface="Times New Roman"/>
                <a:cs typeface="Times New Roman"/>
              </a:rPr>
              <a:t>)</a:t>
            </a:r>
            <a:r>
              <a:rPr lang="el-GR" sz="16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GB" sz="1600" i="1" dirty="0" smtClean="0">
                <a:latin typeface="Times New Roman"/>
                <a:cs typeface="Times New Roman"/>
              </a:rPr>
              <a:t>  × </a:t>
            </a:r>
            <a:r>
              <a:rPr lang="en-GB" sz="1600" i="1" dirty="0" err="1" smtClean="0"/>
              <a:t>GDP</a:t>
            </a:r>
            <a:r>
              <a:rPr lang="en-GB" sz="1600" i="1" baseline="-25000" dirty="0" err="1" smtClean="0"/>
              <a:t>k</a:t>
            </a:r>
            <a:r>
              <a:rPr lang="en-GB" sz="1600" dirty="0" smtClean="0"/>
              <a:t>, 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GB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≥</a:t>
            </a:r>
            <a:r>
              <a:rPr lang="en-GB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0</a:t>
            </a:r>
            <a:endParaRPr lang="en-GB" sz="1600" dirty="0"/>
          </a:p>
        </p:txBody>
      </p:sp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5637076" y="1034734"/>
          <a:ext cx="2916324" cy="478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136576" y="548680"/>
          <a:ext cx="2052228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5565068" y="548680"/>
          <a:ext cx="252028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416496" y="188640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Gross Capability Examples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3116796" y="548680"/>
          <a:ext cx="2484276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208584" y="1412776"/>
            <a:ext cx="64087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772980" y="296652"/>
            <a:ext cx="2555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err="1" smtClean="0"/>
              <a:t>OGC</a:t>
            </a:r>
            <a:r>
              <a:rPr lang="en-GB" sz="1600" i="1" baseline="-25000" dirty="0" err="1" smtClean="0"/>
              <a:t>k</a:t>
            </a:r>
            <a:r>
              <a:rPr lang="en-GB" sz="1600" i="1" dirty="0" smtClean="0"/>
              <a:t> = </a:t>
            </a:r>
            <a:r>
              <a:rPr lang="en-GB" sz="1600" dirty="0" smtClean="0"/>
              <a:t>(</a:t>
            </a:r>
            <a:r>
              <a:rPr lang="el-GR" sz="1600" i="1" dirty="0" smtClean="0">
                <a:latin typeface="Times New Roman"/>
                <a:cs typeface="Times New Roman"/>
              </a:rPr>
              <a:t>γ</a:t>
            </a:r>
            <a:r>
              <a:rPr lang="en-GB" sz="1600" i="1" baseline="-25000" dirty="0" smtClean="0">
                <a:latin typeface="Times New Roman"/>
                <a:cs typeface="Times New Roman"/>
              </a:rPr>
              <a:t>k</a:t>
            </a:r>
            <a:r>
              <a:rPr lang="en-GB" sz="1600" dirty="0" smtClean="0">
                <a:latin typeface="Times New Roman"/>
                <a:cs typeface="Times New Roman"/>
              </a:rPr>
              <a:t>)</a:t>
            </a:r>
            <a:r>
              <a:rPr lang="el-GR" sz="16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GB" sz="1600" i="1" dirty="0" smtClean="0">
                <a:latin typeface="Times New Roman"/>
                <a:cs typeface="Times New Roman"/>
              </a:rPr>
              <a:t>  × </a:t>
            </a:r>
            <a:r>
              <a:rPr lang="en-GB" sz="1600" i="1" dirty="0" err="1" smtClean="0"/>
              <a:t>GDP</a:t>
            </a:r>
            <a:r>
              <a:rPr lang="en-GB" sz="1600" i="1" baseline="-25000" dirty="0" err="1" smtClean="0"/>
              <a:t>k</a:t>
            </a:r>
            <a:r>
              <a:rPr lang="en-GB" sz="1600" dirty="0" smtClean="0"/>
              <a:t>, 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GB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≥</a:t>
            </a:r>
            <a:r>
              <a:rPr lang="en-GB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0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476" y="1167135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solidFill>
                  <a:srgbClr val="FF0000"/>
                </a:solidFill>
              </a:rPr>
              <a:t>Reference level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04" y="224644"/>
            <a:ext cx="531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Oxford Measure </a:t>
            </a:r>
            <a:r>
              <a:rPr lang="en-GB" dirty="0" smtClean="0">
                <a:solidFill>
                  <a:srgbClr val="660066"/>
                </a:solidFill>
                <a:latin typeface="Times New Roman"/>
                <a:cs typeface="Times New Roman"/>
              </a:rPr>
              <a:t>−</a:t>
            </a:r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 Capability Adjustment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512" y="1164277"/>
            <a:ext cx="79928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i="1" dirty="0" smtClean="0"/>
              <a:t>Capability = Gross Capability </a:t>
            </a:r>
            <a:r>
              <a:rPr lang="en-GB" sz="2000" b="1" i="1" dirty="0" smtClean="0">
                <a:solidFill>
                  <a:srgbClr val="FF0000"/>
                </a:solidFill>
              </a:rPr>
              <a:t>minus Capability Adjustment</a:t>
            </a:r>
          </a:p>
          <a:p>
            <a:pPr>
              <a:spcAft>
                <a:spcPts val="600"/>
              </a:spcAft>
            </a:pPr>
            <a:r>
              <a:rPr lang="en-GB" sz="2000" b="1" dirty="0" smtClean="0"/>
              <a:t>Adjustment for what?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The size of the domestic poverty problem</a:t>
            </a:r>
          </a:p>
          <a:p>
            <a:pPr marL="1341438" indent="-3540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i="1" dirty="0" smtClean="0"/>
              <a:t>Poverty Capability Adjustment  </a:t>
            </a:r>
            <a:r>
              <a:rPr lang="en-GB" sz="2000" i="1" dirty="0" err="1" smtClean="0"/>
              <a:t>PCA</a:t>
            </a:r>
            <a:r>
              <a:rPr lang="en-GB" sz="2000" i="1" baseline="-25000" dirty="0" err="1" smtClean="0"/>
              <a:t>k</a:t>
            </a:r>
            <a:endParaRPr lang="en-GB" sz="2000" i="1" baseline="-25000" dirty="0" smtClean="0"/>
          </a:p>
          <a:p>
            <a:pPr>
              <a:spcAft>
                <a:spcPts val="600"/>
              </a:spcAft>
            </a:pPr>
            <a:r>
              <a:rPr lang="en-GB" sz="2000" b="1" dirty="0" smtClean="0"/>
              <a:t>Measuring  the size of the poverty problem </a:t>
            </a:r>
            <a:r>
              <a:rPr lang="en-GB" sz="2000" b="1" dirty="0" smtClean="0">
                <a:latin typeface="Times New Roman"/>
                <a:cs typeface="Times New Roman"/>
              </a:rPr>
              <a:t>− two dimensions:</a:t>
            </a:r>
          </a:p>
          <a:p>
            <a:pPr marL="633413" indent="-3540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i="1" dirty="0" smtClean="0">
                <a:latin typeface="Times New Roman"/>
                <a:cs typeface="Times New Roman"/>
              </a:rPr>
              <a:t>Poverty Headcount </a:t>
            </a:r>
            <a:r>
              <a:rPr lang="en-GB" sz="2000" i="1" dirty="0" err="1" smtClean="0">
                <a:latin typeface="Times New Roman"/>
                <a:cs typeface="Times New Roman"/>
              </a:rPr>
              <a:t>PH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b="1" dirty="0" smtClean="0">
                <a:latin typeface="Times New Roman"/>
                <a:cs typeface="Times New Roman"/>
              </a:rPr>
              <a:t>  </a:t>
            </a:r>
            <a:r>
              <a:rPr lang="en-GB" sz="2000" dirty="0" smtClean="0">
                <a:latin typeface="Times New Roman"/>
                <a:cs typeface="Times New Roman"/>
              </a:rPr>
              <a:t>[number of poor people]</a:t>
            </a:r>
          </a:p>
          <a:p>
            <a:pPr marL="633413" indent="-3540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i="1" dirty="0" smtClean="0">
                <a:latin typeface="Times New Roman"/>
                <a:cs typeface="Times New Roman"/>
              </a:rPr>
              <a:t>Poverty Intensity Index</a:t>
            </a:r>
            <a:r>
              <a:rPr lang="en-GB" sz="2000" b="1" dirty="0" smtClean="0">
                <a:latin typeface="Times New Roman"/>
                <a:cs typeface="Times New Roman"/>
              </a:rPr>
              <a:t>: </a:t>
            </a:r>
            <a:r>
              <a:rPr lang="en-GB" sz="2000" i="1" dirty="0" err="1" smtClean="0">
                <a:latin typeface="Times New Roman"/>
                <a:cs typeface="Times New Roman"/>
              </a:rPr>
              <a:t>PI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i="1" dirty="0" smtClean="0">
                <a:latin typeface="Times New Roman"/>
                <a:cs typeface="Times New Roman"/>
              </a:rPr>
              <a:t>    </a:t>
            </a:r>
            <a:r>
              <a:rPr lang="en-GB" sz="2000" dirty="0" smtClean="0">
                <a:latin typeface="Times New Roman"/>
                <a:cs typeface="Times New Roman"/>
              </a:rPr>
              <a:t>[scalar]</a:t>
            </a:r>
            <a:endParaRPr lang="en-GB" sz="2000" i="1" baseline="-25000" dirty="0" smtClean="0">
              <a:latin typeface="Times New Roman"/>
              <a:cs typeface="Times New Roman"/>
            </a:endParaRPr>
          </a:p>
          <a:p>
            <a:pPr marL="633413" indent="-3540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i="1" dirty="0" smtClean="0">
                <a:latin typeface="Times New Roman"/>
                <a:cs typeface="Times New Roman"/>
              </a:rPr>
              <a:t>Global Poverty </a:t>
            </a:r>
            <a:r>
              <a:rPr lang="en-GB" sz="2000" b="1" i="1" dirty="0">
                <a:latin typeface="Times New Roman"/>
                <a:cs typeface="Times New Roman"/>
              </a:rPr>
              <a:t>C</a:t>
            </a:r>
            <a:r>
              <a:rPr lang="en-GB" sz="2000" b="1" i="1" dirty="0" smtClean="0">
                <a:latin typeface="Times New Roman"/>
                <a:cs typeface="Times New Roman"/>
              </a:rPr>
              <a:t>apability Allowance </a:t>
            </a:r>
            <a:r>
              <a:rPr lang="el-GR" sz="2000" dirty="0" smtClean="0">
                <a:latin typeface="Times New Roman"/>
                <a:cs typeface="Times New Roman"/>
              </a:rPr>
              <a:t>Π</a:t>
            </a:r>
            <a:r>
              <a:rPr lang="en-GB" sz="2000" dirty="0" smtClean="0">
                <a:latin typeface="Times New Roman"/>
                <a:cs typeface="Times New Roman"/>
              </a:rPr>
              <a:t>  [cu/person]</a:t>
            </a:r>
          </a:p>
          <a:p>
            <a:pPr marL="633413" indent="-3540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i="1" dirty="0" smtClean="0">
                <a:latin typeface="Times New Roman"/>
                <a:cs typeface="Times New Roman"/>
              </a:rPr>
              <a:t>Differentiated Poverty Capability Allowance</a:t>
            </a:r>
            <a:r>
              <a:rPr lang="en-GB" sz="2000" dirty="0" smtClean="0">
                <a:latin typeface="Times New Roman"/>
                <a:cs typeface="Times New Roman"/>
              </a:rPr>
              <a:t> </a:t>
            </a:r>
            <a:r>
              <a:rPr lang="el-GR" sz="2000" dirty="0" smtClean="0">
                <a:latin typeface="Times New Roman"/>
                <a:cs typeface="Times New Roman"/>
              </a:rPr>
              <a:t>Π</a:t>
            </a:r>
            <a:r>
              <a:rPr lang="en-GB" sz="2000" i="1" baseline="-25000" dirty="0" smtClean="0">
                <a:latin typeface="Times New Roman"/>
                <a:cs typeface="Times New Roman"/>
              </a:rPr>
              <a:t>k</a:t>
            </a:r>
            <a:r>
              <a:rPr lang="en-GB" sz="2000" dirty="0" smtClean="0">
                <a:latin typeface="Times New Roman"/>
                <a:cs typeface="Times New Roman"/>
              </a:rPr>
              <a:t> = </a:t>
            </a:r>
            <a:r>
              <a:rPr lang="el-GR" sz="2000" dirty="0" smtClean="0">
                <a:latin typeface="Times New Roman"/>
                <a:cs typeface="Times New Roman"/>
              </a:rPr>
              <a:t>Π</a:t>
            </a:r>
            <a:r>
              <a:rPr lang="en-GB" sz="2000" dirty="0" smtClean="0">
                <a:latin typeface="Times New Roman"/>
                <a:cs typeface="Times New Roman"/>
              </a:rPr>
              <a:t> × </a:t>
            </a:r>
            <a:r>
              <a:rPr lang="en-GB" sz="2000" i="1" dirty="0" err="1" smtClean="0">
                <a:latin typeface="Times New Roman"/>
                <a:cs typeface="Times New Roman"/>
              </a:rPr>
              <a:t>PI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i="1" baseline="-25000" dirty="0" smtClean="0">
                <a:latin typeface="Times New Roman"/>
                <a:cs typeface="Times New Roman"/>
              </a:rPr>
              <a:t> </a:t>
            </a:r>
            <a:r>
              <a:rPr lang="en-GB" sz="2000" dirty="0" smtClean="0">
                <a:latin typeface="Times New Roman"/>
                <a:cs typeface="Times New Roman"/>
              </a:rPr>
              <a:t>[cu/person]</a:t>
            </a:r>
            <a:endParaRPr lang="en-GB" sz="2000" baseline="-25000" dirty="0">
              <a:latin typeface="Times New Roman"/>
              <a:cs typeface="Times New Roman"/>
            </a:endParaRPr>
          </a:p>
          <a:p>
            <a:pPr marL="354013" indent="-354013" algn="ctr">
              <a:spcBef>
                <a:spcPts val="1200"/>
              </a:spcBef>
              <a:spcAft>
                <a:spcPts val="1200"/>
              </a:spcAft>
            </a:pPr>
            <a:r>
              <a:rPr lang="en-GB" sz="2000" b="1" i="1" dirty="0" err="1" smtClean="0">
                <a:solidFill>
                  <a:srgbClr val="FF0000"/>
                </a:solidFill>
              </a:rPr>
              <a:t>PCA</a:t>
            </a:r>
            <a:r>
              <a:rPr lang="en-GB" sz="2000" b="1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GB" sz="2000" b="1" i="1" dirty="0" smtClean="0">
                <a:solidFill>
                  <a:srgbClr val="FF0000"/>
                </a:solidFill>
              </a:rPr>
              <a:t> =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GB" sz="2000" b="1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GB" sz="2000" b="1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PH</a:t>
            </a:r>
            <a:r>
              <a:rPr lang="en-GB" sz="2000" b="1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GB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GB" sz="2000" dirty="0" smtClean="0">
                <a:latin typeface="Times New Roman"/>
                <a:cs typeface="Times New Roman"/>
              </a:rPr>
              <a:t>[cu]</a:t>
            </a:r>
            <a:endParaRPr lang="en-GB" sz="2000" dirty="0">
              <a:latin typeface="Times New Roman"/>
              <a:cs typeface="Times New Roman"/>
            </a:endParaRPr>
          </a:p>
          <a:p>
            <a:pPr marL="354013" indent="-354013">
              <a:spcAft>
                <a:spcPts val="600"/>
              </a:spcAft>
            </a:pPr>
            <a:r>
              <a:rPr lang="en-GB" sz="2000" b="1" dirty="0" smtClean="0">
                <a:latin typeface="Times New Roman"/>
                <a:cs typeface="Times New Roman"/>
              </a:rPr>
              <a:t>Multidimensional Poverty Index: </a:t>
            </a:r>
            <a:r>
              <a:rPr lang="en-GB" sz="2000" i="1" dirty="0" err="1" smtClean="0">
                <a:latin typeface="Times New Roman"/>
                <a:cs typeface="Times New Roman"/>
              </a:rPr>
              <a:t>MPI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i="1" dirty="0" smtClean="0">
                <a:latin typeface="Times New Roman"/>
                <a:cs typeface="Times New Roman"/>
              </a:rPr>
              <a:t>   </a:t>
            </a:r>
            <a:r>
              <a:rPr lang="en-GB" sz="2000" dirty="0" smtClean="0">
                <a:latin typeface="Times New Roman"/>
                <a:cs typeface="Times New Roman"/>
              </a:rPr>
              <a:t>[scalar]</a:t>
            </a:r>
            <a:endParaRPr lang="en-GB" sz="2000" baseline="-25000" dirty="0" smtClean="0">
              <a:latin typeface="Times New Roman"/>
              <a:cs typeface="Times New Roman"/>
            </a:endParaRPr>
          </a:p>
          <a:p>
            <a:pPr marL="354013" indent="-354013" algn="ctr">
              <a:spcAft>
                <a:spcPts val="600"/>
              </a:spcAft>
            </a:pPr>
            <a:r>
              <a:rPr lang="en-GB" sz="2000" i="1" dirty="0" err="1" smtClean="0"/>
              <a:t>PCA</a:t>
            </a:r>
            <a:r>
              <a:rPr lang="en-GB" sz="2000" i="1" baseline="-25000" dirty="0" err="1" smtClean="0"/>
              <a:t>k</a:t>
            </a:r>
            <a:r>
              <a:rPr lang="en-GB" sz="2000" i="1" dirty="0" smtClean="0"/>
              <a:t> = </a:t>
            </a:r>
            <a:r>
              <a:rPr lang="en-GB" sz="2000" i="1" dirty="0" smtClean="0">
                <a:latin typeface="Times New Roman"/>
                <a:cs typeface="Times New Roman"/>
              </a:rPr>
              <a:t>Π</a:t>
            </a:r>
            <a:r>
              <a:rPr lang="en-GB" sz="2000" i="1" baseline="-25000" dirty="0" smtClean="0">
                <a:latin typeface="Times New Roman"/>
                <a:cs typeface="Times New Roman"/>
              </a:rPr>
              <a:t> </a:t>
            </a:r>
            <a:r>
              <a:rPr lang="en-GB" sz="2000" dirty="0" smtClean="0">
                <a:latin typeface="Times New Roman"/>
                <a:cs typeface="Times New Roman"/>
              </a:rPr>
              <a:t>× </a:t>
            </a:r>
            <a:r>
              <a:rPr lang="en-GB" sz="2000" i="1" dirty="0" err="1" smtClean="0">
                <a:latin typeface="Times New Roman"/>
                <a:cs typeface="Times New Roman"/>
              </a:rPr>
              <a:t>P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dirty="0" smtClean="0">
                <a:latin typeface="Times New Roman"/>
                <a:cs typeface="Times New Roman"/>
              </a:rPr>
              <a:t> × </a:t>
            </a:r>
            <a:r>
              <a:rPr lang="en-GB" sz="2000" i="1" dirty="0" err="1" smtClean="0">
                <a:latin typeface="Times New Roman"/>
                <a:cs typeface="Times New Roman"/>
              </a:rPr>
              <a:t>MPI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dirty="0" smtClean="0">
                <a:latin typeface="Times New Roman"/>
                <a:cs typeface="Times New Roman"/>
              </a:rPr>
              <a:t> ,  with </a:t>
            </a:r>
            <a:r>
              <a:rPr lang="en-GB" sz="2000" i="1" dirty="0" err="1" smtClean="0">
                <a:latin typeface="Times New Roman"/>
                <a:cs typeface="Times New Roman"/>
              </a:rPr>
              <a:t>P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dirty="0" smtClean="0">
                <a:latin typeface="Times New Roman"/>
                <a:cs typeface="Times New Roman"/>
              </a:rPr>
              <a:t> =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04" y="332656"/>
            <a:ext cx="637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Oxford Measure </a:t>
            </a:r>
            <a:r>
              <a:rPr lang="en-GB" dirty="0" smtClean="0">
                <a:solidFill>
                  <a:srgbClr val="660066"/>
                </a:solidFill>
                <a:latin typeface="Times New Roman"/>
                <a:cs typeface="Times New Roman"/>
              </a:rPr>
              <a:t>−</a:t>
            </a:r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 Global Capability Allowance </a:t>
            </a:r>
            <a:r>
              <a:rPr lang="el-GR" dirty="0" smtClean="0">
                <a:solidFill>
                  <a:srgbClr val="660066"/>
                </a:solidFill>
                <a:latin typeface="Times New Roman"/>
                <a:cs typeface="Times New Roman"/>
              </a:rPr>
              <a:t>Π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512" y="947430"/>
            <a:ext cx="5220580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i="1" dirty="0" smtClean="0"/>
              <a:t>Poverty Capability Adjustment  = </a:t>
            </a:r>
          </a:p>
          <a:p>
            <a:pPr>
              <a:spcAft>
                <a:spcPts val="600"/>
              </a:spcAft>
            </a:pPr>
            <a:r>
              <a:rPr lang="en-GB" sz="2000" b="1" i="1" dirty="0" smtClean="0">
                <a:solidFill>
                  <a:srgbClr val="FF0000"/>
                </a:solidFill>
              </a:rPr>
              <a:t>Global Capability Poverty Allowance </a:t>
            </a:r>
            <a:r>
              <a:rPr lang="en-GB" sz="2000" b="1" dirty="0" smtClean="0">
                <a:solidFill>
                  <a:srgbClr val="FF0000"/>
                </a:solidFill>
              </a:rPr>
              <a:t>(</a:t>
            </a:r>
            <a:r>
              <a:rPr lang="el-G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GB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 smtClean="0">
                <a:latin typeface="Times New Roman"/>
                <a:cs typeface="Times New Roman"/>
              </a:rPr>
              <a:t>× </a:t>
            </a:r>
          </a:p>
          <a:p>
            <a:pPr>
              <a:spcAft>
                <a:spcPts val="600"/>
              </a:spcAft>
            </a:pPr>
            <a:r>
              <a:rPr lang="en-GB" sz="2000" b="1" i="1" dirty="0" smtClean="0"/>
              <a:t>Population </a:t>
            </a:r>
            <a:r>
              <a:rPr lang="en-GB" sz="2000" b="1" i="1" dirty="0" smtClean="0">
                <a:latin typeface="Times New Roman"/>
                <a:cs typeface="Times New Roman"/>
              </a:rPr>
              <a:t>×</a:t>
            </a:r>
            <a:r>
              <a:rPr lang="en-GB" sz="2000" b="1" i="1" dirty="0" smtClean="0"/>
              <a:t> Multidimensional Poverty Index</a:t>
            </a:r>
            <a:endParaRPr lang="en-GB" sz="2000" b="1" i="1" dirty="0" smtClean="0">
              <a:solidFill>
                <a:srgbClr val="FF0000"/>
              </a:solidFill>
            </a:endParaRPr>
          </a:p>
          <a:p>
            <a:pPr marL="1076325">
              <a:spcAft>
                <a:spcPts val="600"/>
              </a:spcAft>
            </a:pPr>
            <a:r>
              <a:rPr lang="en-GB" sz="2000" i="1" dirty="0" err="1" smtClean="0"/>
              <a:t>PCA</a:t>
            </a:r>
            <a:r>
              <a:rPr lang="en-GB" sz="2000" i="1" baseline="-25000" dirty="0" err="1" smtClean="0"/>
              <a:t>k</a:t>
            </a:r>
            <a:r>
              <a:rPr lang="en-GB" sz="2000" i="1" dirty="0" smtClean="0"/>
              <a:t> =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GB" sz="2000" i="1" baseline="-25000" dirty="0" smtClean="0">
                <a:latin typeface="Times New Roman"/>
                <a:cs typeface="Times New Roman"/>
              </a:rPr>
              <a:t> </a:t>
            </a:r>
            <a:r>
              <a:rPr lang="en-GB" sz="2000" dirty="0" smtClean="0">
                <a:latin typeface="Times New Roman"/>
                <a:cs typeface="Times New Roman"/>
              </a:rPr>
              <a:t>× </a:t>
            </a:r>
            <a:r>
              <a:rPr lang="en-GB" sz="2000" i="1" dirty="0" err="1" smtClean="0">
                <a:latin typeface="Times New Roman"/>
                <a:cs typeface="Times New Roman"/>
              </a:rPr>
              <a:t>P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dirty="0" smtClean="0">
                <a:latin typeface="Times New Roman"/>
                <a:cs typeface="Times New Roman"/>
              </a:rPr>
              <a:t> × </a:t>
            </a:r>
            <a:r>
              <a:rPr lang="en-GB" sz="2000" i="1" dirty="0" err="1" smtClean="0">
                <a:latin typeface="Times New Roman"/>
                <a:cs typeface="Times New Roman"/>
              </a:rPr>
              <a:t>MPI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dirty="0" smtClean="0">
                <a:latin typeface="Times New Roman"/>
                <a:cs typeface="Times New Roman"/>
              </a:rPr>
              <a:t> ,  </a:t>
            </a:r>
          </a:p>
          <a:p>
            <a:pPr marL="1076325">
              <a:spcAft>
                <a:spcPts val="600"/>
              </a:spcAft>
            </a:pPr>
            <a:endParaRPr lang="en-GB" sz="2000" dirty="0" smtClean="0">
              <a:latin typeface="Times New Roman"/>
              <a:cs typeface="Times New Roman"/>
            </a:endParaRPr>
          </a:p>
          <a:p>
            <a:pPr marL="354013" indent="-354013">
              <a:spcBef>
                <a:spcPts val="1800"/>
              </a:spcBef>
              <a:spcAft>
                <a:spcPts val="600"/>
              </a:spcAft>
            </a:pPr>
            <a:r>
              <a:rPr lang="en-GB" sz="2000" b="1" dirty="0" smtClean="0">
                <a:latin typeface="Times New Roman"/>
                <a:cs typeface="Times New Roman"/>
              </a:rPr>
              <a:t>Zero Capability Allowances </a:t>
            </a:r>
            <a:r>
              <a:rPr lang="en-GB" sz="2000" dirty="0" smtClean="0">
                <a:latin typeface="Times New Roman"/>
                <a:cs typeface="Times New Roman"/>
              </a:rPr>
              <a:t>(</a:t>
            </a:r>
            <a:r>
              <a:rPr lang="en-GB" sz="2000" i="1" dirty="0" err="1" smtClean="0">
                <a:latin typeface="Times New Roman"/>
                <a:cs typeface="Times New Roman"/>
              </a:rPr>
              <a:t>ZCA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dirty="0" smtClean="0">
                <a:latin typeface="Times New Roman"/>
                <a:cs typeface="Times New Roman"/>
              </a:rPr>
              <a:t>)</a:t>
            </a:r>
            <a:endParaRPr lang="en-GB" sz="2000" b="1" dirty="0" smtClean="0">
              <a:latin typeface="Times New Roman"/>
              <a:cs typeface="Times New Roman"/>
            </a:endParaRPr>
          </a:p>
          <a:p>
            <a:pPr marL="1076325">
              <a:spcAft>
                <a:spcPts val="600"/>
              </a:spcAft>
            </a:pPr>
            <a:r>
              <a:rPr lang="en-GB" sz="2000" i="1" dirty="0" err="1" smtClean="0"/>
              <a:t>OCM</a:t>
            </a:r>
            <a:r>
              <a:rPr lang="en-GB" sz="2000" i="1" baseline="-25000" dirty="0" err="1" smtClean="0"/>
              <a:t>k</a:t>
            </a:r>
            <a:r>
              <a:rPr lang="en-GB" sz="2000" i="1" dirty="0" smtClean="0"/>
              <a:t> = </a:t>
            </a:r>
            <a:r>
              <a:rPr lang="en-GB" sz="2000" i="1" dirty="0" err="1" smtClean="0"/>
              <a:t>OGC</a:t>
            </a:r>
            <a:r>
              <a:rPr lang="en-GB" sz="2000" i="1" baseline="-25000" dirty="0" err="1" smtClean="0"/>
              <a:t>k</a:t>
            </a:r>
            <a:r>
              <a:rPr lang="en-GB" sz="2000" i="1" dirty="0" smtClean="0"/>
              <a:t> </a:t>
            </a:r>
            <a:r>
              <a:rPr lang="en-GB" sz="2000" i="1" dirty="0" smtClean="0">
                <a:latin typeface="Times New Roman"/>
                <a:cs typeface="Times New Roman"/>
              </a:rPr>
              <a:t>−</a:t>
            </a:r>
            <a:r>
              <a:rPr lang="en-GB" sz="2000" i="1" dirty="0" smtClean="0"/>
              <a:t>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GB" sz="2000" i="1" baseline="-25000" dirty="0" smtClean="0">
                <a:latin typeface="Times New Roman"/>
                <a:cs typeface="Times New Roman"/>
              </a:rPr>
              <a:t> </a:t>
            </a:r>
            <a:r>
              <a:rPr lang="en-GB" sz="2000" dirty="0" smtClean="0">
                <a:latin typeface="Times New Roman"/>
                <a:cs typeface="Times New Roman"/>
              </a:rPr>
              <a:t>× </a:t>
            </a:r>
            <a:r>
              <a:rPr lang="en-GB" sz="2000" i="1" dirty="0" err="1" smtClean="0">
                <a:latin typeface="Times New Roman"/>
                <a:cs typeface="Times New Roman"/>
              </a:rPr>
              <a:t>P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dirty="0" smtClean="0">
                <a:latin typeface="Times New Roman"/>
                <a:cs typeface="Times New Roman"/>
              </a:rPr>
              <a:t> × </a:t>
            </a:r>
            <a:r>
              <a:rPr lang="en-GB" sz="2000" i="1" dirty="0" err="1" smtClean="0">
                <a:latin typeface="Times New Roman"/>
                <a:cs typeface="Times New Roman"/>
              </a:rPr>
              <a:t>MPI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dirty="0" smtClean="0">
                <a:latin typeface="Times New Roman"/>
                <a:cs typeface="Times New Roman"/>
              </a:rPr>
              <a:t> </a:t>
            </a:r>
          </a:p>
          <a:p>
            <a:pPr marL="1076325">
              <a:spcAft>
                <a:spcPts val="600"/>
              </a:spcAft>
            </a:pPr>
            <a:r>
              <a:rPr lang="en-GB" sz="2000" i="1" dirty="0" smtClean="0"/>
              <a:t>0 = </a:t>
            </a:r>
            <a:r>
              <a:rPr lang="en-GB" sz="2000" i="1" dirty="0" err="1" smtClean="0"/>
              <a:t>OGC</a:t>
            </a:r>
            <a:r>
              <a:rPr lang="en-GB" sz="2000" i="1" baseline="-25000" dirty="0" err="1" smtClean="0"/>
              <a:t>k</a:t>
            </a:r>
            <a:r>
              <a:rPr lang="en-GB" sz="2000" i="1" dirty="0" smtClean="0"/>
              <a:t> </a:t>
            </a:r>
            <a:r>
              <a:rPr lang="en-GB" sz="2000" i="1" dirty="0" smtClean="0">
                <a:latin typeface="Times New Roman"/>
                <a:cs typeface="Times New Roman"/>
              </a:rPr>
              <a:t>−</a:t>
            </a:r>
            <a:r>
              <a:rPr lang="en-GB" sz="2000" i="1" dirty="0" smtClean="0"/>
              <a:t> </a:t>
            </a:r>
            <a:r>
              <a:rPr lang="en-GB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ZCA</a:t>
            </a:r>
            <a:r>
              <a:rPr lang="en-GB" sz="2000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GB" sz="20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2000" dirty="0" smtClean="0">
                <a:latin typeface="Times New Roman"/>
                <a:cs typeface="Times New Roman"/>
              </a:rPr>
              <a:t>× </a:t>
            </a:r>
            <a:r>
              <a:rPr lang="en-GB" sz="2000" i="1" dirty="0" err="1" smtClean="0">
                <a:latin typeface="Times New Roman"/>
                <a:cs typeface="Times New Roman"/>
              </a:rPr>
              <a:t>P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dirty="0" smtClean="0">
                <a:latin typeface="Times New Roman"/>
                <a:cs typeface="Times New Roman"/>
              </a:rPr>
              <a:t> × </a:t>
            </a:r>
            <a:r>
              <a:rPr lang="en-GB" sz="2000" i="1" dirty="0" err="1" smtClean="0">
                <a:latin typeface="Times New Roman"/>
                <a:cs typeface="Times New Roman"/>
              </a:rPr>
              <a:t>MPI</a:t>
            </a:r>
            <a:r>
              <a:rPr lang="en-GB" sz="20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2000" dirty="0" smtClean="0">
                <a:latin typeface="Times New Roman"/>
                <a:cs typeface="Times New Roman"/>
              </a:rPr>
              <a:t> </a:t>
            </a:r>
          </a:p>
          <a:p>
            <a:pPr marL="1076325">
              <a:spcAft>
                <a:spcPts val="600"/>
              </a:spcAft>
            </a:pPr>
            <a:endParaRPr lang="en-GB" sz="2000" i="1" baseline="-25000" dirty="0" smtClean="0">
              <a:latin typeface="Times New Roman"/>
              <a:cs typeface="Times New Roman"/>
            </a:endParaRPr>
          </a:p>
          <a:p>
            <a:pPr marL="1708150">
              <a:spcAft>
                <a:spcPts val="600"/>
              </a:spcAft>
            </a:pPr>
            <a:r>
              <a:rPr lang="en-GB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GB" sz="20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def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GB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 </a:t>
            </a:r>
            <a:r>
              <a:rPr lang="en-GB" sz="2000" b="1" i="1" dirty="0" smtClean="0">
                <a:solidFill>
                  <a:srgbClr val="FF0000"/>
                </a:solidFill>
                <a:cs typeface="Times New Roman" pitchFamily="18" charset="0"/>
              </a:rPr>
              <a:t>ZCA</a:t>
            </a:r>
            <a:r>
              <a:rPr lang="en-GB" sz="2000" b="1" i="1" baseline="-25000" dirty="0" smtClean="0">
                <a:solidFill>
                  <a:srgbClr val="FF0000"/>
                </a:solidFill>
                <a:cs typeface="Times New Roman" pitchFamily="18" charset="0"/>
              </a:rPr>
              <a:t>LDC</a:t>
            </a:r>
            <a:endParaRPr lang="en-GB" sz="2000" b="1" i="1" baseline="-25000" dirty="0" smtClean="0">
              <a:solidFill>
                <a:srgbClr val="FF0000"/>
              </a:solidFill>
            </a:endParaRPr>
          </a:p>
          <a:p>
            <a:pPr marL="354013" indent="-354013">
              <a:spcAft>
                <a:spcPts val="600"/>
              </a:spcAft>
            </a:pPr>
            <a:endParaRPr lang="en-GB" sz="2000" i="1" baseline="-25000" dirty="0" smtClean="0"/>
          </a:p>
          <a:p>
            <a:pPr marL="354013" indent="-354013">
              <a:spcAft>
                <a:spcPts val="600"/>
              </a:spcAft>
            </a:pPr>
            <a:endParaRPr lang="en-GB" sz="20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85878"/>
              </p:ext>
            </p:extLst>
          </p:nvPr>
        </p:nvGraphicFramePr>
        <p:xfrm>
          <a:off x="5895751" y="947430"/>
          <a:ext cx="2844316" cy="551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67105" y="6463580"/>
            <a:ext cx="2558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Africa(-) = Sub-Saharan w/o South Africa</a:t>
            </a:r>
            <a:endParaRPr lang="en-GB" sz="1100" dirty="0"/>
          </a:p>
        </p:txBody>
      </p:sp>
      <p:sp>
        <p:nvSpPr>
          <p:cNvPr id="3" name="Rectangle 2"/>
          <p:cNvSpPr/>
          <p:nvPr/>
        </p:nvSpPr>
        <p:spPr>
          <a:xfrm>
            <a:off x="6167105" y="947430"/>
            <a:ext cx="2517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 smtClean="0">
                <a:latin typeface="Times New Roman"/>
                <a:cs typeface="Times New Roman"/>
              </a:rPr>
              <a:t>Zero Capability Allowances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56556" y="1228398"/>
            <a:ext cx="712524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74738" marR="0" lvl="0" indent="-1074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[Art. 3.1]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The Parties should protect the climate system for the benefit of present and future generations of humankind,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on the basis of equity and in accordance with their common but differentiated responsibilities and respective capabilities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Accordingly, the developed country Parties should take the lead in combating climate change and the adverse effects thereof.</a:t>
            </a:r>
          </a:p>
          <a:p>
            <a:pPr marL="1074738" marR="0" lvl="0" indent="-1074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i="1" dirty="0" smtClean="0"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What</a:t>
            </a:r>
            <a:r>
              <a:rPr kumimoji="0" lang="en-GB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GB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is done to protect the climate system, and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how</a:t>
            </a:r>
            <a:r>
              <a:rPr kumimoji="0" lang="en-GB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en-GB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it is carried</a:t>
            </a:r>
            <a:r>
              <a:rPr kumimoji="0" lang="en-GB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out</a:t>
            </a:r>
            <a:r>
              <a:rPr kumimoji="0" lang="en-GB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should be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equitable and in accordance with CBDR/RC</a:t>
            </a:r>
            <a:r>
              <a:rPr kumimoji="0" lang="en-GB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 smtClean="0"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How? 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Procedural Justice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What? 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Distributive Justice</a:t>
            </a:r>
            <a:endParaRPr kumimoji="0" lang="en-GB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498" y="260648"/>
            <a:ext cx="279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0066"/>
                </a:solidFill>
                <a:latin typeface="Gill Sans MT" pitchFamily="34" charset="0"/>
                <a:cs typeface="Arial" pitchFamily="34" charset="0"/>
              </a:rPr>
              <a:t>UNFCCC Article 3.1</a:t>
            </a:r>
            <a:endParaRPr lang="en-GB" sz="2400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3458" y="5106383"/>
            <a:ext cx="351570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ym typeface="Wingdings"/>
              </a:rPr>
              <a:t>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Distributive Justice</a:t>
            </a:r>
            <a:endParaRPr lang="en-GB" sz="2800" b="1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/>
          </p:cNvGraphicFramePr>
          <p:nvPr/>
        </p:nvGraphicFramePr>
        <p:xfrm>
          <a:off x="3080792" y="548680"/>
          <a:ext cx="2520280" cy="608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416496" y="188640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Gross and Net Capability Examples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33120" y="1160748"/>
            <a:ext cx="1764196" cy="5224167"/>
            <a:chOff x="5493060" y="1016732"/>
            <a:chExt cx="1764196" cy="5112568"/>
          </a:xfrm>
        </p:grpSpPr>
        <p:sp>
          <p:nvSpPr>
            <p:cNvPr id="10" name="Rectangle 9"/>
            <p:cNvSpPr/>
            <p:nvPr/>
          </p:nvSpPr>
          <p:spPr>
            <a:xfrm>
              <a:off x="5493060" y="5313368"/>
              <a:ext cx="1763312" cy="81593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93944" y="1016732"/>
              <a:ext cx="1763312" cy="45927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1136576" y="548680"/>
          <a:ext cx="2052228" cy="608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064568" y="1412776"/>
            <a:ext cx="70383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4548" y="5841268"/>
            <a:ext cx="72728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925108" y="5697252"/>
            <a:ext cx="39604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3440832" y="5589240"/>
            <a:ext cx="39604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8" name="Char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39950"/>
              </p:ext>
            </p:extLst>
          </p:nvPr>
        </p:nvGraphicFramePr>
        <p:xfrm>
          <a:off x="5709084" y="692696"/>
          <a:ext cx="2232248" cy="585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4468" y="1167135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solidFill>
                  <a:srgbClr val="FF0000"/>
                </a:solidFill>
              </a:rPr>
              <a:t>Reference level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Graphic spid="3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92057" y="1520788"/>
            <a:ext cx="3184879" cy="4968552"/>
            <a:chOff x="4736976" y="1724025"/>
            <a:chExt cx="1763312" cy="4369271"/>
          </a:xfrm>
        </p:grpSpPr>
        <p:sp>
          <p:nvSpPr>
            <p:cNvPr id="4" name="Rectangle 3"/>
            <p:cNvSpPr/>
            <p:nvPr/>
          </p:nvSpPr>
          <p:spPr>
            <a:xfrm>
              <a:off x="4736976" y="4149080"/>
              <a:ext cx="1763312" cy="1944216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736976" y="1724025"/>
              <a:ext cx="1763312" cy="249706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08584" y="2204864"/>
            <a:ext cx="4428492" cy="3096344"/>
            <a:chOff x="1208584" y="2204864"/>
            <a:chExt cx="4428492" cy="3096344"/>
          </a:xfrm>
        </p:grpSpPr>
        <p:sp>
          <p:nvSpPr>
            <p:cNvPr id="17" name="Rectangle 16"/>
            <p:cNvSpPr/>
            <p:nvPr/>
          </p:nvSpPr>
          <p:spPr>
            <a:xfrm>
              <a:off x="1208584" y="3573016"/>
              <a:ext cx="3168352" cy="360040"/>
            </a:xfrm>
            <a:prstGeom prst="rect">
              <a:avLst/>
            </a:prstGeom>
            <a:solidFill>
              <a:srgbClr val="66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4376936" y="2204864"/>
              <a:ext cx="1260140" cy="1368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76936" y="3933056"/>
              <a:ext cx="1260140" cy="1368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16496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Net Capability:  </a:t>
            </a:r>
          </a:p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Sensitivity to Choice of Poverty Allowance </a:t>
            </a:r>
            <a:r>
              <a:rPr lang="el-GR" dirty="0" smtClean="0">
                <a:solidFill>
                  <a:srgbClr val="660066"/>
                </a:solidFill>
                <a:latin typeface="Times New Roman"/>
                <a:cs typeface="Times New Roman"/>
              </a:rPr>
              <a:t>Π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45419" y="3555217"/>
            <a:ext cx="3153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Capability Intensity </a:t>
            </a:r>
            <a:r>
              <a:rPr lang="en-GB" sz="1600" b="1" dirty="0" smtClean="0"/>
              <a:t>(</a:t>
            </a:r>
            <a:r>
              <a:rPr lang="en-GB" sz="1600" b="1" i="1" dirty="0" err="1" smtClean="0"/>
              <a:t>OCM</a:t>
            </a:r>
            <a:r>
              <a:rPr lang="en-GB" sz="1600" b="1" i="1" baseline="-25000" dirty="0" err="1" smtClean="0"/>
              <a:t>k</a:t>
            </a:r>
            <a:r>
              <a:rPr lang="en-GB" sz="1600" b="1" i="1" baseline="-25000" dirty="0" smtClean="0"/>
              <a:t> </a:t>
            </a:r>
            <a:r>
              <a:rPr lang="en-GB" sz="1600" b="1" i="1" dirty="0" smtClean="0"/>
              <a:t>/</a:t>
            </a:r>
            <a:r>
              <a:rPr lang="en-GB" sz="1600" b="1" i="1" dirty="0" err="1" smtClean="0"/>
              <a:t>GDP</a:t>
            </a:r>
            <a:r>
              <a:rPr lang="en-GB" sz="1600" b="1" i="1" baseline="-25000" dirty="0" err="1" smtClean="0"/>
              <a:t>k</a:t>
            </a:r>
            <a:r>
              <a:rPr lang="en-GB" sz="1600" b="1" dirty="0" smtClean="0"/>
              <a:t>)</a:t>
            </a:r>
            <a:endParaRPr lang="en-GB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00572" y="1088740"/>
            <a:ext cx="3251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 </a:t>
            </a:r>
            <a:r>
              <a:rPr lang="en-GB" sz="1600" b="1" i="1" dirty="0" smtClean="0"/>
              <a:t>Poverty Allowance</a:t>
            </a:r>
            <a:r>
              <a:rPr lang="en-GB" sz="1600" b="1" dirty="0" smtClean="0"/>
              <a:t> </a:t>
            </a:r>
            <a:r>
              <a:rPr lang="el-GR" sz="1600" b="1" dirty="0" smtClean="0">
                <a:latin typeface="Times New Roman"/>
                <a:cs typeface="Times New Roman"/>
              </a:rPr>
              <a:t>Π</a:t>
            </a:r>
            <a:r>
              <a:rPr lang="en-GB" sz="1600" b="1" dirty="0" smtClean="0">
                <a:latin typeface="Times New Roman"/>
                <a:cs typeface="Times New Roman"/>
              </a:rPr>
              <a:t> = </a:t>
            </a:r>
            <a:r>
              <a:rPr lang="en-GB" sz="1600" b="1" dirty="0" smtClean="0"/>
              <a:t> </a:t>
            </a:r>
            <a:r>
              <a:rPr lang="en-GB" sz="1600" b="1" i="1" dirty="0" smtClean="0">
                <a:solidFill>
                  <a:srgbClr val="FF0000"/>
                </a:solidFill>
                <a:cs typeface="Times New Roman" pitchFamily="18" charset="0"/>
              </a:rPr>
              <a:t>ZCA</a:t>
            </a:r>
            <a:r>
              <a:rPr lang="en-GB" sz="1600" b="1" i="1" baseline="-25000" dirty="0" smtClean="0">
                <a:solidFill>
                  <a:srgbClr val="FF0000"/>
                </a:solidFill>
                <a:cs typeface="Times New Roman" pitchFamily="18" charset="0"/>
              </a:rPr>
              <a:t>LDC</a:t>
            </a:r>
            <a:r>
              <a:rPr lang="en-GB" sz="1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 </a:t>
            </a:r>
            <a:endParaRPr lang="en-GB" sz="1600" dirty="0" smtClean="0"/>
          </a:p>
          <a:p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00772" y="535869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LDC</a:t>
            </a:r>
            <a:endParaRPr lang="en-GB" sz="1600" dirty="0"/>
          </a:p>
        </p:txBody>
      </p:sp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5637076" y="2204864"/>
          <a:ext cx="29163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>
            <a:graphicFrameLocks noGrp="1"/>
          </p:cNvGraphicFramePr>
          <p:nvPr/>
        </p:nvGraphicFramePr>
        <p:xfrm>
          <a:off x="1208584" y="1556792"/>
          <a:ext cx="3096344" cy="468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ctangle 27"/>
          <p:cNvSpPr/>
          <p:nvPr/>
        </p:nvSpPr>
        <p:spPr>
          <a:xfrm>
            <a:off x="4866572" y="5589240"/>
            <a:ext cx="37064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i="1" dirty="0" smtClean="0">
                <a:latin typeface="Times New Roman"/>
                <a:cs typeface="Times New Roman"/>
              </a:rPr>
              <a:t>Slope = ̶ Poverty Intensity</a:t>
            </a:r>
          </a:p>
          <a:p>
            <a:pPr algn="ctr"/>
            <a:r>
              <a:rPr lang="en-GB" sz="1400" i="1" dirty="0" smtClean="0">
                <a:latin typeface="Times New Roman"/>
                <a:cs typeface="Times New Roman"/>
              </a:rPr>
              <a:t> −</a:t>
            </a:r>
            <a:r>
              <a:rPr lang="en-GB" sz="1400" dirty="0" smtClean="0">
                <a:latin typeface="Times New Roman"/>
                <a:cs typeface="Times New Roman"/>
              </a:rPr>
              <a:t>(</a:t>
            </a:r>
            <a:r>
              <a:rPr lang="en-GB" sz="1400" i="1" dirty="0" smtClean="0">
                <a:latin typeface="Times New Roman"/>
                <a:cs typeface="Times New Roman"/>
              </a:rPr>
              <a:t>Poverty Headcount × Poverty Intensity</a:t>
            </a:r>
            <a:r>
              <a:rPr lang="en-GB" sz="1400" dirty="0" smtClean="0">
                <a:latin typeface="Times New Roman"/>
                <a:cs typeface="Times New Roman"/>
              </a:rPr>
              <a:t>)/</a:t>
            </a:r>
            <a:r>
              <a:rPr lang="en-GB" sz="1400" i="1" dirty="0" smtClean="0">
                <a:latin typeface="Times New Roman"/>
                <a:cs typeface="Times New Roman"/>
              </a:rPr>
              <a:t>GDP</a:t>
            </a:r>
          </a:p>
          <a:p>
            <a:pPr algn="ctr"/>
            <a:r>
              <a:rPr lang="en-GB" sz="1400" i="1" dirty="0" smtClean="0">
                <a:latin typeface="Times New Roman"/>
                <a:cs typeface="Times New Roman"/>
              </a:rPr>
              <a:t> −</a:t>
            </a:r>
            <a:r>
              <a:rPr lang="en-GB" sz="1400" dirty="0" smtClean="0">
                <a:latin typeface="Times New Roman"/>
                <a:cs typeface="Times New Roman"/>
              </a:rPr>
              <a:t>(</a:t>
            </a:r>
            <a:r>
              <a:rPr lang="en-GB" sz="1400" i="1" dirty="0" err="1" smtClean="0">
                <a:latin typeface="Times New Roman"/>
                <a:cs typeface="Times New Roman"/>
              </a:rPr>
              <a:t>PH</a:t>
            </a:r>
            <a:r>
              <a:rPr lang="en-GB" sz="14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1400" dirty="0" smtClean="0">
                <a:latin typeface="Times New Roman"/>
                <a:cs typeface="Times New Roman"/>
              </a:rPr>
              <a:t> × </a:t>
            </a:r>
            <a:r>
              <a:rPr lang="en-GB" sz="1400" i="1" dirty="0" err="1" smtClean="0">
                <a:latin typeface="Times New Roman"/>
                <a:cs typeface="Times New Roman"/>
              </a:rPr>
              <a:t>PI</a:t>
            </a:r>
            <a:r>
              <a:rPr lang="en-GB" sz="14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1400" dirty="0" smtClean="0">
                <a:latin typeface="Times New Roman"/>
                <a:cs typeface="Times New Roman"/>
              </a:rPr>
              <a:t> </a:t>
            </a:r>
            <a:r>
              <a:rPr lang="en-GB" sz="1400" dirty="0">
                <a:latin typeface="Times New Roman"/>
                <a:cs typeface="Times New Roman"/>
              </a:rPr>
              <a:t>)/ × </a:t>
            </a:r>
            <a:r>
              <a:rPr lang="en-GB" sz="1400" i="1" dirty="0" err="1" smtClean="0">
                <a:latin typeface="Times New Roman"/>
                <a:cs typeface="Times New Roman"/>
              </a:rPr>
              <a:t>GDP</a:t>
            </a:r>
            <a:r>
              <a:rPr lang="en-GB" sz="14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GB" sz="1400" dirty="0" smtClean="0">
                <a:latin typeface="Times New Roman"/>
                <a:cs typeface="Times New Roman"/>
              </a:rPr>
              <a:t>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8504" y="224644"/>
            <a:ext cx="520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Oxford Measure:   Capability Headroom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704528" y="1196752"/>
          <a:ext cx="7704856" cy="512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45088" y="2024844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GB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1, </a:t>
            </a:r>
            <a:r>
              <a:rPr lang="el-GR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GB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3 × </a:t>
            </a:r>
            <a:r>
              <a:rPr lang="en-GB" sz="1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ZCA</a:t>
            </a:r>
            <a:r>
              <a:rPr lang="en-GB" sz="18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LDC</a:t>
            </a:r>
            <a:endParaRPr lang="en-GB" sz="1800" i="1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680" y="764704"/>
            <a:ext cx="53531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i="1" dirty="0" smtClean="0"/>
              <a:t>Capability Headroom = </a:t>
            </a:r>
            <a:r>
              <a:rPr lang="en-GB" sz="2000" b="1" i="1" dirty="0" smtClean="0">
                <a:latin typeface="Times New Roman"/>
                <a:cs typeface="Times New Roman"/>
              </a:rPr>
              <a:t>− Capability/GDP</a:t>
            </a:r>
            <a:r>
              <a:rPr lang="en-GB" sz="2000" b="1" dirty="0" smtClean="0">
                <a:latin typeface="Times New Roman"/>
                <a:cs typeface="Times New Roman"/>
              </a:rPr>
              <a:t> [%] </a:t>
            </a:r>
          </a:p>
          <a:p>
            <a:pPr algn="ctr"/>
            <a:r>
              <a:rPr lang="en-GB" sz="1400" dirty="0" smtClean="0">
                <a:latin typeface="Times New Roman"/>
                <a:cs typeface="Times New Roman"/>
              </a:rPr>
              <a:t>(for countries with negative capability)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28664" y="1556792"/>
            <a:ext cx="1010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Burundi 666%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135" y="188640"/>
            <a:ext cx="821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Oxford Measure </a:t>
            </a:r>
            <a:r>
              <a:rPr lang="en-GB" dirty="0" smtClean="0">
                <a:solidFill>
                  <a:srgbClr val="660066"/>
                </a:solidFill>
                <a:latin typeface="Times New Roman"/>
                <a:cs typeface="Times New Roman"/>
              </a:rPr>
              <a:t>−</a:t>
            </a:r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 Sample Capabilities I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2520" y="836712"/>
            <a:ext cx="7600654" cy="5688632"/>
            <a:chOff x="632520" y="836712"/>
            <a:chExt cx="7600654" cy="5688632"/>
          </a:xfrm>
        </p:grpSpPr>
        <p:sp>
          <p:nvSpPr>
            <p:cNvPr id="7" name="Rectangle 6"/>
            <p:cNvSpPr/>
            <p:nvPr/>
          </p:nvSpPr>
          <p:spPr>
            <a:xfrm>
              <a:off x="632520" y="5518564"/>
              <a:ext cx="7596844" cy="100678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6330" y="836712"/>
              <a:ext cx="7596844" cy="500455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 rot="5400000">
            <a:off x="6176410" y="3325524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Non-zero Capability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280846" y="5985284"/>
            <a:ext cx="2121093" cy="46166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Zero Capability</a:t>
            </a:r>
            <a:endParaRPr lang="en-GB" dirty="0"/>
          </a:p>
        </p:txBody>
      </p:sp>
      <p:graphicFrame>
        <p:nvGraphicFramePr>
          <p:cNvPr id="17" name="Chart 16"/>
          <p:cNvGraphicFramePr>
            <a:graphicFrameLocks noGrp="1"/>
          </p:cNvGraphicFramePr>
          <p:nvPr/>
        </p:nvGraphicFramePr>
        <p:xfrm>
          <a:off x="560512" y="800708"/>
          <a:ext cx="7712662" cy="573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60612" y="1124744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1, </a:t>
            </a:r>
            <a:r>
              <a:rPr lang="el-GR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GB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3 × </a:t>
            </a:r>
            <a:r>
              <a:rPr lang="en-GB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ZCA</a:t>
            </a:r>
            <a:r>
              <a:rPr lang="en-GB" sz="12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LDC</a:t>
            </a:r>
            <a:endParaRPr lang="en-GB" sz="1200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135" y="188640"/>
            <a:ext cx="821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Oxford Measure </a:t>
            </a:r>
            <a:r>
              <a:rPr lang="en-GB" dirty="0" smtClean="0">
                <a:solidFill>
                  <a:srgbClr val="660066"/>
                </a:solidFill>
                <a:latin typeface="Times New Roman"/>
                <a:cs typeface="Times New Roman"/>
              </a:rPr>
              <a:t>−</a:t>
            </a:r>
            <a:r>
              <a:rPr lang="en-GB" dirty="0" smtClean="0">
                <a:solidFill>
                  <a:srgbClr val="660066"/>
                </a:solidFill>
                <a:latin typeface="Gill Sans MT" pitchFamily="34" charset="0"/>
              </a:rPr>
              <a:t> Sample Capabilities II</a:t>
            </a:r>
            <a:endParaRPr lang="en-GB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520" y="4869160"/>
            <a:ext cx="7596844" cy="146062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36330" y="836712"/>
            <a:ext cx="7596844" cy="403244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5400000">
            <a:off x="6172600" y="2821468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Non-zero Capability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57056" y="5481228"/>
            <a:ext cx="2121093" cy="46166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Zero Capability</a:t>
            </a:r>
            <a:endParaRPr lang="en-GB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596516" y="584684"/>
          <a:ext cx="7668852" cy="606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0592" y="1268760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1, </a:t>
            </a:r>
            <a:r>
              <a:rPr lang="el-GR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GB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3 × </a:t>
            </a:r>
            <a:r>
              <a:rPr lang="en-GB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ZCA</a:t>
            </a:r>
            <a:r>
              <a:rPr lang="en-GB" sz="12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LDC</a:t>
            </a:r>
            <a:endParaRPr lang="en-GB" sz="1200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32257"/>
            <a:ext cx="851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660066"/>
                </a:solidFill>
                <a:latin typeface="Gill Sans MT" pitchFamily="34" charset="0"/>
              </a:rPr>
              <a:t>Thank you!</a:t>
            </a:r>
            <a:endParaRPr lang="en-GB" sz="3200" dirty="0">
              <a:solidFill>
                <a:srgbClr val="660066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520619" y="1002953"/>
            <a:ext cx="71767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Distributive Justice: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justice that is concerned with the apportionment of privileges, duties, and goods in consonance with the merits of the individual and in the best interest of society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mwol2010_mw_logo_header.gif"/>
          <p:cNvPicPr>
            <a:picLocks noChangeAspect="1"/>
          </p:cNvPicPr>
          <p:nvPr/>
        </p:nvPicPr>
        <p:blipFill>
          <a:blip r:embed="rId3" cstate="print"/>
          <a:srcRect b="12037"/>
          <a:stretch>
            <a:fillRect/>
          </a:stretch>
        </p:blipFill>
        <p:spPr>
          <a:xfrm>
            <a:off x="506506" y="1002952"/>
            <a:ext cx="957580" cy="841872"/>
          </a:xfrm>
          <a:prstGeom prst="rect">
            <a:avLst/>
          </a:prstGeom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 l="14196" t="14354" r="70980" b="79970"/>
          <a:stretch>
            <a:fillRect/>
          </a:stretch>
        </p:blipFill>
        <p:spPr bwMode="auto">
          <a:xfrm>
            <a:off x="584515" y="4274512"/>
            <a:ext cx="3394184" cy="41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53000" y="5589241"/>
            <a:ext cx="40564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Times New Roman" pitchFamily="18" charset="0"/>
                <a:cs typeface="Times New Roman" pitchFamily="18" charset="0"/>
              </a:rPr>
              <a:t>http://www.justicedefinition.com/distributive-justice-definition.html</a:t>
            </a:r>
            <a:endParaRPr lang="en-GB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523" y="4850576"/>
            <a:ext cx="78008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As far as distributive justice definition is concerned, the term distributive justice is referred to as </a:t>
            </a:r>
            <a:r>
              <a:rPr lang="en-GB" sz="1400" b="1" dirty="0" smtClean="0">
                <a:solidFill>
                  <a:srgbClr val="FF0000"/>
                </a:solidFill>
              </a:rPr>
              <a:t>equal distribution of resources </a:t>
            </a:r>
            <a:r>
              <a:rPr lang="en-GB" sz="1400" dirty="0" smtClean="0"/>
              <a:t>that are scarce among all demographics and population sectors, no matter what socioeconomic group they belong. 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28497" y="260648"/>
            <a:ext cx="411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0066"/>
                </a:solidFill>
                <a:latin typeface="Gill Sans MT" pitchFamily="34" charset="0"/>
                <a:cs typeface="Arial" pitchFamily="34" charset="0"/>
              </a:rPr>
              <a:t>Distributive Justice: Definitions</a:t>
            </a:r>
          </a:p>
        </p:txBody>
      </p:sp>
      <p:pic>
        <p:nvPicPr>
          <p:cNvPr id="11" name="Picture 10" descr="sep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515" y="2360494"/>
            <a:ext cx="4953000" cy="44958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62523" y="2894748"/>
            <a:ext cx="83073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Distributive Justice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Principles of distributive justice are normative principles designed to guide the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allocation of the benefits and burdens of economic activity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04" y="3614828"/>
            <a:ext cx="3276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Times New Roman" pitchFamily="18" charset="0"/>
                <a:cs typeface="Times New Roman" pitchFamily="18" charset="0"/>
              </a:rPr>
              <a:t>http://plato.stanford.edu/entries/justice-distributive/</a:t>
            </a:r>
            <a:endParaRPr lang="en-GB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7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523" y="1700808"/>
            <a:ext cx="819091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+mn-lt"/>
              </a:rPr>
              <a:t>I. “Resource Allocation”: </a:t>
            </a:r>
          </a:p>
          <a:p>
            <a:r>
              <a:rPr lang="en-GB" sz="1800" dirty="0" smtClean="0">
                <a:latin typeface="+mn-lt"/>
                <a:cs typeface="Times New Roman" pitchFamily="18" charset="0"/>
              </a:rPr>
              <a:t>Sharing limited emission permits/space between countries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sz="1800" dirty="0" smtClean="0">
                <a:latin typeface="+mn-lt"/>
                <a:cs typeface="Times New Roman" pitchFamily="18" charset="0"/>
              </a:rPr>
              <a:t>Proposed Distributive Justice Principle: </a:t>
            </a:r>
            <a:r>
              <a:rPr lang="en-GB" sz="1800" b="1" i="1" dirty="0" smtClean="0">
                <a:latin typeface="+mn-lt"/>
                <a:cs typeface="Times New Roman" pitchFamily="18" charset="0"/>
              </a:rPr>
              <a:t>Egalitarian (‘per capita’)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sz="1800" dirty="0" smtClean="0">
                <a:latin typeface="+mn-lt"/>
                <a:cs typeface="Times New Roman" pitchFamily="18" charset="0"/>
              </a:rPr>
              <a:t>Aristotelian parameter: </a:t>
            </a:r>
            <a:r>
              <a:rPr lang="en-GB" sz="1800" b="1" i="1" dirty="0" smtClean="0">
                <a:latin typeface="+mn-lt"/>
                <a:cs typeface="Times New Roman" pitchFamily="18" charset="0"/>
              </a:rPr>
              <a:t>population size</a:t>
            </a:r>
          </a:p>
          <a:p>
            <a:endParaRPr lang="en-GB" sz="1800" dirty="0" smtClean="0">
              <a:latin typeface="+mn-lt"/>
            </a:endParaRPr>
          </a:p>
          <a:p>
            <a:r>
              <a:rPr lang="en-GB" sz="1800" b="1" dirty="0" smtClean="0">
                <a:latin typeface="+mn-lt"/>
              </a:rPr>
              <a:t>II. “Burden sharing”:</a:t>
            </a:r>
          </a:p>
          <a:p>
            <a:r>
              <a:rPr lang="en-GB" sz="1800" dirty="0" smtClean="0">
                <a:latin typeface="+mn-lt"/>
                <a:cs typeface="Times New Roman" pitchFamily="18" charset="0"/>
              </a:rPr>
              <a:t>Sharing costs/benefits of the manner in which the climate system is being protected.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sz="1800" dirty="0" smtClean="0">
                <a:latin typeface="+mn-lt"/>
                <a:cs typeface="Times New Roman" pitchFamily="18" charset="0"/>
              </a:rPr>
              <a:t>Proposed Distributive Justice Principles: </a:t>
            </a:r>
            <a:r>
              <a:rPr lang="en-GB" sz="1800" b="1" i="1" dirty="0" smtClean="0">
                <a:latin typeface="+mn-lt"/>
                <a:cs typeface="Times New Roman" pitchFamily="18" charset="0"/>
              </a:rPr>
              <a:t>Polluter Pays (and Solidarity</a:t>
            </a:r>
            <a:r>
              <a:rPr lang="en-GB" sz="1800" dirty="0" smtClean="0">
                <a:latin typeface="+mn-lt"/>
                <a:cs typeface="Times New Roman" pitchFamily="18" charset="0"/>
              </a:rPr>
              <a:t>)</a:t>
            </a:r>
            <a:endParaRPr lang="en-GB" sz="1800" b="1" i="1" dirty="0" smtClean="0">
              <a:latin typeface="+mn-lt"/>
              <a:cs typeface="Times New Roman" pitchFamily="18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en-GB" sz="1800" dirty="0" smtClean="0">
                <a:latin typeface="+mn-lt"/>
                <a:cs typeface="Times New Roman" pitchFamily="18" charset="0"/>
              </a:rPr>
              <a:t>Aristotelian parameters: </a:t>
            </a:r>
            <a:r>
              <a:rPr lang="en-GB" sz="1800" b="1" i="1" dirty="0" smtClean="0">
                <a:latin typeface="+mn-lt"/>
                <a:cs typeface="Times New Roman" pitchFamily="18" charset="0"/>
              </a:rPr>
              <a:t>responsibility</a:t>
            </a:r>
            <a:r>
              <a:rPr lang="en-GB" sz="1800" dirty="0" smtClean="0">
                <a:latin typeface="+mn-lt"/>
                <a:cs typeface="Times New Roman" pitchFamily="18" charset="0"/>
              </a:rPr>
              <a:t> </a:t>
            </a:r>
            <a:r>
              <a:rPr lang="en-GB" sz="1800" b="1" i="1" dirty="0" smtClean="0">
                <a:latin typeface="+mn-lt"/>
                <a:cs typeface="Times New Roman" pitchFamily="18" charset="0"/>
              </a:rPr>
              <a:t>levels</a:t>
            </a:r>
            <a:r>
              <a:rPr lang="en-GB" sz="1800" dirty="0" smtClean="0">
                <a:latin typeface="+mn-lt"/>
                <a:cs typeface="Times New Roman" pitchFamily="18" charset="0"/>
              </a:rPr>
              <a:t> (and </a:t>
            </a:r>
            <a:r>
              <a:rPr lang="en-GB" sz="1800" b="1" i="1" dirty="0" smtClean="0">
                <a:latin typeface="+mn-lt"/>
                <a:cs typeface="Times New Roman" pitchFamily="18" charset="0"/>
              </a:rPr>
              <a:t>capability levels</a:t>
            </a:r>
            <a:r>
              <a:rPr lang="en-GB" sz="1800" dirty="0" smtClean="0">
                <a:latin typeface="+mn-lt"/>
                <a:cs typeface="Times New Roman" pitchFamily="18" charset="0"/>
              </a:rPr>
              <a:t>)</a:t>
            </a:r>
            <a:endParaRPr lang="en-GB" sz="1800" b="1" i="1" dirty="0" smtClean="0">
              <a:latin typeface="+mn-lt"/>
              <a:cs typeface="Times New Roman" pitchFamily="18" charset="0"/>
            </a:endParaRPr>
          </a:p>
          <a:p>
            <a:endParaRPr lang="en-GB" sz="1800" dirty="0" smtClean="0">
              <a:latin typeface="+mn-lt"/>
              <a:cs typeface="Times New Roman" pitchFamily="18" charset="0"/>
            </a:endParaRPr>
          </a:p>
          <a:p>
            <a:r>
              <a:rPr lang="en-GB" sz="1800" b="1" dirty="0" smtClean="0">
                <a:latin typeface="+mn-lt"/>
                <a:cs typeface="Times New Roman" pitchFamily="18" charset="0"/>
              </a:rPr>
              <a:t>NB:</a:t>
            </a:r>
          </a:p>
          <a:p>
            <a:pPr marL="265113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+mn-lt"/>
                <a:cs typeface="Times New Roman" pitchFamily="18" charset="0"/>
              </a:rPr>
              <a:t>Allocations of emissions permits/space will impose (direct) costs and benefits, and they will have to be treated as just, if the allocations are deemed to be just.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sz="1800" dirty="0" smtClean="0">
                <a:latin typeface="+mn-lt"/>
                <a:cs typeface="Times New Roman" pitchFamily="18" charset="0"/>
              </a:rPr>
              <a:t>Burden sharing covers more issues than mitigation (e.g. adaptation and impact burdens) that will have to be addressed.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498" y="260649"/>
            <a:ext cx="2656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0066"/>
                </a:solidFill>
                <a:latin typeface="Gill Sans MT" pitchFamily="34" charset="0"/>
                <a:cs typeface="Arial" pitchFamily="34" charset="0"/>
              </a:rPr>
              <a:t>Two Paradigms</a:t>
            </a:r>
          </a:p>
          <a:p>
            <a:r>
              <a:rPr lang="en-GB" sz="2400" dirty="0" smtClean="0">
                <a:solidFill>
                  <a:srgbClr val="660066"/>
                </a:solidFill>
                <a:latin typeface="Gill Sans MT" pitchFamily="34" charset="0"/>
                <a:cs typeface="Times New Roman"/>
              </a:rPr>
              <a:t>− </a:t>
            </a:r>
            <a:r>
              <a:rPr lang="en-GB" sz="2400" dirty="0" smtClean="0">
                <a:solidFill>
                  <a:srgbClr val="660066"/>
                </a:solidFill>
                <a:latin typeface="Gill Sans MT" pitchFamily="34" charset="0"/>
                <a:cs typeface="Arial" pitchFamily="34" charset="0"/>
              </a:rPr>
              <a:t>one Methodology</a:t>
            </a:r>
            <a:endParaRPr lang="en-GB" sz="2400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4376" y="332657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‘This, then, is what the just is – the </a:t>
            </a:r>
            <a:r>
              <a:rPr lang="en-GB" sz="18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proportional;</a:t>
            </a:r>
            <a:r>
              <a:rPr lang="en-GB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unjust is what violates the proportion.’ </a:t>
            </a:r>
          </a:p>
          <a:p>
            <a:pPr algn="r">
              <a:spcAft>
                <a:spcPts val="600"/>
              </a:spcAft>
            </a:pPr>
            <a:r>
              <a:rPr lang="en-GB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Aristotle, </a:t>
            </a:r>
            <a:r>
              <a:rPr lang="en-GB" sz="1800" i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Nicomachean</a:t>
            </a:r>
            <a:r>
              <a:rPr lang="en-GB" sz="18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Ethics</a:t>
            </a:r>
            <a:r>
              <a:rPr lang="en-GB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Book V</a:t>
            </a:r>
            <a:endParaRPr lang="en-US" sz="18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60513" y="774858"/>
            <a:ext cx="8244916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/>
              <a:t>United </a:t>
            </a:r>
            <a:r>
              <a:rPr lang="en-US" sz="1400" b="1" dirty="0"/>
              <a:t>States Input to the Negotiating Text for Consideration at the 6th Session of the AWG-LCA </a:t>
            </a:r>
            <a:endParaRPr lang="en-US" sz="1400" b="1" dirty="0" smtClean="0"/>
          </a:p>
          <a:p>
            <a:pPr>
              <a:spcAft>
                <a:spcPts val="600"/>
              </a:spcAft>
            </a:pPr>
            <a:r>
              <a:rPr lang="en-US" sz="1400" b="1" dirty="0" smtClean="0"/>
              <a:t>(</a:t>
            </a:r>
            <a:r>
              <a:rPr lang="en-US" sz="1400" dirty="0"/>
              <a:t>4 May 2009</a:t>
            </a:r>
            <a:r>
              <a:rPr lang="en-US" sz="1400" dirty="0" smtClean="0"/>
              <a:t>)</a:t>
            </a:r>
            <a:endParaRPr lang="en-GB" sz="1400" dirty="0" smtClean="0">
              <a:latin typeface="+mn-lt"/>
            </a:endParaRPr>
          </a:p>
          <a:p>
            <a:pPr lvl="0" eaLnBrk="0">
              <a:spcAft>
                <a:spcPts val="600"/>
              </a:spcAft>
            </a:pPr>
            <a:r>
              <a:rPr lang="en-US" sz="1400" b="1" u="sng" dirty="0"/>
              <a:t>Section 1 – Mitigation </a:t>
            </a:r>
            <a:r>
              <a:rPr lang="en-US" sz="1400" b="1" u="sng" dirty="0" smtClean="0"/>
              <a:t>: </a:t>
            </a:r>
            <a:r>
              <a:rPr lang="en-US" sz="1400" b="1" u="sng" dirty="0" smtClean="0">
                <a:latin typeface="+mn-lt"/>
              </a:rPr>
              <a:t>Article 2 </a:t>
            </a:r>
            <a:endParaRPr lang="en-GB" sz="1400" dirty="0" smtClean="0">
              <a:latin typeface="+mn-lt"/>
            </a:endParaRPr>
          </a:p>
          <a:p>
            <a:pPr eaLnBrk="0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1. </a:t>
            </a:r>
            <a:r>
              <a:rPr lang="en-US" sz="1400" b="1" dirty="0" smtClean="0">
                <a:latin typeface="+mn-lt"/>
              </a:rPr>
              <a:t>Developed country Parties</a:t>
            </a:r>
            <a:r>
              <a:rPr lang="en-US" sz="1400" dirty="0" smtClean="0">
                <a:latin typeface="+mn-lt"/>
              </a:rPr>
              <a:t>:</a:t>
            </a:r>
            <a:endParaRPr lang="en-GB" sz="1400" dirty="0" smtClean="0">
              <a:latin typeface="+mn-lt"/>
            </a:endParaRPr>
          </a:p>
          <a:p>
            <a:pPr marL="268288" lvl="0" indent="-268288" eaLnBrk="0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a.	For each such Party, Appendix 1 includes quantitative emissions reductions/removals in the 2020/[ ] timeframe, in conformity with domestic law.</a:t>
            </a:r>
            <a:endParaRPr lang="en-GB" sz="1400" dirty="0" smtClean="0">
              <a:latin typeface="+mn-lt"/>
            </a:endParaRPr>
          </a:p>
          <a:p>
            <a:pPr marL="268288" lvl="0" indent="-268288" eaLnBrk="0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b.	Each such Party shall formulate and submit a low-carbon strategy for long-term net emissions reductions of at least [ ] by 2050.</a:t>
            </a:r>
            <a:endParaRPr lang="en-GB" sz="1400" dirty="0" smtClean="0">
              <a:latin typeface="+mn-lt"/>
            </a:endParaRPr>
          </a:p>
          <a:p>
            <a:pPr marL="358775" indent="-358775" eaLnBrk="0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2. 	Recognizing that the circumstances of countries naturally evolve over time, </a:t>
            </a:r>
            <a:r>
              <a:rPr lang="en-US" sz="1400" b="1" dirty="0" smtClean="0">
                <a:latin typeface="+mn-lt"/>
              </a:rPr>
              <a:t>Paragraph 1 above shall apply</a:t>
            </a:r>
            <a:r>
              <a:rPr lang="en-US" sz="1400" dirty="0" smtClean="0">
                <a:latin typeface="+mn-lt"/>
              </a:rPr>
              <a:t>, when Appendix 1 is next updated, </a:t>
            </a:r>
            <a:r>
              <a:rPr lang="en-US" sz="1400" b="1" dirty="0" smtClean="0">
                <a:latin typeface="+mn-lt"/>
              </a:rPr>
              <a:t>to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other Parties in accordance with </a:t>
            </a:r>
            <a:r>
              <a:rPr lang="en-US" sz="1400" b="1" i="1" dirty="0" smtClean="0">
                <a:solidFill>
                  <a:srgbClr val="FF0000"/>
                </a:solidFill>
                <a:latin typeface="+mn-lt"/>
              </a:rPr>
              <a:t>objective criteria of economic development</a:t>
            </a:r>
            <a:r>
              <a:rPr lang="en-US" sz="1400" i="1" dirty="0" smtClean="0">
                <a:latin typeface="+mn-lt"/>
              </a:rPr>
              <a:t>.</a:t>
            </a:r>
            <a:endParaRPr lang="en-GB" sz="1400" i="1" dirty="0" smtClean="0">
              <a:latin typeface="+mn-lt"/>
            </a:endParaRPr>
          </a:p>
          <a:p>
            <a:pPr eaLnBrk="0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3. </a:t>
            </a:r>
            <a:r>
              <a:rPr lang="en-US" sz="1400" b="1" dirty="0" smtClean="0">
                <a:latin typeface="+mn-lt"/>
              </a:rPr>
              <a:t>Developing country Parties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whose national circumstances reflect greater responsibility or capability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:</a:t>
            </a:r>
            <a:endParaRPr lang="en-GB" sz="1400" dirty="0" smtClean="0">
              <a:solidFill>
                <a:srgbClr val="FF0000"/>
              </a:solidFill>
              <a:latin typeface="+mn-lt"/>
            </a:endParaRPr>
          </a:p>
          <a:p>
            <a:pPr marL="358775" lvl="0" indent="-268288" eaLnBrk="0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a.	For each such Party, Appendix 1 includes nationally appropriate mitigation actions in the 2020/[] timeframe that are quantified (e.g., reduction from business-as-usual) and are consistent with the levels of ambition needed to contribute to meeting the objective of the Convention.</a:t>
            </a:r>
            <a:endParaRPr lang="en-GB" sz="1400" dirty="0" smtClean="0">
              <a:latin typeface="+mn-lt"/>
            </a:endParaRPr>
          </a:p>
          <a:p>
            <a:pPr marL="358775" lvl="0" indent="-268288" eaLnBrk="0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b. 	Each such Party shall formulate and submit a low-carbon strategy for long-term net emissions reductions by 2050, consistent with the levels of ambition needed to contribute to meeting the objective of the Convention. </a:t>
            </a:r>
            <a:endParaRPr lang="en-GB" sz="1400" dirty="0" smtClean="0">
              <a:latin typeface="+mn-lt"/>
            </a:endParaRPr>
          </a:p>
          <a:p>
            <a:pPr marL="358775" indent="-268288" eaLnBrk="0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c. 	Appendix 1 shall include date(s) by which the Party will commit to the type of action referred to in paragraph 1(a) above.</a:t>
            </a:r>
            <a:endParaRPr lang="en-GB" sz="1400" dirty="0" smtClean="0">
              <a:latin typeface="+mn-lt"/>
            </a:endParaRPr>
          </a:p>
          <a:p>
            <a:pPr marL="358775" indent="-268288" eaLnBrk="0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d. 	</a:t>
            </a:r>
            <a:r>
              <a:rPr lang="en-US" sz="1400" b="1" dirty="0" smtClean="0">
                <a:latin typeface="+mn-lt"/>
              </a:rPr>
              <a:t>Other developing country Parties </a:t>
            </a:r>
            <a:r>
              <a:rPr lang="en-US" sz="1400" dirty="0" smtClean="0">
                <a:latin typeface="+mn-lt"/>
              </a:rPr>
              <a:t>should implement nationally appropriate mitigation actions and develop low-carbon strategies, </a:t>
            </a:r>
            <a:r>
              <a:rPr lang="en-US" sz="1400" b="1" i="1" dirty="0" smtClean="0">
                <a:solidFill>
                  <a:srgbClr val="FF0000"/>
                </a:solidFill>
                <a:latin typeface="+mn-lt"/>
              </a:rPr>
              <a:t>consistent with their capacity</a:t>
            </a:r>
            <a:r>
              <a:rPr lang="en-US" sz="1400" dirty="0" smtClean="0">
                <a:latin typeface="+mn-lt"/>
              </a:rPr>
              <a:t>.</a:t>
            </a:r>
            <a:endParaRPr lang="en-GB" sz="14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498" y="260648"/>
            <a:ext cx="281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0066"/>
                </a:solidFill>
                <a:latin typeface="Gill Sans MT" pitchFamily="34" charset="0"/>
                <a:cs typeface="Arial" pitchFamily="34" charset="0"/>
              </a:rPr>
              <a:t>What differentiation?</a:t>
            </a:r>
          </a:p>
        </p:txBody>
      </p:sp>
    </p:spTree>
    <p:extLst>
      <p:ext uri="{BB962C8B-B14F-4D97-AF65-F5344CB8AC3E}">
        <p14:creationId xmlns:p14="http://schemas.microsoft.com/office/powerpoint/2010/main" val="22729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497" y="260648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0066"/>
                </a:solidFill>
                <a:latin typeface="Gill Sans MT" pitchFamily="34" charset="0"/>
                <a:cs typeface="Arial" pitchFamily="34" charset="0"/>
              </a:rPr>
              <a:t>What responsibility?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 l="7098" t="16404" r="55080" b="65617"/>
          <a:stretch>
            <a:fillRect/>
          </a:stretch>
        </p:blipFill>
        <p:spPr bwMode="auto">
          <a:xfrm>
            <a:off x="741231" y="1809407"/>
            <a:ext cx="7273491" cy="110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64602" y="3140968"/>
            <a:ext cx="694277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state or fact of </a:t>
            </a:r>
            <a:r>
              <a:rPr lang="en-GB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being accountable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; liability, accountability </a:t>
            </a:r>
            <a:r>
              <a:rPr lang="en-GB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for something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fact of having a </a:t>
            </a:r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duty to do something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72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524508" y="1592796"/>
            <a:ext cx="7956608" cy="3360612"/>
            <a:chOff x="1440" y="2142"/>
            <a:chExt cx="8033" cy="3393"/>
          </a:xfrm>
        </p:grpSpPr>
        <p:sp>
          <p:nvSpPr>
            <p:cNvPr id="14" name="AutoShape 3"/>
            <p:cNvSpPr>
              <a:spLocks noChangeAspect="1" noChangeArrowheads="1"/>
            </p:cNvSpPr>
            <p:nvPr/>
          </p:nvSpPr>
          <p:spPr bwMode="auto">
            <a:xfrm>
              <a:off x="1440" y="2142"/>
              <a:ext cx="8033" cy="3393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5" name="Picture 4" descr="spiderman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5" y="2251"/>
              <a:ext cx="2039" cy="3127"/>
            </a:xfrm>
            <a:prstGeom prst="rect">
              <a:avLst/>
            </a:prstGeom>
            <a:noFill/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717" y="2813"/>
              <a:ext cx="5356" cy="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‘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Today we have learned in the agony of war that great power involves great responsibility.’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Franklin D. Roosevelt, 1945 Jefferson Day Dinner speech 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(Posthumously published in Ben D. </a:t>
              </a: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Zevin</a:t>
              </a: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, </a:t>
              </a:r>
              <a:r>
                <a:rPr kumimoji="0" lang="en-GB" sz="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Nothing to Fear: The Selected Addresses of Franklin D. Roosevelt, 1932-1945</a:t>
              </a: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:p.455)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‘Un grand </a:t>
              </a:r>
              <a:r>
                <a:rPr kumimoji="0" lang="en-GB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pouvoir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n-GB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implique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de </a:t>
              </a:r>
              <a:r>
                <a:rPr kumimoji="0" lang="en-GB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grandes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n-GB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responsabilités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’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Attributed to Voltaire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(</a:t>
              </a:r>
              <a:r>
                <a:rPr kumimoji="0" lang="en-GB" sz="8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Œuvres</a:t>
              </a:r>
              <a:r>
                <a:rPr kumimoji="0" lang="en-GB" sz="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de Voltaire</a:t>
              </a: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, Volume 48, </a:t>
              </a:r>
              <a:r>
                <a:rPr kumimoji="0" lang="en-GB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Lefèvre</a:t>
              </a: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, 1832</a:t>
              </a: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,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not verified)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4182" y="1020352"/>
            <a:ext cx="740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800" dirty="0" smtClean="0">
                <a:solidFill>
                  <a:srgbClr val="660066"/>
                </a:solidFill>
                <a:latin typeface="Gill Sans MT" pitchFamily="34" charset="0"/>
              </a:rPr>
              <a:t>“With Great Power Comes Great Responsibility”</a:t>
            </a:r>
            <a:endParaRPr lang="en-US" sz="5400" dirty="0">
              <a:solidFill>
                <a:srgbClr val="660066"/>
              </a:solidFill>
              <a:latin typeface="Gill Sans M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516" y="296652"/>
            <a:ext cx="2250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725" lvl="0" indent="-720725" algn="just">
              <a:spcAft>
                <a:spcPts val="600"/>
              </a:spcAft>
            </a:pPr>
            <a:r>
              <a:rPr lang="en-GB" sz="2400" dirty="0" smtClean="0">
                <a:solidFill>
                  <a:srgbClr val="660066"/>
                </a:solidFill>
                <a:latin typeface="Gill Sans MT" pitchFamily="34" charset="0"/>
              </a:rPr>
              <a:t>Responsibility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620" y="2243040"/>
            <a:ext cx="7513762" cy="46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2920" y="332656"/>
            <a:ext cx="4359633" cy="157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69024" y="1700809"/>
            <a:ext cx="3392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Benito Müller, </a:t>
            </a:r>
            <a:r>
              <a:rPr lang="en-GB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Niklas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Höhne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Christian </a:t>
            </a:r>
            <a:r>
              <a:rPr lang="en-GB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Ellermann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(October 2007)</a:t>
            </a:r>
          </a:p>
        </p:txBody>
      </p:sp>
      <p:sp>
        <p:nvSpPr>
          <p:cNvPr id="9" name="Rectangle 8"/>
          <p:cNvSpPr/>
          <p:nvPr/>
        </p:nvSpPr>
        <p:spPr>
          <a:xfrm>
            <a:off x="549933" y="296652"/>
            <a:ext cx="2344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725" lvl="0" indent="-720725" algn="just">
              <a:spcAft>
                <a:spcPts val="600"/>
              </a:spcAft>
            </a:pPr>
            <a:r>
              <a:rPr lang="en-GB" sz="2400" dirty="0" smtClean="0">
                <a:solidFill>
                  <a:srgbClr val="660066"/>
                </a:solidFill>
                <a:latin typeface="Gill Sans MT" pitchFamily="34" charset="0"/>
              </a:rPr>
              <a:t>Responsibility for</a:t>
            </a:r>
          </a:p>
        </p:txBody>
      </p:sp>
    </p:spTree>
    <p:extLst>
      <p:ext uri="{BB962C8B-B14F-4D97-AF65-F5344CB8AC3E}">
        <p14:creationId xmlns:p14="http://schemas.microsoft.com/office/powerpoint/2010/main" val="26470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wol2010_mw_logo_header.gif"/>
          <p:cNvPicPr>
            <a:picLocks noChangeAspect="1"/>
          </p:cNvPicPr>
          <p:nvPr/>
        </p:nvPicPr>
        <p:blipFill>
          <a:blip r:embed="rId3" cstate="print"/>
          <a:srcRect b="12037"/>
          <a:stretch>
            <a:fillRect/>
          </a:stretch>
        </p:blipFill>
        <p:spPr>
          <a:xfrm>
            <a:off x="740532" y="1124744"/>
            <a:ext cx="957580" cy="841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4645" y="1196753"/>
            <a:ext cx="679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/>
              <a:t>b</a:t>
            </a:r>
            <a:r>
              <a:rPr lang="en-GB" sz="1800" dirty="0" smtClean="0"/>
              <a:t> </a:t>
            </a:r>
            <a:r>
              <a:rPr lang="en-GB" sz="1800" b="1" dirty="0" smtClean="0"/>
              <a:t>:</a:t>
            </a:r>
            <a:r>
              <a:rPr lang="en-GB" sz="1800" dirty="0" smtClean="0"/>
              <a:t> the money value of a property or of an interest in a property in excess of claims or liens against it.</a:t>
            </a:r>
            <a:endParaRPr lang="en-GB" sz="18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41231" y="3429000"/>
            <a:ext cx="7812219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general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quality of being </a:t>
            </a:r>
            <a:r>
              <a:rPr kumimoji="0" lang="en-GB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equal or fair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GB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fairness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impartiality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GB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even-handed dealing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Jurisprudence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recourse to general principles of justice (the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naturalis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æquitas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Roman jurists) to correct or supplement the provisions of the law. equity of a statute: the construction of a statute according to its reason and spirit, so as to make it apply to cases for which it does not expressly provide.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498" y="260648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0066"/>
                </a:solidFill>
                <a:latin typeface="Gill Sans MT" pitchFamily="34" charset="0"/>
                <a:cs typeface="Arial" pitchFamily="34" charset="0"/>
              </a:rPr>
              <a:t>What equity?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7098" t="16404" r="55080" b="65617"/>
          <a:stretch>
            <a:fillRect/>
          </a:stretch>
        </p:blipFill>
        <p:spPr bwMode="auto">
          <a:xfrm>
            <a:off x="721847" y="2252224"/>
            <a:ext cx="7273491" cy="110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2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20220</TotalTime>
  <Words>1683</Words>
  <Application>Microsoft Office PowerPoint</Application>
  <PresentationFormat>A4 Paper (210x297 mm)</PresentationFormat>
  <Paragraphs>318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Negotiation Indices</dc:title>
  <dc:creator>Müller</dc:creator>
  <cp:lastModifiedBy>Muller</cp:lastModifiedBy>
  <cp:revision>849</cp:revision>
  <dcterms:created xsi:type="dcterms:W3CDTF">2003-02-10T11:42:57Z</dcterms:created>
  <dcterms:modified xsi:type="dcterms:W3CDTF">2012-07-16T08:39:54Z</dcterms:modified>
</cp:coreProperties>
</file>