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31" r:id="rId2"/>
    <p:sldId id="437" r:id="rId3"/>
    <p:sldId id="450" r:id="rId4"/>
    <p:sldId id="449" r:id="rId5"/>
    <p:sldId id="438" r:id="rId6"/>
    <p:sldId id="439" r:id="rId7"/>
    <p:sldId id="445" r:id="rId8"/>
    <p:sldId id="446" r:id="rId9"/>
    <p:sldId id="447" r:id="rId10"/>
    <p:sldId id="448" r:id="rId11"/>
  </p:sldIdLst>
  <p:sldSz cx="9906000" cy="6858000" type="A4"/>
  <p:notesSz cx="6640513" cy="9904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9">
          <p15:clr>
            <a:srgbClr val="A4A3A4"/>
          </p15:clr>
        </p15:guide>
        <p15:guide id="2" pos="20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66FF"/>
    <a:srgbClr val="FFFF00"/>
    <a:srgbClr val="00FF00"/>
    <a:srgbClr val="CC3300"/>
    <a:srgbClr val="6600CC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6" autoAdjust="0"/>
    <p:restoredTop sz="88034" autoAdjust="0"/>
  </p:normalViewPr>
  <p:slideViewPr>
    <p:cSldViewPr showGuides="1">
      <p:cViewPr varScale="1">
        <p:scale>
          <a:sx n="41" d="100"/>
          <a:sy n="41" d="100"/>
        </p:scale>
        <p:origin x="1308" y="4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notesViewPr>
    <p:cSldViewPr showGuides="1">
      <p:cViewPr varScale="1">
        <p:scale>
          <a:sx n="52" d="100"/>
          <a:sy n="52" d="100"/>
        </p:scale>
        <p:origin x="-2664" y="-84"/>
      </p:cViewPr>
      <p:guideLst>
        <p:guide orient="horz" pos="3119"/>
        <p:guide pos="209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B868279D-BB04-4859-BE73-18E37AF4DF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923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4650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7375" y="706438"/>
            <a:ext cx="5437188" cy="3763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1063" y="4705350"/>
            <a:ext cx="484981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4650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fld id="{E1F21D5C-4B6A-43D1-BF43-7E7A5EA4C5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691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DFF8D-D18E-4315-B5E3-4A9CDB4955C7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8175" y="742950"/>
            <a:ext cx="5365750" cy="37147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703763"/>
            <a:ext cx="4868863" cy="44577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44091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73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DFD14-EA5E-4F4A-8071-A9BF468EBE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A56A5-A79F-4B08-A948-6B00011390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6063-E8DB-456B-B89B-5FA5092421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3A0DF-A303-4404-B49D-953B76B6FF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9EA78-8153-447C-B6ED-C70C2A0D7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96F4E-F63F-425B-B962-4D38C67324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32345-0C0C-4EB9-B3B6-200DBA18B1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92709-9178-4553-8FDC-5F634DE481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4FE7A-9DD8-44A4-9DB2-8C4ADC59B5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F631E-F71E-4CB7-BA21-661E123F7A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8116-C083-4300-A560-95FC7B46F1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4B39A9-C8F8-4367-8097-A1AD61D851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9020175" y="1268413"/>
            <a:ext cx="68580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eaLnBrk="0" hangingPunct="0">
              <a:defRPr/>
            </a:pPr>
            <a:r>
              <a:rPr lang="en-GB" sz="2600">
                <a:solidFill>
                  <a:srgbClr val="800080"/>
                </a:solidFill>
                <a:latin typeface="Gill Sans" pitchFamily="34" charset="0"/>
              </a:rPr>
              <a:t>european capacity building initiative ecbi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 r="1465" b="1465"/>
          <a:stretch>
            <a:fillRect/>
          </a:stretch>
        </p:blipFill>
        <p:spPr bwMode="auto">
          <a:xfrm>
            <a:off x="8699500" y="188913"/>
            <a:ext cx="9683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4000">
              <a:solidFill>
                <a:srgbClr val="000099"/>
              </a:solidFill>
              <a:latin typeface="Gill Sans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49425" y="2917825"/>
            <a:ext cx="7741666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GB" sz="4400" dirty="0" smtClean="0">
                <a:latin typeface="Gill Sans MT" pitchFamily="34" charset="0"/>
              </a:rPr>
              <a:t>Acronyms </a:t>
            </a:r>
            <a:r>
              <a:rPr lang="en-GB" sz="4400" dirty="0">
                <a:latin typeface="Gill Sans MT" pitchFamily="34" charset="0"/>
              </a:rPr>
              <a:t>used in multilateral negotiations</a:t>
            </a:r>
          </a:p>
          <a:p>
            <a:pPr eaLnBrk="0" hangingPunct="0"/>
            <a:endParaRPr lang="en-GB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Brianna Craft</a:t>
            </a:r>
          </a:p>
          <a:p>
            <a:pPr eaLnBrk="0" hangingPunct="0"/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IIED</a:t>
            </a:r>
            <a:endParaRPr lang="en-US" sz="2000" dirty="0">
              <a:solidFill>
                <a:srgbClr val="660066"/>
              </a:solidFill>
              <a:latin typeface="Gill Sans MT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1209675" cy="6858000"/>
          </a:xfrm>
          <a:prstGeom prst="rect">
            <a:avLst/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1116013" cy="6858000"/>
          </a:xfrm>
          <a:prstGeom prst="rect">
            <a:avLst/>
          </a:prstGeom>
          <a:gradFill rotWithShape="1">
            <a:gsLst>
              <a:gs pos="0">
                <a:srgbClr val="660066"/>
              </a:gs>
              <a:gs pos="50000">
                <a:srgbClr val="2F002F"/>
              </a:gs>
              <a:gs pos="100000">
                <a:srgbClr val="660066"/>
              </a:gs>
            </a:gsLst>
            <a:lin ang="0" scaled="1"/>
          </a:gra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 rot="5400000">
            <a:off x="-2814637" y="2933700"/>
            <a:ext cx="685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6838"/>
            <a:r>
              <a:rPr lang="en-GB" sz="3500">
                <a:solidFill>
                  <a:schemeClr val="bg1"/>
                </a:solidFill>
                <a:latin typeface="Gill Sans MT" pitchFamily="34" charset="0"/>
              </a:rPr>
              <a:t>european capacity building initiative</a:t>
            </a:r>
            <a:endParaRPr lang="fr-FR" sz="3500">
              <a:solidFill>
                <a:schemeClr val="bg1"/>
              </a:solidFill>
              <a:latin typeface="Gill Sans MT" pitchFamily="34" charset="0"/>
            </a:endParaRPr>
          </a:p>
          <a:p>
            <a:pPr indent="96838"/>
            <a:r>
              <a:rPr lang="fr-FR">
                <a:solidFill>
                  <a:schemeClr val="bg1"/>
                </a:solidFill>
                <a:latin typeface="Gill Sans MT" pitchFamily="34" charset="0"/>
              </a:rPr>
              <a:t>initiative européenne de renforcement des capacités</a:t>
            </a:r>
            <a:endParaRPr lang="en-GB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1244600" y="803275"/>
            <a:ext cx="866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096000" algn="r"/>
              </a:tabLst>
            </a:pPr>
            <a:r>
              <a:rPr lang="fr-FR" sz="8000">
                <a:solidFill>
                  <a:srgbClr val="660066"/>
                </a:solidFill>
                <a:latin typeface="Gill Sans MT" pitchFamily="34" charset="0"/>
              </a:rPr>
              <a:t>	ecbi</a:t>
            </a:r>
            <a:r>
              <a:rPr lang="fr-FR" sz="5400">
                <a:solidFill>
                  <a:srgbClr val="660066"/>
                </a:solidFill>
                <a:latin typeface="Gill Sans MT" pitchFamily="34" charset="0"/>
              </a:rPr>
              <a:t>	</a:t>
            </a:r>
            <a:endParaRPr lang="en-GB" sz="5400">
              <a:solidFill>
                <a:srgbClr val="660066"/>
              </a:solidFill>
              <a:latin typeface="Gill Sans MT" pitchFamily="34" charset="0"/>
            </a:endParaRPr>
          </a:p>
        </p:txBody>
      </p:sp>
      <p:pic>
        <p:nvPicPr>
          <p:cNvPr id="5128" name="Picture 7"/>
          <p:cNvPicPr>
            <a:picLocks noChangeAspect="1" noChangeArrowheads="1"/>
          </p:cNvPicPr>
          <p:nvPr/>
        </p:nvPicPr>
        <p:blipFill>
          <a:blip r:embed="rId3" cstate="print"/>
          <a:srcRect r="1465" b="1465"/>
          <a:stretch>
            <a:fillRect/>
          </a:stretch>
        </p:blipFill>
        <p:spPr bwMode="auto">
          <a:xfrm>
            <a:off x="7691438" y="325438"/>
            <a:ext cx="154622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1749425" y="5695950"/>
            <a:ext cx="74882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 dirty="0">
                <a:solidFill>
                  <a:srgbClr val="660066"/>
                </a:solidFill>
                <a:latin typeface="Gill Sans MT" pitchFamily="34" charset="0"/>
              </a:rPr>
              <a:t>for sustained capacity building in support of international climate change negotiations</a:t>
            </a:r>
            <a:endParaRPr lang="fr-FR" sz="1600" dirty="0">
              <a:solidFill>
                <a:srgbClr val="660066"/>
              </a:solidFill>
              <a:latin typeface="Gill Sans MT" pitchFamily="34" charset="0"/>
            </a:endParaRPr>
          </a:p>
          <a:p>
            <a:pPr>
              <a:spcBef>
                <a:spcPts val="600"/>
              </a:spcBef>
            </a:pPr>
            <a:r>
              <a:rPr lang="fr-FR" sz="1600" dirty="0">
                <a:solidFill>
                  <a:srgbClr val="660066"/>
                </a:solidFill>
                <a:latin typeface="Gill Sans MT" pitchFamily="34" charset="0"/>
              </a:rPr>
              <a:t>pour un renforcement durable des capacités en appui aux négociations internationales sur les changements climatiques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508" y="4365104"/>
            <a:ext cx="8420100" cy="188255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latin typeface="Gill Sans MT" panose="020B0502020104020203" pitchFamily="34" charset="0"/>
              </a:rPr>
              <a:t>Conference of the Parties serving as the meeting of the Parties to the Paris </a:t>
            </a:r>
            <a:r>
              <a:rPr lang="en-GB" dirty="0" smtClean="0">
                <a:latin typeface="Gill Sans MT" panose="020B0502020104020203" pitchFamily="34" charset="0"/>
              </a:rPr>
              <a:t>Agreement</a:t>
            </a:r>
            <a:endParaRPr lang="en-US" dirty="0" smtClean="0">
              <a:latin typeface="Gill Sans MT" panose="020B050202010402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55447" y="1268760"/>
            <a:ext cx="575822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0000" kern="0" dirty="0" smtClean="0">
                <a:latin typeface="Gill Sans MT" panose="020B0502020104020203" pitchFamily="34" charset="0"/>
              </a:rPr>
              <a:t>CMA</a:t>
            </a:r>
            <a:endParaRPr lang="en-GB" sz="20000" kern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89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8224" y="944724"/>
            <a:ext cx="5724636" cy="3384376"/>
          </a:xfrm>
        </p:spPr>
        <p:txBody>
          <a:bodyPr>
            <a:noAutofit/>
          </a:bodyPr>
          <a:lstStyle/>
          <a:p>
            <a:pPr algn="l"/>
            <a:r>
              <a:rPr lang="en-US" sz="20000" dirty="0" smtClean="0">
                <a:latin typeface="Gill Sans MT" panose="020B0502020104020203" pitchFamily="34" charset="0"/>
              </a:rPr>
              <a:t>CMP</a:t>
            </a:r>
            <a:endParaRPr lang="en-GB" sz="20000" dirty="0"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492" y="4077072"/>
            <a:ext cx="8420100" cy="130648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latin typeface="Gill Sans MT" panose="020B0502020104020203" pitchFamily="34" charset="0"/>
              </a:rPr>
              <a:t>Conference of the Parties serving as the meeting of the Parties to the Kyoto </a:t>
            </a:r>
            <a:r>
              <a:rPr lang="en-GB" dirty="0" smtClean="0">
                <a:latin typeface="Gill Sans MT" panose="020B0502020104020203" pitchFamily="34" charset="0"/>
              </a:rPr>
              <a:t>Protocol</a:t>
            </a:r>
            <a:endParaRPr lang="en-US" dirty="0" smtClean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49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20" y="4329100"/>
            <a:ext cx="7776864" cy="188255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latin typeface="Gill Sans MT" panose="020B0502020104020203" pitchFamily="34" charset="0"/>
              </a:rPr>
              <a:t>Subsidiary Body for Scientific and Technological </a:t>
            </a:r>
            <a:r>
              <a:rPr lang="en-GB" dirty="0" smtClean="0">
                <a:latin typeface="Gill Sans MT" panose="020B0502020104020203" pitchFamily="34" charset="0"/>
              </a:rPr>
              <a:t>Advice</a:t>
            </a:r>
            <a:endParaRPr lang="en-US" dirty="0" smtClean="0">
              <a:latin typeface="Gill Sans MT" panose="020B050202010402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884548" y="1124744"/>
            <a:ext cx="727280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0000" kern="0" dirty="0" smtClean="0">
                <a:latin typeface="Gill Sans MT" panose="020B0502020104020203" pitchFamily="34" charset="0"/>
              </a:rPr>
              <a:t>SBSTA</a:t>
            </a:r>
            <a:endParaRPr lang="en-GB" sz="20000" kern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47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508" y="4365104"/>
            <a:ext cx="8420100" cy="188255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latin typeface="Gill Sans MT" panose="020B0502020104020203" pitchFamily="34" charset="0"/>
              </a:rPr>
              <a:t>The Ad Hoc Working Group on the Paris Agreement </a:t>
            </a:r>
            <a:endParaRPr lang="en-US" dirty="0" smtClean="0">
              <a:latin typeface="Gill Sans MT" panose="020B050202010402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13673" y="980728"/>
            <a:ext cx="5041769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0000" kern="0" dirty="0" smtClean="0">
                <a:latin typeface="Gill Sans MT" panose="020B0502020104020203" pitchFamily="34" charset="0"/>
              </a:rPr>
              <a:t>APA</a:t>
            </a:r>
            <a:endParaRPr lang="en-GB" sz="20000" kern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66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534" y="4365104"/>
            <a:ext cx="7776864" cy="2780928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>
                <a:latin typeface="Gill Sans MT" panose="020B0502020104020203" pitchFamily="34" charset="0"/>
              </a:rPr>
              <a:t>Measurement, Reporting and Verification</a:t>
            </a:r>
            <a:endParaRPr lang="en-GB" dirty="0">
              <a:latin typeface="Gill Sans MT" panose="020B050202010402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784648" y="1196752"/>
            <a:ext cx="572463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0000" kern="0" dirty="0" smtClean="0">
                <a:latin typeface="Gill Sans MT" panose="020B0502020104020203" pitchFamily="34" charset="0"/>
              </a:rPr>
              <a:t>MRV</a:t>
            </a:r>
            <a:endParaRPr lang="en-GB" sz="20000" kern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32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508" y="4545124"/>
            <a:ext cx="8420100" cy="188255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latin typeface="Gill Sans MT" panose="020B0502020104020203" pitchFamily="34" charset="0"/>
              </a:rPr>
              <a:t>Biennial Update Reports</a:t>
            </a:r>
            <a:endParaRPr lang="en-US" dirty="0" smtClean="0">
              <a:latin typeface="Gill Sans MT" panose="020B050202010402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50282" y="1304764"/>
            <a:ext cx="496855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0000" kern="0" dirty="0" smtClean="0">
                <a:latin typeface="Gill Sans MT" panose="020B0502020104020203" pitchFamily="34" charset="0"/>
              </a:rPr>
              <a:t>BUR</a:t>
            </a:r>
            <a:endParaRPr lang="en-GB" sz="20000" kern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240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484" y="4473116"/>
            <a:ext cx="8420100" cy="188255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latin typeface="Gill Sans MT" panose="020B0502020104020203" pitchFamily="34" charset="0"/>
              </a:rPr>
              <a:t>Paris Committee on Capacity-building</a:t>
            </a:r>
            <a:endParaRPr lang="en-US" dirty="0" smtClean="0">
              <a:latin typeface="Gill Sans MT" panose="020B050202010402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280592" y="1340768"/>
            <a:ext cx="6912768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0000" kern="0" dirty="0" smtClean="0">
                <a:latin typeface="Gill Sans MT" panose="020B0502020104020203" pitchFamily="34" charset="0"/>
              </a:rPr>
              <a:t>PCCB</a:t>
            </a:r>
            <a:endParaRPr lang="en-GB" sz="20000" kern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98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508" y="4473116"/>
            <a:ext cx="8420100" cy="188255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>
                <a:latin typeface="Gill Sans MT" panose="020B0502020104020203" pitchFamily="34" charset="0"/>
              </a:rPr>
              <a:t>Technical Expert Meeting</a:t>
            </a:r>
            <a:endParaRPr lang="en-US" dirty="0" smtClean="0">
              <a:latin typeface="Gill Sans MT" panose="020B050202010402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15487" y="1340768"/>
            <a:ext cx="5038142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0000" kern="0" dirty="0" smtClean="0">
                <a:latin typeface="Gill Sans MT" panose="020B0502020104020203" pitchFamily="34" charset="0"/>
              </a:rPr>
              <a:t>TEM</a:t>
            </a:r>
            <a:endParaRPr lang="en-GB" sz="20000" kern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92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10" y="4365104"/>
            <a:ext cx="8420100" cy="188255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latin typeface="Gill Sans MT" panose="020B0502020104020203" pitchFamily="34" charset="0"/>
              </a:rPr>
              <a:t>Common </a:t>
            </a:r>
            <a:r>
              <a:rPr lang="en-GB" dirty="0" smtClean="0">
                <a:latin typeface="Gill Sans MT" panose="020B0502020104020203" pitchFamily="34" charset="0"/>
              </a:rPr>
              <a:t>but </a:t>
            </a:r>
            <a:r>
              <a:rPr lang="en-GB" dirty="0">
                <a:latin typeface="Gill Sans MT" panose="020B0502020104020203" pitchFamily="34" charset="0"/>
              </a:rPr>
              <a:t>Differentiated Responsibilities and </a:t>
            </a:r>
            <a:r>
              <a:rPr lang="en-GB" dirty="0" smtClean="0">
                <a:latin typeface="Gill Sans MT" panose="020B0502020104020203" pitchFamily="34" charset="0"/>
              </a:rPr>
              <a:t>Respective </a:t>
            </a:r>
            <a:r>
              <a:rPr lang="en-GB" dirty="0">
                <a:latin typeface="Gill Sans MT" panose="020B0502020104020203" pitchFamily="34" charset="0"/>
              </a:rPr>
              <a:t>Capabilities</a:t>
            </a:r>
            <a:endParaRPr lang="en-US" dirty="0" smtClean="0">
              <a:latin typeface="Gill Sans MT" panose="020B0502020104020203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04528" y="1412776"/>
            <a:ext cx="777686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5000" kern="0" dirty="0" smtClean="0">
                <a:latin typeface="Gill Sans MT" panose="020B0502020104020203" pitchFamily="34" charset="0"/>
              </a:rPr>
              <a:t>CBDRRC</a:t>
            </a:r>
            <a:endParaRPr lang="en-GB" sz="15000" kern="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42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15890</TotalTime>
  <Words>123</Words>
  <Application>Microsoft Office PowerPoint</Application>
  <PresentationFormat>A4 Paper (210x297 mm)</PresentationFormat>
  <Paragraphs>29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Gill Sans</vt:lpstr>
      <vt:lpstr>Gill Sans MT</vt:lpstr>
      <vt:lpstr>Times New Roman</vt:lpstr>
      <vt:lpstr>Default Design</vt:lpstr>
      <vt:lpstr>PowerPoint Presentation</vt:lpstr>
      <vt:lpstr>CMP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Indices</dc:title>
  <dc:creator>Müller</dc:creator>
  <cp:lastModifiedBy>Brianna Craft</cp:lastModifiedBy>
  <cp:revision>493</cp:revision>
  <dcterms:created xsi:type="dcterms:W3CDTF">2003-02-10T11:42:57Z</dcterms:created>
  <dcterms:modified xsi:type="dcterms:W3CDTF">2016-06-10T15:27:55Z</dcterms:modified>
</cp:coreProperties>
</file>