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31" r:id="rId2"/>
    <p:sldId id="436" r:id="rId3"/>
    <p:sldId id="439" r:id="rId4"/>
    <p:sldId id="440" r:id="rId5"/>
    <p:sldId id="441" r:id="rId6"/>
    <p:sldId id="442" r:id="rId7"/>
    <p:sldId id="443" r:id="rId8"/>
    <p:sldId id="444" r:id="rId9"/>
    <p:sldId id="445" r:id="rId10"/>
    <p:sldId id="446" r:id="rId11"/>
    <p:sldId id="447" r:id="rId12"/>
    <p:sldId id="449" r:id="rId13"/>
    <p:sldId id="450" r:id="rId14"/>
    <p:sldId id="451" r:id="rId15"/>
    <p:sldId id="453" r:id="rId16"/>
    <p:sldId id="455" r:id="rId17"/>
    <p:sldId id="456" r:id="rId18"/>
    <p:sldId id="448" r:id="rId19"/>
    <p:sldId id="452" r:id="rId20"/>
    <p:sldId id="457" r:id="rId21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FF"/>
    <a:srgbClr val="FFFF00"/>
    <a:srgbClr val="00FF00"/>
    <a:srgbClr val="CC3300"/>
    <a:srgbClr val="6600CC"/>
    <a:srgbClr val="FF00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1" autoAdjust="0"/>
    <p:restoredTop sz="88021" autoAdjust="0"/>
  </p:normalViewPr>
  <p:slideViewPr>
    <p:cSldViewPr showGuides="1">
      <p:cViewPr varScale="1">
        <p:scale>
          <a:sx n="69" d="100"/>
          <a:sy n="69" d="100"/>
        </p:scale>
        <p:origin x="-426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292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96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36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000672" y="2587912"/>
            <a:ext cx="75612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200" dirty="0" smtClean="0">
                <a:solidFill>
                  <a:srgbClr val="660066"/>
                </a:solidFill>
                <a:latin typeface="Gill Sans MT" pitchFamily="34" charset="0"/>
              </a:rPr>
              <a:t>The 2018 Facilitative Dialogue</a:t>
            </a:r>
            <a:endParaRPr lang="en-GB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cap="small" dirty="0" smtClean="0">
                <a:solidFill>
                  <a:srgbClr val="660066"/>
                </a:solidFill>
                <a:latin typeface="Gill Sans MT" pitchFamily="34" charset="0"/>
              </a:rPr>
              <a:t>2017 Oxford Fellows Colloquium</a:t>
            </a:r>
          </a:p>
          <a:p>
            <a:pPr eaLnBrk="0" hangingPunct="0"/>
            <a:endParaRPr lang="en-GB" sz="2000" dirty="0" smtClean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err="1">
                <a:solidFill>
                  <a:srgbClr val="660066"/>
                </a:solidFill>
                <a:latin typeface="Gill Sans MT" pitchFamily="34" charset="0"/>
              </a:rPr>
              <a:t>Orlando</a:t>
            </a:r>
            <a:r>
              <a:rPr lang="en-GB" sz="2000" dirty="0">
                <a:solidFill>
                  <a:srgbClr val="660066"/>
                </a:solidFill>
                <a:latin typeface="Gill Sans MT" pitchFamily="34" charset="0"/>
              </a:rPr>
              <a:t> 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Rey , </a:t>
            </a:r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Achala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 </a:t>
            </a:r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Abeysinghe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, </a:t>
            </a:r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Mbaye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 </a:t>
            </a:r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Diagne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, Kaveh Guilanpour</a:t>
            </a:r>
            <a:endParaRPr lang="en-GB" sz="20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address the fact </a:t>
            </a:r>
            <a:r>
              <a:rPr lang="en-US" dirty="0" smtClean="0"/>
              <a:t>that </a:t>
            </a:r>
            <a:r>
              <a:rPr lang="en-US" dirty="0"/>
              <a:t>all countries will have to deal with economic, social, technological and other problems/barriers/constrains, that limit their </a:t>
            </a:r>
            <a:r>
              <a:rPr lang="en-US" dirty="0" smtClean="0"/>
              <a:t>actions.</a:t>
            </a:r>
          </a:p>
          <a:p>
            <a:pPr lvl="2"/>
            <a:r>
              <a:rPr lang="en-US" dirty="0" smtClean="0"/>
              <a:t>barriers </a:t>
            </a:r>
            <a:r>
              <a:rPr lang="en-US" dirty="0"/>
              <a:t>are often the most significant for developing countries. </a:t>
            </a:r>
            <a:endParaRPr lang="en-US" dirty="0" smtClean="0"/>
          </a:p>
          <a:p>
            <a:pPr lvl="1"/>
            <a:r>
              <a:rPr lang="en-US" dirty="0" smtClean="0"/>
              <a:t>highlight the </a:t>
            </a:r>
            <a:r>
              <a:rPr lang="en-US" dirty="0"/>
              <a:t>economic </a:t>
            </a:r>
            <a:r>
              <a:rPr lang="en-US" dirty="0" smtClean="0"/>
              <a:t>&amp; development benefits </a:t>
            </a:r>
            <a:r>
              <a:rPr lang="en-US" dirty="0"/>
              <a:t>of enhanced climate </a:t>
            </a:r>
            <a:r>
              <a:rPr lang="en-US" dirty="0" smtClean="0"/>
              <a:t>action</a:t>
            </a:r>
          </a:p>
        </p:txBody>
      </p:sp>
    </p:spTree>
    <p:extLst>
      <p:ext uri="{BB962C8B-B14F-4D97-AF65-F5344CB8AC3E}">
        <p14:creationId xmlns:p14="http://schemas.microsoft.com/office/powerpoint/2010/main" xmlns="" val="7485225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capitalise</a:t>
            </a:r>
            <a:r>
              <a:rPr lang="en-US" dirty="0"/>
              <a:t> on the technological ‘revolution’ in renewables and energy efficiency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allow </a:t>
            </a:r>
            <a:r>
              <a:rPr lang="en-US" dirty="0"/>
              <a:t>effective interaction of non-Party stakeholders with the </a:t>
            </a:r>
            <a:r>
              <a:rPr lang="en-US" dirty="0" smtClean="0"/>
              <a:t>FD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91349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technical element of the FD should aim to inform Parties on the three </a:t>
            </a:r>
            <a:r>
              <a:rPr lang="en-GB" dirty="0" smtClean="0"/>
              <a:t>questions </a:t>
            </a:r>
          </a:p>
          <a:p>
            <a:r>
              <a:rPr lang="en-GB" dirty="0" smtClean="0"/>
              <a:t>And in that context inputs for </a:t>
            </a:r>
            <a:r>
              <a:rPr lang="en-GB" dirty="0"/>
              <a:t>the technical </a:t>
            </a:r>
            <a:r>
              <a:rPr lang="en-GB" dirty="0" smtClean="0"/>
              <a:t>element should be:</a:t>
            </a:r>
          </a:p>
          <a:p>
            <a:pPr lvl="1"/>
            <a:r>
              <a:rPr lang="en-GB" dirty="0" smtClean="0"/>
              <a:t>Concise</a:t>
            </a:r>
          </a:p>
          <a:p>
            <a:pPr lvl="1"/>
            <a:r>
              <a:rPr lang="en-GB" dirty="0" smtClean="0"/>
              <a:t>Robust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apable </a:t>
            </a:r>
            <a:r>
              <a:rPr lang="en-GB" dirty="0"/>
              <a:t>of aggregation (i.e. quantifiable</a:t>
            </a:r>
            <a:r>
              <a:rPr lang="en-GB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39717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Ministerial </a:t>
            </a:r>
            <a:r>
              <a:rPr lang="en-US" dirty="0"/>
              <a:t>gathering at </a:t>
            </a:r>
            <a:r>
              <a:rPr lang="en-US" dirty="0" smtClean="0"/>
              <a:t>COP24: </a:t>
            </a:r>
          </a:p>
          <a:p>
            <a:pPr lvl="1"/>
            <a:r>
              <a:rPr lang="en-US" dirty="0" smtClean="0"/>
              <a:t>structured </a:t>
            </a:r>
            <a:r>
              <a:rPr lang="en-US" dirty="0"/>
              <a:t>to consider </a:t>
            </a:r>
            <a:r>
              <a:rPr lang="en-US" dirty="0" smtClean="0"/>
              <a:t>the </a:t>
            </a:r>
            <a:r>
              <a:rPr lang="en-US" dirty="0"/>
              <a:t>three questions </a:t>
            </a:r>
            <a:r>
              <a:rPr lang="en-US" dirty="0" smtClean="0"/>
              <a:t>sequentially </a:t>
            </a:r>
          </a:p>
          <a:p>
            <a:pPr lvl="1"/>
            <a:r>
              <a:rPr lang="en-US" dirty="0" smtClean="0"/>
              <a:t>Based on the output of the technical element on each of the three questions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Effective use of Ministerial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9690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Mandate is </a:t>
            </a:r>
            <a:r>
              <a:rPr lang="en-GB" dirty="0"/>
              <a:t>focused on </a:t>
            </a:r>
            <a:r>
              <a:rPr lang="en-GB" dirty="0" smtClean="0"/>
              <a:t>mitigation</a:t>
            </a:r>
          </a:p>
          <a:p>
            <a:r>
              <a:rPr lang="en-GB" dirty="0" smtClean="0"/>
              <a:t>Expansion of scope risks </a:t>
            </a:r>
            <a:r>
              <a:rPr lang="en-GB" dirty="0"/>
              <a:t>diluting </a:t>
            </a:r>
            <a:r>
              <a:rPr lang="en-GB" dirty="0" smtClean="0"/>
              <a:t>efforts &amp; focus </a:t>
            </a:r>
            <a:r>
              <a:rPr lang="en-GB" dirty="0"/>
              <a:t>in relation to mitigation </a:t>
            </a:r>
            <a:endParaRPr lang="en-GB" dirty="0" smtClean="0"/>
          </a:p>
          <a:p>
            <a:r>
              <a:rPr lang="en-GB" dirty="0" smtClean="0"/>
              <a:t>But there are concerns:</a:t>
            </a:r>
          </a:p>
          <a:p>
            <a:pPr lvl="1"/>
            <a:r>
              <a:rPr lang="en-GB" dirty="0" smtClean="0"/>
              <a:t>Scope not cut &amp; dried</a:t>
            </a:r>
          </a:p>
          <a:p>
            <a:pPr lvl="1"/>
            <a:r>
              <a:rPr lang="en-US" dirty="0" smtClean="0"/>
              <a:t>MOI in </a:t>
            </a:r>
            <a:r>
              <a:rPr lang="en-US" dirty="0"/>
              <a:t>relation to enhanced mitigation action will need to be part of the </a:t>
            </a:r>
            <a:r>
              <a:rPr lang="en-US" dirty="0" smtClean="0"/>
              <a:t>conversation</a:t>
            </a:r>
            <a:endParaRPr lang="en-US" dirty="0"/>
          </a:p>
          <a:p>
            <a:pPr lvl="1"/>
            <a:r>
              <a:rPr lang="en-US" dirty="0" smtClean="0"/>
              <a:t>Link between adaptation &amp; mitigation</a:t>
            </a:r>
          </a:p>
        </p:txBody>
      </p:sp>
    </p:spTree>
    <p:extLst>
      <p:ext uri="{BB962C8B-B14F-4D97-AF65-F5344CB8AC3E}">
        <p14:creationId xmlns:p14="http://schemas.microsoft.com/office/powerpoint/2010/main" xmlns="" val="6087018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FD should </a:t>
            </a:r>
            <a:r>
              <a:rPr lang="en-US" dirty="0" smtClean="0"/>
              <a:t>deliver: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clear response to the three key </a:t>
            </a:r>
            <a:r>
              <a:rPr lang="en-US" dirty="0" smtClean="0"/>
              <a:t>questions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clear signal of political intent to take what has been learned and use it to raise ambition and inform domestic processes to table updated or new </a:t>
            </a:r>
            <a:r>
              <a:rPr lang="en-US" dirty="0" smtClean="0"/>
              <a:t>NDCs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55225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Ministers should also be ready to give an indication – as part of that political signal – of  what the domestic process to receive </a:t>
            </a:r>
            <a:r>
              <a:rPr lang="en-GB" dirty="0" smtClean="0"/>
              <a:t>&amp; act </a:t>
            </a:r>
            <a:r>
              <a:rPr lang="en-GB" dirty="0"/>
              <a:t>on the output of the FD will </a:t>
            </a:r>
            <a:r>
              <a:rPr lang="en-GB" dirty="0" smtClean="0"/>
              <a:t>be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/>
              <a:t>national consultation process? </a:t>
            </a:r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/>
              <a:t>formal review of the NDC?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09875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/>
              <a:t>of </a:t>
            </a:r>
            <a:r>
              <a:rPr lang="en-US" dirty="0" smtClean="0"/>
              <a:t>FD </a:t>
            </a:r>
            <a:r>
              <a:rPr lang="en-US" dirty="0"/>
              <a:t>must be completed by </a:t>
            </a:r>
            <a:r>
              <a:rPr lang="en-US" dirty="0" smtClean="0"/>
              <a:t>COP23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COP23 </a:t>
            </a:r>
            <a:r>
              <a:rPr lang="en-US" dirty="0"/>
              <a:t>must give a clear signal and guidance as to what will happen </a:t>
            </a:r>
            <a:r>
              <a:rPr lang="en-US" dirty="0" smtClean="0"/>
              <a:t>next </a:t>
            </a:r>
            <a:r>
              <a:rPr lang="mr-IN" dirty="0" smtClean="0"/>
              <a:t>–</a:t>
            </a:r>
            <a:r>
              <a:rPr lang="en-US" dirty="0" smtClean="0"/>
              <a:t> timetable, deadlines</a:t>
            </a:r>
          </a:p>
          <a:p>
            <a:endParaRPr lang="en-US" dirty="0"/>
          </a:p>
          <a:p>
            <a:r>
              <a:rPr lang="en-US" dirty="0" smtClean="0"/>
              <a:t>‘Light </a:t>
            </a:r>
            <a:r>
              <a:rPr lang="en-US" dirty="0"/>
              <a:t>touch’ </a:t>
            </a:r>
            <a:r>
              <a:rPr lang="en-US" dirty="0" smtClean="0"/>
              <a:t>COP23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82562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Engagement of non-Party stakeholders: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will inputs from them be aggregated, if at </a:t>
            </a:r>
            <a:r>
              <a:rPr lang="en-US" dirty="0" smtClean="0"/>
              <a:t>all?</a:t>
            </a:r>
          </a:p>
          <a:p>
            <a:pPr lvl="1"/>
            <a:r>
              <a:rPr lang="en-US" dirty="0" smtClean="0"/>
              <a:t>How to ensure effective </a:t>
            </a:r>
            <a:r>
              <a:rPr lang="mr-IN" dirty="0" smtClean="0"/>
              <a:t>–</a:t>
            </a:r>
            <a:r>
              <a:rPr lang="en-US" dirty="0" smtClean="0"/>
              <a:t> Champions? </a:t>
            </a:r>
            <a:r>
              <a:rPr lang="en-US" smtClean="0"/>
              <a:t>CA Summit?</a:t>
            </a:r>
            <a:endParaRPr lang="en-US" dirty="0" smtClean="0"/>
          </a:p>
          <a:p>
            <a:r>
              <a:rPr lang="en-US" dirty="0" smtClean="0"/>
              <a:t>Political element of COP24:</a:t>
            </a:r>
          </a:p>
          <a:p>
            <a:pPr lvl="1"/>
            <a:r>
              <a:rPr lang="en-US" dirty="0" smtClean="0"/>
              <a:t>How best design Ministerial engagement to be truly interactive?</a:t>
            </a:r>
          </a:p>
          <a:p>
            <a:r>
              <a:rPr lang="en-US" dirty="0" smtClean="0"/>
              <a:t>How to take into account pre2020 implementation?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4886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of implementation:</a:t>
            </a:r>
          </a:p>
          <a:p>
            <a:pPr lvl="1"/>
            <a:r>
              <a:rPr lang="en-US" dirty="0" smtClean="0"/>
              <a:t>How can this be effectively brought into the conversation while respecting the mandate?</a:t>
            </a:r>
          </a:p>
          <a:p>
            <a:r>
              <a:rPr lang="en-US" dirty="0" smtClean="0"/>
              <a:t>UNSG Summit in 2019</a:t>
            </a:r>
          </a:p>
          <a:p>
            <a:pPr lvl="1"/>
            <a:r>
              <a:rPr lang="en-US" dirty="0" smtClean="0"/>
              <a:t>How to best make use of that?</a:t>
            </a:r>
          </a:p>
          <a:p>
            <a:r>
              <a:rPr lang="en-US" dirty="0" smtClean="0"/>
              <a:t>COP23 &amp; COP24</a:t>
            </a:r>
          </a:p>
          <a:p>
            <a:pPr lvl="1"/>
            <a:r>
              <a:rPr lang="en-US" dirty="0" smtClean="0"/>
              <a:t>What could the COP decisions look like?</a:t>
            </a:r>
          </a:p>
        </p:txBody>
      </p:sp>
    </p:spTree>
    <p:extLst>
      <p:ext uri="{BB962C8B-B14F-4D97-AF65-F5344CB8AC3E}">
        <p14:creationId xmlns:p14="http://schemas.microsoft.com/office/powerpoint/2010/main" xmlns="" val="19147516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PA temperature goals and net </a:t>
            </a:r>
            <a:r>
              <a:rPr lang="en-US" dirty="0"/>
              <a:t>zero emissions are to be </a:t>
            </a:r>
            <a:r>
              <a:rPr lang="en-US" dirty="0" smtClean="0"/>
              <a:t>achieved, </a:t>
            </a:r>
            <a:r>
              <a:rPr lang="en-US" dirty="0"/>
              <a:t>we cannot wait until the first </a:t>
            </a:r>
            <a:r>
              <a:rPr lang="en-US" dirty="0" smtClean="0"/>
              <a:t>GST to </a:t>
            </a:r>
            <a:r>
              <a:rPr lang="en-US" dirty="0"/>
              <a:t>take action. </a:t>
            </a:r>
            <a:endParaRPr lang="en-US" dirty="0" smtClean="0"/>
          </a:p>
          <a:p>
            <a:r>
              <a:rPr lang="en-US" dirty="0" smtClean="0"/>
              <a:t>FD - first </a:t>
            </a:r>
            <a:r>
              <a:rPr lang="en-US" dirty="0"/>
              <a:t>time after the entry into force of the PA that Parties will come together to consider </a:t>
            </a:r>
            <a:r>
              <a:rPr lang="en-US" dirty="0" smtClean="0"/>
              <a:t>ambition </a:t>
            </a:r>
            <a:r>
              <a:rPr lang="en-US" dirty="0"/>
              <a:t>of NDCs. </a:t>
            </a:r>
          </a:p>
          <a:p>
            <a:r>
              <a:rPr lang="en-US" dirty="0" smtClean="0"/>
              <a:t>Critical that </a:t>
            </a:r>
            <a:r>
              <a:rPr lang="en-US" dirty="0"/>
              <a:t>the FD is effective in contributing to achieving the long-term temperature </a:t>
            </a:r>
            <a:r>
              <a:rPr lang="en-US" dirty="0" smtClean="0"/>
              <a:t>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91070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u="sng" dirty="0" smtClean="0"/>
              <a:t>The United States</a:t>
            </a:r>
            <a:r>
              <a:rPr lang="en-US" b="1" dirty="0" smtClean="0"/>
              <a:t>???!!!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938523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</a:t>
            </a:r>
            <a:r>
              <a:rPr lang="en-US" dirty="0"/>
              <a:t>of common ground emerging regarding the modalities and objectives of the </a:t>
            </a:r>
            <a:r>
              <a:rPr lang="en-US" dirty="0" smtClean="0"/>
              <a:t>FD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number of issues still remain to be resolved in relation to the modalities, scope and </a:t>
            </a:r>
            <a:r>
              <a:rPr lang="en-US" dirty="0" smtClean="0"/>
              <a:t>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672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modalities should be designed to </a:t>
            </a:r>
            <a:r>
              <a:rPr lang="en-US" dirty="0" smtClean="0"/>
              <a:t>answer: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are we </a:t>
            </a:r>
            <a:r>
              <a:rPr lang="en-US" dirty="0" smtClean="0"/>
              <a:t>now?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do we need to be?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do we get there?</a:t>
            </a:r>
          </a:p>
        </p:txBody>
      </p:sp>
    </p:spTree>
    <p:extLst>
      <p:ext uri="{BB962C8B-B14F-4D97-AF65-F5344CB8AC3E}">
        <p14:creationId xmlns:p14="http://schemas.microsoft.com/office/powerpoint/2010/main" xmlns="" val="15980746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FD should be conducted in a way that:</a:t>
            </a:r>
          </a:p>
          <a:p>
            <a:pPr lvl="1"/>
            <a:r>
              <a:rPr lang="en-US" dirty="0" smtClean="0"/>
              <a:t>recognizes </a:t>
            </a:r>
            <a:r>
              <a:rPr lang="en-US" dirty="0"/>
              <a:t>and celebrate efforts already </a:t>
            </a:r>
            <a:r>
              <a:rPr lang="en-US" dirty="0" smtClean="0"/>
              <a:t>made</a:t>
            </a:r>
          </a:p>
          <a:p>
            <a:pPr lvl="1"/>
            <a:r>
              <a:rPr lang="en-US" dirty="0" smtClean="0"/>
              <a:t>informs </a:t>
            </a:r>
            <a:r>
              <a:rPr lang="en-US" dirty="0"/>
              <a:t>Parties’ preparation to raise the ambition of their </a:t>
            </a:r>
            <a:r>
              <a:rPr lang="en-US" dirty="0" smtClean="0"/>
              <a:t>NDCs</a:t>
            </a:r>
          </a:p>
          <a:p>
            <a:pPr lvl="1"/>
            <a:r>
              <a:rPr lang="en-US" dirty="0" smtClean="0"/>
              <a:t>Is effective</a:t>
            </a:r>
            <a:r>
              <a:rPr lang="en-US" dirty="0"/>
              <a:t>, </a:t>
            </a:r>
            <a:r>
              <a:rPr lang="en-US" dirty="0" smtClean="0"/>
              <a:t>simple, &amp; not </a:t>
            </a:r>
            <a:r>
              <a:rPr lang="en-US" dirty="0"/>
              <a:t>too </a:t>
            </a:r>
            <a:r>
              <a:rPr lang="en-US" dirty="0" smtClean="0"/>
              <a:t>burdensome </a:t>
            </a:r>
          </a:p>
          <a:p>
            <a:pPr lvl="1"/>
            <a:r>
              <a:rPr lang="en-US" dirty="0" smtClean="0"/>
              <a:t>Is strongly </a:t>
            </a:r>
            <a:r>
              <a:rPr lang="en-US" dirty="0"/>
              <a:t>linked to Paris outcome, in particular in relation to the long-term temperature goal and achievement of net zero </a:t>
            </a:r>
            <a:r>
              <a:rPr lang="en-US" dirty="0" smtClean="0"/>
              <a:t>emissions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63743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helps </a:t>
            </a:r>
            <a:r>
              <a:rPr lang="en-US" dirty="0"/>
              <a:t>generate the wider political momentum necessary to raise </a:t>
            </a:r>
            <a:r>
              <a:rPr lang="en-US" dirty="0" smtClean="0"/>
              <a:t>ambition</a:t>
            </a:r>
          </a:p>
          <a:p>
            <a:pPr lvl="1"/>
            <a:r>
              <a:rPr lang="en-US" b="1" u="sng" dirty="0" smtClean="0"/>
              <a:t>ensures </a:t>
            </a:r>
            <a:r>
              <a:rPr lang="en-US" b="1" u="sng" dirty="0"/>
              <a:t>the effective participation of sub-national/non-state </a:t>
            </a:r>
            <a:r>
              <a:rPr lang="en-US" b="1" u="sng" dirty="0" smtClean="0"/>
              <a:t>actors</a:t>
            </a:r>
          </a:p>
          <a:p>
            <a:pPr lvl="1"/>
            <a:r>
              <a:rPr lang="en-US" dirty="0" smtClean="0"/>
              <a:t>is transparent &amp; promotes </a:t>
            </a:r>
            <a:r>
              <a:rPr lang="en-US" dirty="0"/>
              <a:t>the increased transparency of Parties’ </a:t>
            </a:r>
            <a:r>
              <a:rPr lang="en-US" dirty="0" smtClean="0"/>
              <a:t>NDCs</a:t>
            </a:r>
          </a:p>
          <a:p>
            <a:pPr lvl="1"/>
            <a:r>
              <a:rPr lang="en-US" b="1" u="sng" dirty="0" smtClean="0"/>
              <a:t>explores </a:t>
            </a:r>
            <a:r>
              <a:rPr lang="en-US" b="1" u="sng" dirty="0"/>
              <a:t>the </a:t>
            </a:r>
            <a:r>
              <a:rPr lang="en-US" b="1" u="sng" dirty="0" smtClean="0"/>
              <a:t>current state </a:t>
            </a:r>
            <a:r>
              <a:rPr lang="en-US" b="1" u="sng" dirty="0"/>
              <a:t>of </a:t>
            </a:r>
            <a:r>
              <a:rPr lang="en-US" b="1" u="sng" dirty="0" smtClean="0"/>
              <a:t>implementation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xmlns="" val="20748114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incorporates and builds on the Fijian concept of ‘</a:t>
            </a:r>
            <a:r>
              <a:rPr lang="en-US" dirty="0" err="1"/>
              <a:t>Talanoa</a:t>
            </a:r>
            <a:r>
              <a:rPr lang="en-US" dirty="0"/>
              <a:t>’ – the process of inclusive, participatory and transparent dialogue that builds empathy and leads to decision-making for the common </a:t>
            </a:r>
            <a:r>
              <a:rPr lang="en-US" dirty="0" smtClean="0"/>
              <a:t>good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respectful engagement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0310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the </a:t>
            </a:r>
            <a:r>
              <a:rPr lang="en-US" dirty="0"/>
              <a:t>mitigation </a:t>
            </a:r>
            <a:r>
              <a:rPr lang="en-US" dirty="0" smtClean="0"/>
              <a:t>gap (where are we now and where do we need to be) </a:t>
            </a:r>
            <a:r>
              <a:rPr lang="en-US" dirty="0"/>
              <a:t>will not be </a:t>
            </a:r>
            <a:r>
              <a:rPr lang="en-US" dirty="0" smtClean="0"/>
              <a:t>enough &amp; we already know it will be big</a:t>
            </a:r>
          </a:p>
          <a:p>
            <a:r>
              <a:rPr lang="en-US" dirty="0"/>
              <a:t>P</a:t>
            </a:r>
            <a:r>
              <a:rPr lang="en-US" dirty="0" smtClean="0"/>
              <a:t>rimary </a:t>
            </a:r>
            <a:r>
              <a:rPr lang="en-US" dirty="0"/>
              <a:t>focus of the FD should be to address </a:t>
            </a:r>
            <a:r>
              <a:rPr lang="en-US" dirty="0" smtClean="0"/>
              <a:t>how </a:t>
            </a:r>
            <a:r>
              <a:rPr lang="en-US" dirty="0"/>
              <a:t>do we close that gap? </a:t>
            </a:r>
            <a:r>
              <a:rPr lang="en-US" dirty="0" smtClean="0"/>
              <a:t>(How do we get there?)</a:t>
            </a:r>
          </a:p>
          <a:p>
            <a:r>
              <a:rPr lang="en-US" dirty="0" smtClean="0"/>
              <a:t>FD </a:t>
            </a:r>
            <a:r>
              <a:rPr lang="en-US" dirty="0"/>
              <a:t>will need to be creative and innovative to address this question</a:t>
            </a:r>
          </a:p>
        </p:txBody>
      </p:sp>
    </p:spTree>
    <p:extLst>
      <p:ext uri="{BB962C8B-B14F-4D97-AF65-F5344CB8AC3E}">
        <p14:creationId xmlns:p14="http://schemas.microsoft.com/office/powerpoint/2010/main" xmlns="" val="17163543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such the FD will need to:</a:t>
            </a:r>
          </a:p>
          <a:p>
            <a:pPr lvl="1"/>
            <a:r>
              <a:rPr lang="en-US" dirty="0" smtClean="0"/>
              <a:t>demonstrate </a:t>
            </a:r>
            <a:r>
              <a:rPr lang="en-US" dirty="0"/>
              <a:t>that </a:t>
            </a:r>
            <a:r>
              <a:rPr lang="en-US" dirty="0" smtClean="0"/>
              <a:t>an increase </a:t>
            </a:r>
            <a:r>
              <a:rPr lang="en-US" dirty="0"/>
              <a:t>of ambition is not only necessary, but possible. </a:t>
            </a:r>
            <a:r>
              <a:rPr lang="en-US" dirty="0" smtClean="0"/>
              <a:t>It </a:t>
            </a:r>
            <a:r>
              <a:rPr lang="en-US" dirty="0"/>
              <a:t>will need to be truly </a:t>
            </a:r>
            <a:r>
              <a:rPr lang="en-US" dirty="0" smtClean="0"/>
              <a:t>facilitative</a:t>
            </a:r>
          </a:p>
          <a:p>
            <a:pPr lvl="2"/>
            <a:r>
              <a:rPr lang="en-US" dirty="0" smtClean="0"/>
              <a:t>provide solutions</a:t>
            </a:r>
            <a:r>
              <a:rPr lang="en-US" dirty="0"/>
              <a:t>, build partnerships, </a:t>
            </a:r>
            <a:r>
              <a:rPr lang="en-US" dirty="0" smtClean="0"/>
              <a:t>develop </a:t>
            </a:r>
            <a:r>
              <a:rPr lang="en-US" dirty="0"/>
              <a:t>a real movement where all parties can find a space and opportunities to go further and </a:t>
            </a:r>
            <a:r>
              <a:rPr lang="en-US" dirty="0" smtClean="0"/>
              <a:t>faster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17146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18041</TotalTime>
  <Words>863</Words>
  <Application>Microsoft Office PowerPoint</Application>
  <PresentationFormat>A4 Paper (210x297 mm)</PresentationFormat>
  <Paragraphs>107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Introduction</vt:lpstr>
      <vt:lpstr>Slide 3</vt:lpstr>
      <vt:lpstr>Modalities</vt:lpstr>
      <vt:lpstr>Modalities</vt:lpstr>
      <vt:lpstr>Modalities</vt:lpstr>
      <vt:lpstr>Modalities</vt:lpstr>
      <vt:lpstr>How do we get there?</vt:lpstr>
      <vt:lpstr>How do we get there?</vt:lpstr>
      <vt:lpstr>How do we get there?</vt:lpstr>
      <vt:lpstr>How do we get there?</vt:lpstr>
      <vt:lpstr>Technical element</vt:lpstr>
      <vt:lpstr>Political element</vt:lpstr>
      <vt:lpstr>Scope</vt:lpstr>
      <vt:lpstr>Outputs</vt:lpstr>
      <vt:lpstr>Outputs</vt:lpstr>
      <vt:lpstr>COP23</vt:lpstr>
      <vt:lpstr>Questions</vt:lpstr>
      <vt:lpstr>Questions (2)</vt:lpstr>
      <vt:lpstr>Questions (3)</vt:lpstr>
    </vt:vector>
  </TitlesOfParts>
  <Company>OIES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Cav</cp:lastModifiedBy>
  <cp:revision>515</cp:revision>
  <dcterms:created xsi:type="dcterms:W3CDTF">2003-02-10T11:42:57Z</dcterms:created>
  <dcterms:modified xsi:type="dcterms:W3CDTF">2017-08-31T13:00:34Z</dcterms:modified>
</cp:coreProperties>
</file>