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1" r:id="rId2"/>
    <p:sldId id="435" r:id="rId3"/>
    <p:sldId id="448" r:id="rId4"/>
    <p:sldId id="441" r:id="rId5"/>
    <p:sldId id="456" r:id="rId6"/>
    <p:sldId id="457" r:id="rId7"/>
    <p:sldId id="461" r:id="rId8"/>
    <p:sldId id="462" r:id="rId9"/>
    <p:sldId id="464" r:id="rId10"/>
    <p:sldId id="466" r:id="rId11"/>
    <p:sldId id="459" r:id="rId12"/>
    <p:sldId id="450" r:id="rId13"/>
    <p:sldId id="465" r:id="rId14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0066"/>
    <a:srgbClr val="0066FF"/>
    <a:srgbClr val="FFFF00"/>
    <a:srgbClr val="00FF00"/>
    <a:srgbClr val="CC3300"/>
    <a:srgbClr val="66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88017" autoAdjust="0"/>
  </p:normalViewPr>
  <p:slideViewPr>
    <p:cSldViewPr showGuides="1">
      <p:cViewPr varScale="1">
        <p:scale>
          <a:sx n="49" d="100"/>
          <a:sy n="49" d="100"/>
        </p:scale>
        <p:origin x="1330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9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26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27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3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7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8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5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97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5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170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19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9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03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00672" y="2168860"/>
            <a:ext cx="75612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dirty="0" smtClean="0">
                <a:solidFill>
                  <a:srgbClr val="660066"/>
                </a:solidFill>
                <a:latin typeface="Gill Sans MT" pitchFamily="34" charset="0"/>
              </a:rPr>
              <a:t>Effectively Delivering </a:t>
            </a:r>
          </a:p>
          <a:p>
            <a:pPr eaLnBrk="0" hangingPunct="0"/>
            <a:r>
              <a:rPr lang="en-GB" sz="3200" dirty="0" smtClean="0">
                <a:solidFill>
                  <a:srgbClr val="660066"/>
                </a:solidFill>
                <a:latin typeface="Gill Sans MT" pitchFamily="34" charset="0"/>
              </a:rPr>
              <a:t>on Gender in the UNFCCC</a:t>
            </a:r>
          </a:p>
          <a:p>
            <a:pPr eaLnBrk="0" hangingPunct="0"/>
            <a:endParaRPr lang="en-GB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cap="small" dirty="0" smtClean="0">
                <a:solidFill>
                  <a:srgbClr val="660066"/>
                </a:solidFill>
                <a:latin typeface="Gill Sans MT" pitchFamily="34" charset="0"/>
              </a:rPr>
              <a:t>Gender Action Plan and the Paris Work Programme </a:t>
            </a:r>
          </a:p>
          <a:p>
            <a:pPr eaLnBrk="0" hangingPunct="0"/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Geert Fremout </a:t>
            </a:r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Federal Public </a:t>
            </a:r>
            <a:r>
              <a:rPr lang="en-GB" sz="2000" smtClean="0">
                <a:solidFill>
                  <a:srgbClr val="660066"/>
                </a:solidFill>
                <a:latin typeface="Gill Sans MT" pitchFamily="34" charset="0"/>
              </a:rPr>
              <a:t>Service </a:t>
            </a:r>
            <a:r>
              <a:rPr lang="en-GB" sz="2000" smtClean="0">
                <a:solidFill>
                  <a:srgbClr val="660066"/>
                </a:solidFill>
                <a:latin typeface="Gill Sans MT" pitchFamily="34" charset="0"/>
              </a:rPr>
              <a:t>Public 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Health, Food Chain Safety &amp; Environment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 dirty="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Gender under the Paris Work Programme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23686" y="836712"/>
            <a:ext cx="791846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BE" sz="2800" i="1" kern="0" dirty="0" smtClean="0">
                <a:latin typeface="Gill Sans MT" panose="020B0502020104020203" pitchFamily="34" charset="0"/>
              </a:rPr>
              <a:t>[</a:t>
            </a:r>
            <a:r>
              <a:rPr lang="nl-BE" sz="2800" i="1" kern="0" dirty="0" err="1" smtClean="0">
                <a:latin typeface="Gill Sans MT" panose="020B0502020104020203" pitchFamily="34" charset="0"/>
              </a:rPr>
              <a:t>NDCs</a:t>
            </a:r>
            <a:r>
              <a:rPr lang="nl-BE" sz="2800" i="1" kern="0" dirty="0" smtClean="0">
                <a:latin typeface="Gill Sans MT" panose="020B0502020104020203" pitchFamily="34" charset="0"/>
              </a:rPr>
              <a:t> and Adaptation Communications] </a:t>
            </a:r>
            <a:r>
              <a:rPr lang="nl-BE" sz="2800" kern="0" dirty="0" smtClean="0">
                <a:latin typeface="Gill Sans MT" panose="020B0502020104020203" pitchFamily="34" charset="0"/>
              </a:rPr>
              <a:t>: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Encourage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Parties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to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integrate</a:t>
            </a:r>
            <a:r>
              <a:rPr lang="nl-BE" sz="2800" kern="0" dirty="0" smtClean="0">
                <a:latin typeface="Gill Sans MT" panose="020B0502020104020203" pitchFamily="34" charset="0"/>
              </a:rPr>
              <a:t> gender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considerations</a:t>
            </a:r>
            <a:r>
              <a:rPr lang="nl-BE" sz="2800" kern="0" dirty="0" smtClean="0">
                <a:latin typeface="Gill Sans MT" panose="020B0502020104020203" pitchFamily="34" charset="0"/>
              </a:rPr>
              <a:t> (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etc</a:t>
            </a:r>
            <a:r>
              <a:rPr lang="nl-BE" sz="2800" kern="0" dirty="0" smtClean="0">
                <a:latin typeface="Gill Sans MT" panose="020B0502020104020203" pitchFamily="34" charset="0"/>
              </a:rPr>
              <a:t>…) in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their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Nationally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Determined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Contributions</a:t>
            </a:r>
            <a:r>
              <a:rPr lang="nl-BE" sz="2800" kern="0" dirty="0" smtClean="0">
                <a:latin typeface="Gill Sans MT" panose="020B0502020104020203" pitchFamily="34" charset="0"/>
              </a:rPr>
              <a:t> and Adaptation Communications</a:t>
            </a:r>
          </a:p>
          <a:p>
            <a:r>
              <a:rPr lang="en-US" sz="2800" i="1" kern="0" dirty="0" smtClean="0">
                <a:latin typeface="Gill Sans MT" panose="020B0502020104020203" pitchFamily="34" charset="0"/>
              </a:rPr>
              <a:t>[Transparency Framework :] </a:t>
            </a:r>
            <a:r>
              <a:rPr lang="en-US" sz="2800" kern="0" dirty="0" smtClean="0">
                <a:latin typeface="Gill Sans MT" panose="020B0502020104020203" pitchFamily="34" charset="0"/>
              </a:rPr>
              <a:t>Encourage Parties,  when  reporting  on  their  climate  policies […], to include information on how they are integrating gender considerations (etc..) into such policies (also 21/CP.21)</a:t>
            </a:r>
          </a:p>
          <a:p>
            <a:r>
              <a:rPr lang="nl-BE" sz="2800" i="1" kern="0" dirty="0" smtClean="0">
                <a:latin typeface="Gill Sans MT" panose="020B0502020104020203" pitchFamily="34" charset="0"/>
              </a:rPr>
              <a:t>[Global Stocktake :]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Include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an</a:t>
            </a:r>
            <a:r>
              <a:rPr lang="nl-BE" sz="2800" kern="0" dirty="0" smtClean="0">
                <a:latin typeface="Gill Sans MT" panose="020B0502020104020203" pitchFamily="34" charset="0"/>
              </a:rPr>
              <a:t>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aggregate</a:t>
            </a:r>
            <a:r>
              <a:rPr lang="nl-BE" sz="2800" kern="0" dirty="0" smtClean="0">
                <a:latin typeface="Gill Sans MT" panose="020B0502020104020203" pitchFamily="34" charset="0"/>
              </a:rPr>
              <a:t> assessment of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integration</a:t>
            </a:r>
            <a:r>
              <a:rPr lang="nl-BE" sz="2800" kern="0" dirty="0" smtClean="0">
                <a:latin typeface="Gill Sans MT" panose="020B0502020104020203" pitchFamily="34" charset="0"/>
              </a:rPr>
              <a:t> of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the</a:t>
            </a:r>
            <a:r>
              <a:rPr lang="nl-BE" sz="2800" kern="0" dirty="0" smtClean="0">
                <a:latin typeface="Gill Sans MT" panose="020B0502020104020203" pitchFamily="34" charset="0"/>
              </a:rPr>
              <a:t> gender (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etc</a:t>
            </a:r>
            <a:r>
              <a:rPr lang="nl-BE" sz="2800" kern="0" dirty="0" smtClean="0">
                <a:latin typeface="Gill Sans MT" panose="020B0502020104020203" pitchFamily="34" charset="0"/>
              </a:rPr>
              <a:t>… )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dimension</a:t>
            </a:r>
            <a:r>
              <a:rPr lang="nl-BE" sz="2800" kern="0" dirty="0" smtClean="0">
                <a:latin typeface="Gill Sans MT" panose="020B0502020104020203" pitchFamily="34" charset="0"/>
              </a:rPr>
              <a:t> in </a:t>
            </a:r>
            <a:r>
              <a:rPr lang="nl-BE" sz="2800" kern="0" dirty="0" err="1" smtClean="0">
                <a:latin typeface="Gill Sans MT" panose="020B0502020104020203" pitchFamily="34" charset="0"/>
              </a:rPr>
              <a:t>the</a:t>
            </a:r>
            <a:r>
              <a:rPr lang="nl-BE" sz="2800" kern="0" dirty="0" smtClean="0">
                <a:latin typeface="Gill Sans MT" panose="020B0502020104020203" pitchFamily="34" charset="0"/>
              </a:rPr>
              <a:t> GST</a:t>
            </a:r>
          </a:p>
          <a:p>
            <a:endParaRPr lang="nl-BE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11519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Questions for discussion  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908720"/>
            <a:ext cx="7918462" cy="5724636"/>
          </a:xfrm>
        </p:spPr>
        <p:txBody>
          <a:bodyPr/>
          <a:lstStyle/>
          <a:p>
            <a:r>
              <a:rPr lang="nl-BE" dirty="0" smtClean="0">
                <a:latin typeface="Gill Sans MT" panose="020B0502020104020203" pitchFamily="34" charset="0"/>
              </a:rPr>
              <a:t>How </a:t>
            </a:r>
            <a:r>
              <a:rPr lang="nl-BE" dirty="0" err="1" smtClean="0">
                <a:latin typeface="Gill Sans MT" panose="020B0502020104020203" pitchFamily="34" charset="0"/>
              </a:rPr>
              <a:t>ensure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that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climate</a:t>
            </a:r>
            <a:r>
              <a:rPr lang="nl-BE" dirty="0" smtClean="0">
                <a:latin typeface="Gill Sans MT" panose="020B0502020104020203" pitchFamily="34" charset="0"/>
              </a:rPr>
              <a:t> action is </a:t>
            </a:r>
            <a:r>
              <a:rPr lang="nl-BE" dirty="0" err="1" smtClean="0">
                <a:latin typeface="Gill Sans MT" panose="020B0502020104020203" pitchFamily="34" charset="0"/>
              </a:rPr>
              <a:t>not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promoted</a:t>
            </a:r>
            <a:r>
              <a:rPr lang="nl-BE" dirty="0" smtClean="0">
                <a:latin typeface="Gill Sans MT" panose="020B0502020104020203" pitchFamily="34" charset="0"/>
              </a:rPr>
              <a:t> in </a:t>
            </a:r>
            <a:r>
              <a:rPr lang="nl-BE" dirty="0" err="1" smtClean="0">
                <a:latin typeface="Gill Sans MT" panose="020B0502020104020203" pitchFamily="34" charset="0"/>
              </a:rPr>
              <a:t>isolation</a:t>
            </a:r>
            <a:r>
              <a:rPr lang="nl-BE" dirty="0" smtClean="0">
                <a:latin typeface="Gill Sans MT" panose="020B0502020104020203" pitchFamily="34" charset="0"/>
              </a:rPr>
              <a:t>, but </a:t>
            </a:r>
            <a:r>
              <a:rPr lang="nl-BE" dirty="0" err="1" smtClean="0">
                <a:latin typeface="Gill Sans MT" panose="020B0502020104020203" pitchFamily="34" charset="0"/>
              </a:rPr>
              <a:t>integrated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with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other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aspects</a:t>
            </a:r>
            <a:r>
              <a:rPr lang="nl-BE" dirty="0" smtClean="0">
                <a:latin typeface="Gill Sans MT" panose="020B0502020104020203" pitchFamily="34" charset="0"/>
              </a:rPr>
              <a:t> of </a:t>
            </a:r>
            <a:r>
              <a:rPr lang="nl-BE" dirty="0" err="1" smtClean="0">
                <a:latin typeface="Gill Sans MT" panose="020B0502020104020203" pitchFamily="34" charset="0"/>
              </a:rPr>
              <a:t>sustainable</a:t>
            </a:r>
            <a:r>
              <a:rPr lang="nl-BE" dirty="0" smtClean="0">
                <a:latin typeface="Gill Sans MT" panose="020B0502020104020203" pitchFamily="34" charset="0"/>
              </a:rPr>
              <a:t> development (</a:t>
            </a:r>
            <a:r>
              <a:rPr lang="nl-BE" dirty="0" err="1" smtClean="0">
                <a:latin typeface="Gill Sans MT" panose="020B0502020104020203" pitchFamily="34" charset="0"/>
              </a:rPr>
              <a:t>including</a:t>
            </a:r>
            <a:r>
              <a:rPr lang="nl-BE" dirty="0" smtClean="0">
                <a:latin typeface="Gill Sans MT" panose="020B0502020104020203" pitchFamily="34" charset="0"/>
              </a:rPr>
              <a:t> gender)? </a:t>
            </a:r>
          </a:p>
          <a:p>
            <a:pPr marL="0" indent="0">
              <a:buNone/>
            </a:pPr>
            <a:endParaRPr lang="nl-BE" dirty="0" smtClean="0">
              <a:latin typeface="Gill Sans MT" panose="020B0502020104020203" pitchFamily="34" charset="0"/>
            </a:endParaRPr>
          </a:p>
          <a:p>
            <a:r>
              <a:rPr lang="nl-BE" dirty="0" smtClean="0">
                <a:latin typeface="Gill Sans MT" panose="020B0502020104020203" pitchFamily="34" charset="0"/>
              </a:rPr>
              <a:t>How </a:t>
            </a:r>
            <a:r>
              <a:rPr lang="nl-BE" dirty="0" err="1" smtClean="0">
                <a:latin typeface="Gill Sans MT" panose="020B0502020104020203" pitchFamily="34" charset="0"/>
              </a:rPr>
              <a:t>to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enhance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effective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implementation</a:t>
            </a:r>
            <a:r>
              <a:rPr lang="nl-BE" dirty="0" smtClean="0">
                <a:latin typeface="Gill Sans MT" panose="020B0502020104020203" pitchFamily="34" charset="0"/>
              </a:rPr>
              <a:t> of </a:t>
            </a:r>
            <a:r>
              <a:rPr lang="nl-BE" dirty="0" err="1" smtClean="0">
                <a:latin typeface="Gill Sans MT" panose="020B0502020104020203" pitchFamily="34" charset="0"/>
              </a:rPr>
              <a:t>the</a:t>
            </a:r>
            <a:r>
              <a:rPr lang="nl-BE" dirty="0" smtClean="0">
                <a:latin typeface="Gill Sans MT" panose="020B0502020104020203" pitchFamily="34" charset="0"/>
              </a:rPr>
              <a:t> gender mandates </a:t>
            </a:r>
            <a:r>
              <a:rPr lang="nl-BE" dirty="0" err="1" smtClean="0">
                <a:latin typeface="Gill Sans MT" panose="020B0502020104020203" pitchFamily="34" charset="0"/>
              </a:rPr>
              <a:t>under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the</a:t>
            </a:r>
            <a:r>
              <a:rPr lang="nl-BE" dirty="0" smtClean="0">
                <a:latin typeface="Gill Sans MT" panose="020B0502020104020203" pitchFamily="34" charset="0"/>
              </a:rPr>
              <a:t> UNFCCC? </a:t>
            </a:r>
          </a:p>
          <a:p>
            <a:pPr marL="0" indent="0">
              <a:buNone/>
            </a:pPr>
            <a:endParaRPr lang="nl-BE" dirty="0" smtClean="0">
              <a:latin typeface="Gill Sans MT" panose="020B0502020104020203" pitchFamily="34" charset="0"/>
            </a:endParaRPr>
          </a:p>
          <a:p>
            <a:r>
              <a:rPr lang="nl-BE" dirty="0" err="1" smtClean="0">
                <a:latin typeface="Gill Sans MT" panose="020B0502020104020203" pitchFamily="34" charset="0"/>
              </a:rPr>
              <a:t>What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can</a:t>
            </a:r>
            <a:r>
              <a:rPr lang="nl-BE" dirty="0" smtClean="0">
                <a:latin typeface="Gill Sans MT" panose="020B0502020104020203" pitchFamily="34" charset="0"/>
              </a:rPr>
              <a:t>/</a:t>
            </a:r>
            <a:r>
              <a:rPr lang="nl-BE" dirty="0" err="1" smtClean="0">
                <a:latin typeface="Gill Sans MT" panose="020B0502020104020203" pitchFamily="34" charset="0"/>
              </a:rPr>
              <a:t>should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be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done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under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the</a:t>
            </a:r>
            <a:r>
              <a:rPr lang="nl-BE" dirty="0" smtClean="0">
                <a:latin typeface="Gill Sans MT" panose="020B0502020104020203" pitchFamily="34" charset="0"/>
              </a:rPr>
              <a:t> Paris </a:t>
            </a:r>
            <a:r>
              <a:rPr lang="nl-BE" dirty="0" err="1" smtClean="0">
                <a:latin typeface="Gill Sans MT" panose="020B0502020104020203" pitchFamily="34" charset="0"/>
              </a:rPr>
              <a:t>Work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Programme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to</a:t>
            </a:r>
            <a:r>
              <a:rPr lang="nl-BE" dirty="0" smtClean="0">
                <a:latin typeface="Gill Sans MT" panose="020B0502020104020203" pitchFamily="34" charset="0"/>
              </a:rPr>
              <a:t> make </a:t>
            </a:r>
            <a:r>
              <a:rPr lang="nl-BE" dirty="0" err="1" smtClean="0">
                <a:latin typeface="Gill Sans MT" panose="020B0502020104020203" pitchFamily="34" charset="0"/>
              </a:rPr>
              <a:t>this</a:t>
            </a:r>
            <a:r>
              <a:rPr lang="nl-BE" dirty="0" smtClean="0">
                <a:latin typeface="Gill Sans MT" panose="020B0502020104020203" pitchFamily="34" charset="0"/>
              </a:rPr>
              <a:t> happen?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2950" y="800708"/>
            <a:ext cx="8420100" cy="5295292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pPr marL="0" indent="0" algn="ctr">
              <a:buNone/>
            </a:pPr>
            <a:r>
              <a:rPr lang="nl-BE" kern="1200" dirty="0" err="1">
                <a:solidFill>
                  <a:srgbClr val="660066"/>
                </a:solidFill>
                <a:latin typeface="Gill Sans" pitchFamily="34" charset="0"/>
              </a:rPr>
              <a:t>Thank</a:t>
            </a:r>
            <a:r>
              <a:rPr lang="nl-BE" kern="1200" dirty="0">
                <a:solidFill>
                  <a:srgbClr val="660066"/>
                </a:solidFill>
                <a:latin typeface="Gill Sans" pitchFamily="34" charset="0"/>
              </a:rPr>
              <a:t> </a:t>
            </a:r>
            <a:r>
              <a:rPr lang="nl-BE" kern="1200" dirty="0" err="1">
                <a:solidFill>
                  <a:srgbClr val="660066"/>
                </a:solidFill>
                <a:latin typeface="Gill Sans" pitchFamily="34" charset="0"/>
              </a:rPr>
              <a:t>you</a:t>
            </a:r>
            <a:r>
              <a:rPr lang="nl-BE" kern="1200" dirty="0">
                <a:solidFill>
                  <a:srgbClr val="660066"/>
                </a:solidFill>
                <a:latin typeface="Gill Sans" pitchFamily="34" charset="0"/>
              </a:rPr>
              <a:t> </a:t>
            </a:r>
            <a:r>
              <a:rPr lang="nl-BE" kern="1200" dirty="0" err="1">
                <a:solidFill>
                  <a:srgbClr val="660066"/>
                </a:solidFill>
                <a:latin typeface="Gill Sans" pitchFamily="34" charset="0"/>
              </a:rPr>
              <a:t>for</a:t>
            </a:r>
            <a:r>
              <a:rPr lang="nl-BE" kern="1200" dirty="0">
                <a:solidFill>
                  <a:srgbClr val="660066"/>
                </a:solidFill>
                <a:latin typeface="Gill Sans" pitchFamily="34" charset="0"/>
              </a:rPr>
              <a:t> </a:t>
            </a:r>
            <a:r>
              <a:rPr lang="nl-BE" kern="1200" dirty="0" err="1">
                <a:solidFill>
                  <a:srgbClr val="660066"/>
                </a:solidFill>
                <a:latin typeface="Gill Sans" pitchFamily="34" charset="0"/>
              </a:rPr>
              <a:t>your</a:t>
            </a:r>
            <a:r>
              <a:rPr lang="nl-BE" kern="1200" dirty="0">
                <a:solidFill>
                  <a:srgbClr val="660066"/>
                </a:solidFill>
                <a:latin typeface="Gill Sans" pitchFamily="34" charset="0"/>
              </a:rPr>
              <a:t> attention!</a:t>
            </a:r>
          </a:p>
          <a:p>
            <a:endParaRPr lang="nl-BE" dirty="0"/>
          </a:p>
          <a:p>
            <a:pPr marL="0" indent="0" algn="ctr">
              <a:buNone/>
            </a:pPr>
            <a:r>
              <a:rPr lang="nl-BE" dirty="0" smtClean="0">
                <a:latin typeface="Gill Sans MT" panose="020B0502020104020203" pitchFamily="34" charset="0"/>
              </a:rPr>
              <a:t>geert.fremout@environment.belgium.be</a:t>
            </a:r>
            <a:r>
              <a:rPr lang="nl-BE" dirty="0" smtClean="0"/>
              <a:t> 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406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2480" y="6510826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/>
              <a:t>http://www.drawdown.org/solutions</a:t>
            </a:r>
            <a:endParaRPr lang="en-US" sz="16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8744" y="3283816"/>
            <a:ext cx="8526162" cy="30351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44" y="896494"/>
            <a:ext cx="8324743" cy="2208309"/>
          </a:xfrm>
          <a:prstGeom prst="rect">
            <a:avLst/>
          </a:prstGeom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Back up Slide - Project Drawdown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De </a:t>
            </a:r>
            <a:r>
              <a:rPr lang="en-GB" dirty="0" err="1" smtClean="0">
                <a:solidFill>
                  <a:srgbClr val="660066"/>
                </a:solidFill>
                <a:latin typeface="Gill Sans" pitchFamily="34" charset="0"/>
              </a:rPr>
              <a:t>Standaard</a:t>
            </a:r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, 19-20 August 2017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477" y="620688"/>
            <a:ext cx="8244916" cy="5924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2480" y="6510826"/>
            <a:ext cx="2916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/>
              <a:t>Source : www.standaard.be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4" y="225425"/>
            <a:ext cx="8245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The broader context  : the  Paris Agreement and the SDGs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421" y="5647926"/>
            <a:ext cx="5326509" cy="556778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46434" y="970880"/>
            <a:ext cx="5110485" cy="465081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532" y="2678844"/>
            <a:ext cx="655388" cy="65538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9" y="769223"/>
            <a:ext cx="655388" cy="655388"/>
          </a:xfrm>
          <a:prstGeom prst="rect">
            <a:avLst/>
          </a:prstGeom>
        </p:spPr>
      </p:pic>
      <p:pic>
        <p:nvPicPr>
          <p:cNvPr id="6144" name="Picture 61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80" y="1233588"/>
            <a:ext cx="655388" cy="655388"/>
          </a:xfrm>
          <a:prstGeom prst="rect">
            <a:avLst/>
          </a:prstGeom>
        </p:spPr>
      </p:pic>
      <p:pic>
        <p:nvPicPr>
          <p:cNvPr id="6145" name="Picture 61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29" y="2560549"/>
            <a:ext cx="655388" cy="655388"/>
          </a:xfrm>
          <a:prstGeom prst="rect">
            <a:avLst/>
          </a:prstGeom>
        </p:spPr>
      </p:pic>
      <p:pic>
        <p:nvPicPr>
          <p:cNvPr id="6147" name="Picture 61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59" y="4487482"/>
            <a:ext cx="655388" cy="655388"/>
          </a:xfrm>
          <a:prstGeom prst="rect">
            <a:avLst/>
          </a:prstGeom>
        </p:spPr>
      </p:pic>
      <p:pic>
        <p:nvPicPr>
          <p:cNvPr id="6148" name="Picture 61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66" y="2577690"/>
            <a:ext cx="655388" cy="655388"/>
          </a:xfrm>
          <a:prstGeom prst="rect">
            <a:avLst/>
          </a:prstGeom>
        </p:spPr>
      </p:pic>
      <p:pic>
        <p:nvPicPr>
          <p:cNvPr id="6149" name="Picture 61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532" y="3459200"/>
            <a:ext cx="655388" cy="655388"/>
          </a:xfrm>
          <a:prstGeom prst="rect">
            <a:avLst/>
          </a:prstGeom>
        </p:spPr>
      </p:pic>
      <p:pic>
        <p:nvPicPr>
          <p:cNvPr id="6150" name="Picture 614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532" y="5688252"/>
            <a:ext cx="655388" cy="655388"/>
          </a:xfrm>
          <a:prstGeom prst="rect">
            <a:avLst/>
          </a:prstGeom>
        </p:spPr>
      </p:pic>
      <p:pic>
        <p:nvPicPr>
          <p:cNvPr id="6151" name="Picture 61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9" y="1626801"/>
            <a:ext cx="655388" cy="655388"/>
          </a:xfrm>
          <a:prstGeom prst="rect">
            <a:avLst/>
          </a:prstGeom>
        </p:spPr>
      </p:pic>
      <p:pic>
        <p:nvPicPr>
          <p:cNvPr id="6152" name="Picture 61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532" y="1954495"/>
            <a:ext cx="655388" cy="655388"/>
          </a:xfrm>
          <a:prstGeom prst="rect">
            <a:avLst/>
          </a:prstGeom>
        </p:spPr>
      </p:pic>
      <p:pic>
        <p:nvPicPr>
          <p:cNvPr id="6153" name="Picture 615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532" y="4963904"/>
            <a:ext cx="655388" cy="655388"/>
          </a:xfrm>
          <a:prstGeom prst="rect">
            <a:avLst/>
          </a:prstGeom>
        </p:spPr>
      </p:pic>
      <p:pic>
        <p:nvPicPr>
          <p:cNvPr id="6154" name="Picture 615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29" y="4925602"/>
            <a:ext cx="655388" cy="655388"/>
          </a:xfrm>
          <a:prstGeom prst="rect">
            <a:avLst/>
          </a:prstGeom>
        </p:spPr>
      </p:pic>
      <p:pic>
        <p:nvPicPr>
          <p:cNvPr id="6155" name="Picture 615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28" y="5619782"/>
            <a:ext cx="655388" cy="655388"/>
          </a:xfrm>
          <a:prstGeom prst="rect">
            <a:avLst/>
          </a:prstGeom>
        </p:spPr>
      </p:pic>
      <p:pic>
        <p:nvPicPr>
          <p:cNvPr id="6156" name="Picture 615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200" y="2101428"/>
            <a:ext cx="1506594" cy="1506594"/>
          </a:xfrm>
          <a:prstGeom prst="rect">
            <a:avLst/>
          </a:prstGeom>
        </p:spPr>
      </p:pic>
      <p:pic>
        <p:nvPicPr>
          <p:cNvPr id="6157" name="Picture 615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59" y="3669169"/>
            <a:ext cx="655388" cy="655388"/>
          </a:xfrm>
          <a:prstGeom prst="rect">
            <a:avLst/>
          </a:prstGeom>
        </p:spPr>
      </p:pic>
      <p:pic>
        <p:nvPicPr>
          <p:cNvPr id="6158" name="Picture 615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8" y="3656907"/>
            <a:ext cx="655388" cy="655388"/>
          </a:xfrm>
          <a:prstGeom prst="rect">
            <a:avLst/>
          </a:prstGeom>
        </p:spPr>
      </p:pic>
      <p:pic>
        <p:nvPicPr>
          <p:cNvPr id="6159" name="Picture 615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5532" y="4239556"/>
            <a:ext cx="655388" cy="65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4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9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4" y="225425"/>
            <a:ext cx="8319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660066"/>
                </a:solidFill>
                <a:latin typeface="Gill Sans" pitchFamily="34" charset="0"/>
              </a:rPr>
              <a:t>The broader </a:t>
            </a:r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context : </a:t>
            </a:r>
            <a:r>
              <a:rPr lang="en-GB" dirty="0">
                <a:solidFill>
                  <a:srgbClr val="660066"/>
                </a:solidFill>
                <a:latin typeface="Gill Sans" pitchFamily="34" charset="0"/>
              </a:rPr>
              <a:t>the  Paris Agreement and the SDGs 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47625" y="1088740"/>
            <a:ext cx="8782889" cy="49712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8394" y="6426932"/>
            <a:ext cx="2268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/>
              <a:t>Source : www.wri.org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80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Gender under UNFCCC :  Milestones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32" y="701648"/>
            <a:ext cx="7918462" cy="5859700"/>
          </a:xfrm>
        </p:spPr>
        <p:txBody>
          <a:bodyPr/>
          <a:lstStyle/>
          <a:p>
            <a:r>
              <a:rPr lang="nl-BE" dirty="0" smtClean="0">
                <a:latin typeface="Gill Sans MT" panose="020B0502020104020203" pitchFamily="34" charset="0"/>
              </a:rPr>
              <a:t>Steady </a:t>
            </a:r>
            <a:r>
              <a:rPr lang="nl-BE" dirty="0" err="1" smtClean="0">
                <a:latin typeface="Gill Sans MT" panose="020B0502020104020203" pitchFamily="34" charset="0"/>
              </a:rPr>
              <a:t>progress</a:t>
            </a:r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Gender decisions 36/CP.7, </a:t>
            </a:r>
            <a:r>
              <a:rPr lang="en-US" dirty="0">
                <a:latin typeface="Gill Sans MT" panose="020B0502020104020203" pitchFamily="34" charset="0"/>
              </a:rPr>
              <a:t>23/CP.18, </a:t>
            </a:r>
            <a:r>
              <a:rPr lang="en-US" dirty="0" smtClean="0">
                <a:latin typeface="Gill Sans MT" panose="020B0502020104020203" pitchFamily="34" charset="0"/>
              </a:rPr>
              <a:t>18/CP.20 (Lima Work </a:t>
            </a:r>
            <a:r>
              <a:rPr lang="en-US" dirty="0" err="1" smtClean="0">
                <a:latin typeface="Gill Sans MT" panose="020B0502020104020203" pitchFamily="34" charset="0"/>
              </a:rPr>
              <a:t>Programme</a:t>
            </a:r>
            <a:r>
              <a:rPr lang="en-US" dirty="0" smtClean="0">
                <a:latin typeface="Gill Sans MT" panose="020B0502020104020203" pitchFamily="34" charset="0"/>
              </a:rPr>
              <a:t> on Gender) and 21/CP.22 (extending Lima Work </a:t>
            </a:r>
            <a:r>
              <a:rPr lang="en-US" dirty="0" err="1" smtClean="0">
                <a:latin typeface="Gill Sans MT" panose="020B0502020104020203" pitchFamily="34" charset="0"/>
              </a:rPr>
              <a:t>Programme</a:t>
            </a:r>
            <a:r>
              <a:rPr lang="en-US" dirty="0" smtClean="0">
                <a:latin typeface="Gill Sans MT" panose="020B0502020104020203" pitchFamily="34" charset="0"/>
              </a:rPr>
              <a:t>)</a:t>
            </a:r>
          </a:p>
          <a:p>
            <a:r>
              <a:rPr lang="nl-BE" dirty="0" err="1">
                <a:latin typeface="Gill Sans MT" panose="020B0502020104020203" pitchFamily="34" charset="0"/>
              </a:rPr>
              <a:t>Impressive</a:t>
            </a:r>
            <a:r>
              <a:rPr lang="nl-BE" dirty="0">
                <a:latin typeface="Gill Sans MT" panose="020B0502020104020203" pitchFamily="34" charset="0"/>
              </a:rPr>
              <a:t> list of gender mandates in </a:t>
            </a:r>
            <a:r>
              <a:rPr lang="nl-BE" dirty="0" err="1">
                <a:latin typeface="Gill Sans MT" panose="020B0502020104020203" pitchFamily="34" charset="0"/>
              </a:rPr>
              <a:t>integrated</a:t>
            </a:r>
            <a:r>
              <a:rPr lang="nl-BE" dirty="0">
                <a:latin typeface="Gill Sans MT" panose="020B0502020104020203" pitchFamily="34" charset="0"/>
              </a:rPr>
              <a:t> in UNFCCC </a:t>
            </a:r>
            <a:r>
              <a:rPr lang="nl-BE" dirty="0" err="1" smtClean="0">
                <a:latin typeface="Gill Sans MT" panose="020B0502020104020203" pitchFamily="34" charset="0"/>
              </a:rPr>
              <a:t>decisions</a:t>
            </a:r>
            <a:endParaRPr lang="nl-BE" dirty="0" smtClean="0">
              <a:latin typeface="Gill Sans MT" panose="020B0502020104020203" pitchFamily="34" charset="0"/>
            </a:endParaRPr>
          </a:p>
          <a:p>
            <a:r>
              <a:rPr lang="nl-BE" dirty="0" smtClean="0">
                <a:latin typeface="Gill Sans MT" panose="020B0502020104020203" pitchFamily="34" charset="0"/>
              </a:rPr>
              <a:t>Standalone </a:t>
            </a:r>
            <a:r>
              <a:rPr lang="nl-BE" dirty="0">
                <a:latin typeface="Gill Sans MT" panose="020B0502020104020203" pitchFamily="34" charset="0"/>
              </a:rPr>
              <a:t>COP agenda item </a:t>
            </a:r>
            <a:r>
              <a:rPr lang="nl-BE" dirty="0" err="1">
                <a:latin typeface="Gill Sans MT" panose="020B0502020104020203" pitchFamily="34" charset="0"/>
              </a:rPr>
              <a:t>since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smtClean="0">
                <a:latin typeface="Gill Sans MT" panose="020B0502020104020203" pitchFamily="34" charset="0"/>
              </a:rPr>
              <a:t>2012</a:t>
            </a:r>
          </a:p>
          <a:p>
            <a:r>
              <a:rPr lang="nl-BE" dirty="0">
                <a:latin typeface="Gill Sans MT" panose="020B0502020104020203" pitchFamily="34" charset="0"/>
              </a:rPr>
              <a:t>G</a:t>
            </a:r>
            <a:r>
              <a:rPr lang="nl-BE" dirty="0" smtClean="0">
                <a:latin typeface="Gill Sans MT" panose="020B0502020104020203" pitchFamily="34" charset="0"/>
              </a:rPr>
              <a:t>ender </a:t>
            </a:r>
            <a:r>
              <a:rPr lang="nl-BE" dirty="0" err="1" smtClean="0">
                <a:latin typeface="Gill Sans MT" panose="020B0502020104020203" pitchFamily="34" charset="0"/>
              </a:rPr>
              <a:t>focal</a:t>
            </a:r>
            <a:r>
              <a:rPr lang="nl-BE" dirty="0" smtClean="0">
                <a:latin typeface="Gill Sans MT" panose="020B0502020104020203" pitchFamily="34" charset="0"/>
              </a:rPr>
              <a:t> point in UNFCCC </a:t>
            </a:r>
            <a:r>
              <a:rPr lang="nl-BE" dirty="0" err="1" smtClean="0">
                <a:latin typeface="Gill Sans MT" panose="020B0502020104020203" pitchFamily="34" charset="0"/>
              </a:rPr>
              <a:t>Secretariat</a:t>
            </a:r>
            <a:endParaRPr lang="nl-BE" dirty="0">
              <a:latin typeface="Gill Sans MT" panose="020B0502020104020203" pitchFamily="34" charset="0"/>
            </a:endParaRPr>
          </a:p>
          <a:p>
            <a:r>
              <a:rPr lang="nl-BE" dirty="0" err="1" smtClean="0">
                <a:latin typeface="Gill Sans MT" panose="020B0502020104020203" pitchFamily="34" charset="0"/>
              </a:rPr>
              <a:t>However</a:t>
            </a:r>
            <a:r>
              <a:rPr lang="nl-BE" dirty="0" smtClean="0">
                <a:latin typeface="Gill Sans MT" panose="020B0502020104020203" pitchFamily="34" charset="0"/>
              </a:rPr>
              <a:t>, </a:t>
            </a:r>
            <a:r>
              <a:rPr lang="nl-BE" dirty="0" err="1" smtClean="0">
                <a:latin typeface="Gill Sans MT" panose="020B0502020104020203" pitchFamily="34" charset="0"/>
              </a:rPr>
              <a:t>implementation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err="1" smtClean="0">
                <a:latin typeface="Gill Sans MT" panose="020B0502020104020203" pitchFamily="34" charset="0"/>
              </a:rPr>
              <a:t>remains</a:t>
            </a:r>
            <a:r>
              <a:rPr lang="nl-BE" dirty="0" smtClean="0">
                <a:latin typeface="Gill Sans MT" panose="020B0502020104020203" pitchFamily="34" charset="0"/>
              </a:rPr>
              <a:t> a </a:t>
            </a:r>
            <a:r>
              <a:rPr lang="nl-BE" dirty="0" err="1" smtClean="0">
                <a:latin typeface="Gill Sans MT" panose="020B0502020104020203" pitchFamily="34" charset="0"/>
              </a:rPr>
              <a:t>challenge</a:t>
            </a:r>
            <a:r>
              <a:rPr lang="nl-BE" dirty="0" smtClean="0">
                <a:latin typeface="Gill Sans MT" panose="020B0502020104020203" pitchFamily="34" charset="0"/>
              </a:rPr>
              <a:t> </a:t>
            </a:r>
            <a:r>
              <a:rPr lang="nl-BE" dirty="0" smtClean="0">
                <a:latin typeface="Gill Sans MT" panose="020B0502020104020203" pitchFamily="34" charset="0"/>
                <a:sym typeface="Wingdings" panose="05000000000000000000" pitchFamily="2" charset="2"/>
              </a:rPr>
              <a:t> 21/CP.21 : Gender Action Plan </a:t>
            </a:r>
            <a:endParaRPr 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4" y="225425"/>
            <a:ext cx="781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Gender under UNFCCC : The Gender Action Plan (GAP 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908720"/>
            <a:ext cx="7918462" cy="5652628"/>
          </a:xfrm>
        </p:spPr>
        <p:txBody>
          <a:bodyPr/>
          <a:lstStyle/>
          <a:p>
            <a:pPr marL="0" indent="0">
              <a:buNone/>
            </a:pPr>
            <a:r>
              <a:rPr lang="nl-BE" sz="2600" dirty="0" smtClean="0">
                <a:latin typeface="Gill Sans MT" panose="020B0502020104020203" pitchFamily="34" charset="0"/>
              </a:rPr>
              <a:t>21.CP/22 : </a:t>
            </a:r>
            <a:r>
              <a:rPr lang="en-US" sz="2600" dirty="0" smtClean="0">
                <a:latin typeface="Gill Sans MT" panose="020B0502020104020203" pitchFamily="34" charset="0"/>
              </a:rPr>
              <a:t>Requests the </a:t>
            </a:r>
            <a:r>
              <a:rPr lang="en-US" sz="2600" dirty="0">
                <a:latin typeface="Gill Sans MT" panose="020B0502020104020203" pitchFamily="34" charset="0"/>
              </a:rPr>
              <a:t>Subsidiary Body for Implementation to develop a </a:t>
            </a:r>
            <a:r>
              <a:rPr lang="en-US" sz="2600" b="1" dirty="0">
                <a:latin typeface="Gill Sans MT" panose="020B0502020104020203" pitchFamily="34" charset="0"/>
              </a:rPr>
              <a:t>gender action plan </a:t>
            </a:r>
            <a:r>
              <a:rPr lang="en-US" sz="2600" dirty="0">
                <a:latin typeface="Gill Sans MT" panose="020B0502020104020203" pitchFamily="34" charset="0"/>
              </a:rPr>
              <a:t>in </a:t>
            </a:r>
            <a:r>
              <a:rPr lang="en-US" sz="2600" dirty="0" smtClean="0">
                <a:latin typeface="Gill Sans MT" panose="020B0502020104020203" pitchFamily="34" charset="0"/>
              </a:rPr>
              <a:t>order  </a:t>
            </a:r>
            <a:r>
              <a:rPr lang="en-US" sz="2600" dirty="0">
                <a:latin typeface="Gill Sans MT" panose="020B0502020104020203" pitchFamily="34" charset="0"/>
              </a:rPr>
              <a:t>to  </a:t>
            </a:r>
            <a:r>
              <a:rPr lang="en-US" sz="2600" dirty="0" smtClean="0">
                <a:latin typeface="Gill Sans MT" panose="020B0502020104020203" pitchFamily="34" charset="0"/>
              </a:rPr>
              <a:t>support  </a:t>
            </a:r>
            <a:r>
              <a:rPr lang="en-US" sz="2600" dirty="0">
                <a:latin typeface="Gill Sans MT" panose="020B0502020104020203" pitchFamily="34" charset="0"/>
              </a:rPr>
              <a:t>the </a:t>
            </a:r>
            <a:r>
              <a:rPr lang="en-US" sz="2600" b="1" dirty="0" smtClean="0">
                <a:latin typeface="Gill Sans MT" panose="020B0502020104020203" pitchFamily="34" charset="0"/>
              </a:rPr>
              <a:t>implementation  </a:t>
            </a:r>
            <a:r>
              <a:rPr lang="en-US" sz="2600" b="1" dirty="0">
                <a:latin typeface="Gill Sans MT" panose="020B0502020104020203" pitchFamily="34" charset="0"/>
              </a:rPr>
              <a:t>of  </a:t>
            </a:r>
            <a:r>
              <a:rPr lang="en-US" sz="2600" b="1" dirty="0" smtClean="0">
                <a:latin typeface="Gill Sans MT" panose="020B0502020104020203" pitchFamily="34" charset="0"/>
              </a:rPr>
              <a:t>gender-related  </a:t>
            </a:r>
            <a:r>
              <a:rPr lang="en-US" sz="2600" b="1" dirty="0">
                <a:latin typeface="Gill Sans MT" panose="020B0502020104020203" pitchFamily="34" charset="0"/>
              </a:rPr>
              <a:t>decisions  and  mandates  </a:t>
            </a:r>
            <a:r>
              <a:rPr lang="en-US" sz="2600" dirty="0">
                <a:latin typeface="Gill Sans MT" panose="020B0502020104020203" pitchFamily="34" charset="0"/>
              </a:rPr>
              <a:t>under  the </a:t>
            </a:r>
            <a:r>
              <a:rPr lang="en-US" sz="2600" dirty="0" smtClean="0">
                <a:latin typeface="Gill Sans MT" panose="020B0502020104020203" pitchFamily="34" charset="0"/>
              </a:rPr>
              <a:t>UNFCCC </a:t>
            </a:r>
            <a:r>
              <a:rPr lang="en-US" sz="2600" dirty="0">
                <a:latin typeface="Gill Sans MT" panose="020B0502020104020203" pitchFamily="34" charset="0"/>
              </a:rPr>
              <a:t>process, which may </a:t>
            </a:r>
            <a:r>
              <a:rPr lang="en-US" sz="2600" dirty="0" smtClean="0">
                <a:latin typeface="Gill Sans MT" panose="020B0502020104020203" pitchFamily="34" charset="0"/>
              </a:rPr>
              <a:t>include </a:t>
            </a:r>
            <a:r>
              <a:rPr lang="en-US" sz="2600" b="1" dirty="0" smtClean="0">
                <a:latin typeface="Gill Sans MT" panose="020B0502020104020203" pitchFamily="34" charset="0"/>
              </a:rPr>
              <a:t>priority </a:t>
            </a:r>
            <a:r>
              <a:rPr lang="en-US" sz="2600" b="1" dirty="0">
                <a:latin typeface="Gill Sans MT" panose="020B0502020104020203" pitchFamily="34" charset="0"/>
              </a:rPr>
              <a:t>areas, key activities and indicators, timelines </a:t>
            </a:r>
            <a:r>
              <a:rPr lang="en-US" sz="2600" b="1" dirty="0" smtClean="0">
                <a:latin typeface="Gill Sans MT" panose="020B0502020104020203" pitchFamily="34" charset="0"/>
              </a:rPr>
              <a:t>for implementation</a:t>
            </a:r>
            <a:r>
              <a:rPr lang="en-US" sz="2600" b="1" dirty="0">
                <a:latin typeface="Gill Sans MT" panose="020B0502020104020203" pitchFamily="34" charset="0"/>
              </a:rPr>
              <a:t>, the responsible and key </a:t>
            </a:r>
            <a:r>
              <a:rPr lang="en-US" sz="2600" b="1" dirty="0" smtClean="0">
                <a:latin typeface="Gill Sans MT" panose="020B0502020104020203" pitchFamily="34" charset="0"/>
              </a:rPr>
              <a:t>actors </a:t>
            </a:r>
            <a:r>
              <a:rPr lang="en-US" sz="2600" b="1" dirty="0">
                <a:latin typeface="Gill Sans MT" panose="020B0502020104020203" pitchFamily="34" charset="0"/>
              </a:rPr>
              <a:t>and indicative resource requirements</a:t>
            </a:r>
            <a:r>
              <a:rPr lang="en-US" sz="2600" dirty="0">
                <a:latin typeface="Gill Sans MT" panose="020B0502020104020203" pitchFamily="34" charset="0"/>
              </a:rPr>
              <a:t> </a:t>
            </a:r>
            <a:r>
              <a:rPr lang="en-US" sz="2600" dirty="0" smtClean="0">
                <a:latin typeface="Gill Sans MT" panose="020B0502020104020203" pitchFamily="34" charset="0"/>
              </a:rPr>
              <a:t>for each </a:t>
            </a:r>
            <a:r>
              <a:rPr lang="en-US" sz="2600" dirty="0">
                <a:latin typeface="Gill Sans MT" panose="020B0502020104020203" pitchFamily="34" charset="0"/>
              </a:rPr>
              <a:t>activity, and further elaborate its process of </a:t>
            </a:r>
            <a:r>
              <a:rPr lang="en-US" sz="2600" b="1" dirty="0">
                <a:latin typeface="Gill Sans MT" panose="020B0502020104020203" pitchFamily="34" charset="0"/>
              </a:rPr>
              <a:t>review and monitoring</a:t>
            </a:r>
            <a:r>
              <a:rPr lang="en-US" sz="2600" dirty="0">
                <a:latin typeface="Gill Sans MT" panose="020B0502020104020203" pitchFamily="34" charset="0"/>
              </a:rPr>
              <a:t>; </a:t>
            </a:r>
            <a:endParaRPr lang="en-US" sz="26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nl-BE" sz="2600" dirty="0">
              <a:latin typeface="Gill Sans MT" panose="020B0502020104020203" pitchFamily="34" charset="0"/>
            </a:endParaRPr>
          </a:p>
          <a:p>
            <a:r>
              <a:rPr lang="nl-BE" sz="2600" dirty="0" err="1" smtClean="0">
                <a:latin typeface="Gill Sans MT" panose="020B0502020104020203" pitchFamily="34" charset="0"/>
              </a:rPr>
              <a:t>March</a:t>
            </a:r>
            <a:r>
              <a:rPr lang="nl-BE" sz="2600" dirty="0" smtClean="0">
                <a:latin typeface="Gill Sans MT" panose="020B0502020104020203" pitchFamily="34" charset="0"/>
              </a:rPr>
              <a:t> 2017 : </a:t>
            </a:r>
            <a:r>
              <a:rPr lang="nl-BE" sz="2600" dirty="0" err="1" smtClean="0">
                <a:latin typeface="Gill Sans MT" panose="020B0502020104020203" pitchFamily="34" charset="0"/>
              </a:rPr>
              <a:t>informal</a:t>
            </a:r>
            <a:r>
              <a:rPr lang="nl-BE" sz="2600" dirty="0" smtClean="0">
                <a:latin typeface="Gill Sans MT" panose="020B0502020104020203" pitchFamily="34" charset="0"/>
              </a:rPr>
              <a:t> </a:t>
            </a:r>
            <a:r>
              <a:rPr lang="nl-BE" sz="2600" dirty="0" err="1" smtClean="0">
                <a:latin typeface="Gill Sans MT" panose="020B0502020104020203" pitchFamily="34" charset="0"/>
              </a:rPr>
              <a:t>consultation</a:t>
            </a:r>
            <a:r>
              <a:rPr lang="nl-BE" sz="2600" dirty="0" smtClean="0">
                <a:latin typeface="Gill Sans MT" panose="020B0502020104020203" pitchFamily="34" charset="0"/>
              </a:rPr>
              <a:t> The Hague </a:t>
            </a:r>
          </a:p>
          <a:p>
            <a:r>
              <a:rPr lang="nl-BE" sz="2600" dirty="0" smtClean="0">
                <a:latin typeface="Gill Sans MT" panose="020B0502020104020203" pitchFamily="34" charset="0"/>
              </a:rPr>
              <a:t>May 2017 : in-</a:t>
            </a:r>
            <a:r>
              <a:rPr lang="nl-BE" sz="2600" dirty="0" err="1" smtClean="0">
                <a:latin typeface="Gill Sans MT" panose="020B0502020104020203" pitchFamily="34" charset="0"/>
              </a:rPr>
              <a:t>session</a:t>
            </a:r>
            <a:r>
              <a:rPr lang="nl-BE" sz="2600" dirty="0" smtClean="0">
                <a:latin typeface="Gill Sans MT" panose="020B0502020104020203" pitchFamily="34" charset="0"/>
              </a:rPr>
              <a:t> </a:t>
            </a:r>
            <a:r>
              <a:rPr lang="nl-BE" sz="2600" dirty="0" err="1" smtClean="0">
                <a:latin typeface="Gill Sans MT" panose="020B0502020104020203" pitchFamily="34" charset="0"/>
              </a:rPr>
              <a:t>workhop</a:t>
            </a:r>
            <a:r>
              <a:rPr lang="nl-BE" sz="2600" dirty="0" smtClean="0">
                <a:latin typeface="Gill Sans MT" panose="020B0502020104020203" pitchFamily="34" charset="0"/>
              </a:rPr>
              <a:t> Bonn </a:t>
            </a:r>
          </a:p>
          <a:p>
            <a:r>
              <a:rPr lang="nl-BE" sz="2600" dirty="0" smtClean="0">
                <a:latin typeface="Gill Sans MT" panose="020B0502020104020203" pitchFamily="34" charset="0"/>
              </a:rPr>
              <a:t>September 2017 : </a:t>
            </a:r>
            <a:r>
              <a:rPr lang="nl-BE" sz="2600" dirty="0" err="1" smtClean="0">
                <a:latin typeface="Gill Sans MT" panose="020B0502020104020203" pitchFamily="34" charset="0"/>
              </a:rPr>
              <a:t>Informal</a:t>
            </a:r>
            <a:r>
              <a:rPr lang="nl-BE" sz="2600" dirty="0" smtClean="0">
                <a:latin typeface="Gill Sans MT" panose="020B0502020104020203" pitchFamily="34" charset="0"/>
              </a:rPr>
              <a:t> </a:t>
            </a:r>
            <a:r>
              <a:rPr lang="nl-BE" sz="2600" dirty="0" err="1" smtClean="0">
                <a:latin typeface="Gill Sans MT" panose="020B0502020104020203" pitchFamily="34" charset="0"/>
              </a:rPr>
              <a:t>consultation</a:t>
            </a:r>
            <a:r>
              <a:rPr lang="nl-BE" sz="2600" dirty="0" smtClean="0">
                <a:latin typeface="Gill Sans MT" panose="020B0502020104020203" pitchFamily="34" charset="0"/>
              </a:rPr>
              <a:t> Ottawa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3756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908720"/>
            <a:ext cx="7918462" cy="5187280"/>
          </a:xfrm>
        </p:spPr>
        <p:txBody>
          <a:bodyPr/>
          <a:lstStyle/>
          <a:p>
            <a:r>
              <a:rPr lang="nl-BE" dirty="0" err="1">
                <a:latin typeface="Gill Sans MT" panose="020B0502020104020203" pitchFamily="34" charset="0"/>
              </a:rPr>
              <a:t>Capacity</a:t>
            </a:r>
            <a:r>
              <a:rPr lang="nl-BE" dirty="0">
                <a:latin typeface="Gill Sans MT" panose="020B0502020104020203" pitchFamily="34" charset="0"/>
              </a:rPr>
              <a:t> building, </a:t>
            </a:r>
            <a:r>
              <a:rPr lang="nl-BE" dirty="0" err="1">
                <a:latin typeface="Gill Sans MT" panose="020B0502020104020203" pitchFamily="34" charset="0"/>
              </a:rPr>
              <a:t>knowledge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err="1">
                <a:latin typeface="Gill Sans MT" panose="020B0502020104020203" pitchFamily="34" charset="0"/>
              </a:rPr>
              <a:t>sharing</a:t>
            </a:r>
            <a:r>
              <a:rPr lang="nl-BE" dirty="0">
                <a:latin typeface="Gill Sans MT" panose="020B0502020104020203" pitchFamily="34" charset="0"/>
              </a:rPr>
              <a:t> and </a:t>
            </a:r>
            <a:r>
              <a:rPr lang="nl-BE" dirty="0" err="1">
                <a:latin typeface="Gill Sans MT" panose="020B0502020104020203" pitchFamily="34" charset="0"/>
              </a:rPr>
              <a:t>communication</a:t>
            </a:r>
            <a:r>
              <a:rPr lang="nl-BE" dirty="0">
                <a:latin typeface="Gill Sans MT" panose="020B0502020104020203" pitchFamily="34" charset="0"/>
              </a:rPr>
              <a:t> </a:t>
            </a:r>
          </a:p>
          <a:p>
            <a:r>
              <a:rPr lang="nl-BE" dirty="0">
                <a:latin typeface="Gill Sans MT" panose="020B0502020104020203" pitchFamily="34" charset="0"/>
              </a:rPr>
              <a:t>Gender Balance, </a:t>
            </a:r>
            <a:r>
              <a:rPr lang="nl-BE" dirty="0" err="1">
                <a:latin typeface="Gill Sans MT" panose="020B0502020104020203" pitchFamily="34" charset="0"/>
              </a:rPr>
              <a:t>participation</a:t>
            </a:r>
            <a:r>
              <a:rPr lang="nl-BE" dirty="0">
                <a:latin typeface="Gill Sans MT" panose="020B0502020104020203" pitchFamily="34" charset="0"/>
              </a:rPr>
              <a:t> and </a:t>
            </a:r>
            <a:r>
              <a:rPr lang="nl-BE" dirty="0" err="1">
                <a:latin typeface="Gill Sans MT" panose="020B0502020104020203" pitchFamily="34" charset="0"/>
              </a:rPr>
              <a:t>women’s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err="1">
                <a:latin typeface="Gill Sans MT" panose="020B0502020104020203" pitchFamily="34" charset="0"/>
              </a:rPr>
              <a:t>leadership</a:t>
            </a:r>
            <a:endParaRPr lang="nl-BE" dirty="0">
              <a:latin typeface="Gill Sans MT" panose="020B0502020104020203" pitchFamily="34" charset="0"/>
            </a:endParaRPr>
          </a:p>
          <a:p>
            <a:r>
              <a:rPr lang="nl-BE" dirty="0" err="1">
                <a:latin typeface="Gill Sans MT" panose="020B0502020104020203" pitchFamily="34" charset="0"/>
              </a:rPr>
              <a:t>Coherence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err="1">
                <a:latin typeface="Gill Sans MT" panose="020B0502020104020203" pitchFamily="34" charset="0"/>
              </a:rPr>
              <a:t>within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err="1">
                <a:latin typeface="Gill Sans MT" panose="020B0502020104020203" pitchFamily="34" charset="0"/>
              </a:rPr>
              <a:t>the</a:t>
            </a:r>
            <a:r>
              <a:rPr lang="nl-BE" dirty="0">
                <a:latin typeface="Gill Sans MT" panose="020B0502020104020203" pitchFamily="34" charset="0"/>
              </a:rPr>
              <a:t> UNFCC and </a:t>
            </a:r>
            <a:r>
              <a:rPr lang="nl-BE" dirty="0" err="1">
                <a:latin typeface="Gill Sans MT" panose="020B0502020104020203" pitchFamily="34" charset="0"/>
              </a:rPr>
              <a:t>other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err="1">
                <a:latin typeface="Gill Sans MT" panose="020B0502020104020203" pitchFamily="34" charset="0"/>
              </a:rPr>
              <a:t>agencies</a:t>
            </a:r>
            <a:endParaRPr lang="nl-BE" dirty="0">
              <a:latin typeface="Gill Sans MT" panose="020B0502020104020203" pitchFamily="34" charset="0"/>
            </a:endParaRPr>
          </a:p>
          <a:p>
            <a:r>
              <a:rPr lang="nl-BE" dirty="0">
                <a:latin typeface="Gill Sans MT" panose="020B0502020104020203" pitchFamily="34" charset="0"/>
              </a:rPr>
              <a:t>Gender-</a:t>
            </a:r>
            <a:r>
              <a:rPr lang="nl-BE" dirty="0" err="1">
                <a:latin typeface="Gill Sans MT" panose="020B0502020104020203" pitchFamily="34" charset="0"/>
              </a:rPr>
              <a:t>responsive</a:t>
            </a:r>
            <a:r>
              <a:rPr lang="nl-BE" dirty="0">
                <a:latin typeface="Gill Sans MT" panose="020B0502020104020203" pitchFamily="34" charset="0"/>
              </a:rPr>
              <a:t> </a:t>
            </a:r>
            <a:r>
              <a:rPr lang="nl-BE" dirty="0" err="1">
                <a:latin typeface="Gill Sans MT" panose="020B0502020104020203" pitchFamily="34" charset="0"/>
              </a:rPr>
              <a:t>implementation</a:t>
            </a:r>
            <a:r>
              <a:rPr lang="nl-BE" dirty="0">
                <a:latin typeface="Gill Sans MT" panose="020B0502020104020203" pitchFamily="34" charset="0"/>
              </a:rPr>
              <a:t> and Means of </a:t>
            </a:r>
            <a:r>
              <a:rPr lang="nl-BE" dirty="0" err="1">
                <a:latin typeface="Gill Sans MT" panose="020B0502020104020203" pitchFamily="34" charset="0"/>
              </a:rPr>
              <a:t>Implementation</a:t>
            </a:r>
            <a:endParaRPr lang="nl-BE" dirty="0">
              <a:latin typeface="Gill Sans MT" panose="020B0502020104020203" pitchFamily="34" charset="0"/>
            </a:endParaRPr>
          </a:p>
          <a:p>
            <a:r>
              <a:rPr lang="nl-BE" dirty="0">
                <a:latin typeface="Gill Sans MT" panose="020B0502020104020203" pitchFamily="34" charset="0"/>
              </a:rPr>
              <a:t>Monitoring and </a:t>
            </a:r>
            <a:r>
              <a:rPr lang="nl-BE" dirty="0" err="1">
                <a:latin typeface="Gill Sans MT" panose="020B0502020104020203" pitchFamily="34" charset="0"/>
              </a:rPr>
              <a:t>reporting</a:t>
            </a:r>
            <a:r>
              <a:rPr lang="nl-BE" dirty="0">
                <a:latin typeface="Gill Sans MT" panose="020B0502020104020203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nl-BE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5924" y="225425"/>
            <a:ext cx="781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Gender under UNFCCC : GAP clusters 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Gender in the Paris Agreement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160748"/>
            <a:ext cx="7918462" cy="5187280"/>
          </a:xfrm>
        </p:spPr>
        <p:txBody>
          <a:bodyPr/>
          <a:lstStyle/>
          <a:p>
            <a:r>
              <a:rPr lang="nl-BE" sz="2800" dirty="0" err="1" smtClean="0">
                <a:latin typeface="Gill Sans MT" panose="020B0502020104020203" pitchFamily="34" charset="0"/>
              </a:rPr>
              <a:t>Preamble</a:t>
            </a:r>
            <a:r>
              <a:rPr lang="nl-BE" sz="2800" dirty="0" smtClean="0">
                <a:latin typeface="Gill Sans MT" panose="020B0502020104020203" pitchFamily="34" charset="0"/>
              </a:rPr>
              <a:t> P 11 : </a:t>
            </a:r>
            <a:r>
              <a:rPr lang="en-US" sz="2800" i="1" dirty="0" smtClean="0">
                <a:latin typeface="Gill Sans MT" panose="020B0502020104020203" pitchFamily="34" charset="0"/>
              </a:rPr>
              <a:t>Acknowledging</a:t>
            </a:r>
            <a:r>
              <a:rPr lang="en-US" sz="2800" dirty="0" smtClean="0">
                <a:latin typeface="Gill Sans MT" panose="020B0502020104020203" pitchFamily="34" charset="0"/>
              </a:rPr>
              <a:t> </a:t>
            </a:r>
            <a:r>
              <a:rPr lang="en-US" sz="2800" dirty="0">
                <a:latin typeface="Gill Sans MT" panose="020B0502020104020203" pitchFamily="34" charset="0"/>
              </a:rPr>
              <a:t>that </a:t>
            </a:r>
            <a:r>
              <a:rPr lang="en-US" sz="2800" dirty="0" smtClean="0">
                <a:latin typeface="Gill Sans MT" panose="020B0502020104020203" pitchFamily="34" charset="0"/>
              </a:rPr>
              <a:t>[…] Parties </a:t>
            </a:r>
            <a:r>
              <a:rPr lang="en-US" sz="2800" dirty="0">
                <a:latin typeface="Gill Sans MT" panose="020B0502020104020203" pitchFamily="34" charset="0"/>
              </a:rPr>
              <a:t>should, when taking action to address climate change, respect, promote </a:t>
            </a:r>
            <a:r>
              <a:rPr lang="en-US" sz="2800" dirty="0" smtClean="0">
                <a:latin typeface="Gill Sans MT" panose="020B0502020104020203" pitchFamily="34" charset="0"/>
              </a:rPr>
              <a:t>[…] </a:t>
            </a:r>
            <a:r>
              <a:rPr lang="en-US" sz="2800" b="1" dirty="0" smtClean="0">
                <a:latin typeface="Gill Sans MT" panose="020B0502020104020203" pitchFamily="34" charset="0"/>
              </a:rPr>
              <a:t>gender </a:t>
            </a:r>
            <a:r>
              <a:rPr lang="en-US" sz="2800" b="1" dirty="0">
                <a:latin typeface="Gill Sans MT" panose="020B0502020104020203" pitchFamily="34" charset="0"/>
              </a:rPr>
              <a:t>equality, empowerment of </a:t>
            </a:r>
            <a:r>
              <a:rPr lang="en-US" sz="2800" b="1" dirty="0" smtClean="0">
                <a:latin typeface="Gill Sans MT" panose="020B0502020104020203" pitchFamily="34" charset="0"/>
              </a:rPr>
              <a:t>women</a:t>
            </a:r>
            <a:r>
              <a:rPr lang="en-US" sz="2800" dirty="0" smtClean="0">
                <a:latin typeface="Gill Sans MT" panose="020B0502020104020203" pitchFamily="34" charset="0"/>
              </a:rPr>
              <a:t> […], </a:t>
            </a:r>
          </a:p>
          <a:p>
            <a:r>
              <a:rPr lang="en-GB" sz="2800" dirty="0" smtClean="0">
                <a:latin typeface="Gill Sans MT" panose="020B0502020104020203" pitchFamily="34" charset="0"/>
              </a:rPr>
              <a:t>Art. 7.5 : Parties </a:t>
            </a:r>
            <a:r>
              <a:rPr lang="en-GB" sz="2800" dirty="0">
                <a:latin typeface="Gill Sans MT" panose="020B0502020104020203" pitchFamily="34" charset="0"/>
              </a:rPr>
              <a:t>acknowledge that adaptation action should follow a </a:t>
            </a:r>
            <a:r>
              <a:rPr lang="en-GB" sz="2800" dirty="0" smtClean="0">
                <a:latin typeface="Gill Sans MT" panose="020B0502020104020203" pitchFamily="34" charset="0"/>
              </a:rPr>
              <a:t>[…], </a:t>
            </a:r>
            <a:r>
              <a:rPr lang="en-GB" sz="2800" b="1" dirty="0">
                <a:latin typeface="Gill Sans MT" panose="020B0502020104020203" pitchFamily="34" charset="0"/>
              </a:rPr>
              <a:t>gender-responsive,</a:t>
            </a:r>
            <a:r>
              <a:rPr lang="en-GB" sz="2800" dirty="0">
                <a:latin typeface="Gill Sans MT" panose="020B0502020104020203" pitchFamily="34" charset="0"/>
              </a:rPr>
              <a:t> </a:t>
            </a:r>
            <a:r>
              <a:rPr lang="en-GB" sz="2800" dirty="0" smtClean="0">
                <a:latin typeface="Gill Sans MT" panose="020B0502020104020203" pitchFamily="34" charset="0"/>
              </a:rPr>
              <a:t>[…] approach […] </a:t>
            </a:r>
          </a:p>
          <a:p>
            <a:r>
              <a:rPr lang="en-GB" sz="2800" dirty="0" smtClean="0">
                <a:latin typeface="Gill Sans MT" panose="020B0502020104020203" pitchFamily="34" charset="0"/>
              </a:rPr>
              <a:t>Art. 11.2 : […] </a:t>
            </a:r>
            <a:r>
              <a:rPr lang="en-US" sz="2800" dirty="0" smtClean="0">
                <a:latin typeface="Gill Sans MT" panose="020B0502020104020203" pitchFamily="34" charset="0"/>
              </a:rPr>
              <a:t>Capacity-building [….] be </a:t>
            </a:r>
            <a:r>
              <a:rPr lang="en-US" sz="2800" dirty="0">
                <a:latin typeface="Gill Sans MT" panose="020B0502020104020203" pitchFamily="34" charset="0"/>
              </a:rPr>
              <a:t>an effective, iterative process that is participatory, cross-cutting and </a:t>
            </a:r>
            <a:r>
              <a:rPr lang="en-US" sz="2800" b="1" dirty="0">
                <a:latin typeface="Gill Sans MT" panose="020B0502020104020203" pitchFamily="34" charset="0"/>
              </a:rPr>
              <a:t>gender-responsive</a:t>
            </a:r>
            <a:r>
              <a:rPr lang="en-US" sz="2800" dirty="0">
                <a:latin typeface="Gill Sans MT" panose="020B0502020104020203" pitchFamily="34" charset="0"/>
              </a:rPr>
              <a:t>. 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Gender in the NDCs  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23686" y="836712"/>
            <a:ext cx="791846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BE" kern="0" dirty="0" smtClean="0">
                <a:latin typeface="Gill Sans MT" panose="020B0502020104020203" pitchFamily="34" charset="0"/>
              </a:rPr>
              <a:t>59 </a:t>
            </a:r>
            <a:r>
              <a:rPr lang="nl-BE" kern="0" dirty="0" err="1" smtClean="0">
                <a:latin typeface="Gill Sans MT" panose="020B0502020104020203" pitchFamily="34" charset="0"/>
              </a:rPr>
              <a:t>Parties</a:t>
            </a:r>
            <a:r>
              <a:rPr lang="nl-BE" kern="0" dirty="0">
                <a:latin typeface="Gill Sans MT" panose="020B0502020104020203" pitchFamily="34" charset="0"/>
              </a:rPr>
              <a:t> </a:t>
            </a:r>
            <a:r>
              <a:rPr lang="nl-BE" kern="0" dirty="0" err="1" smtClean="0">
                <a:latin typeface="Gill Sans MT" panose="020B0502020104020203" pitchFamily="34" charset="0"/>
              </a:rPr>
              <a:t>refered</a:t>
            </a:r>
            <a:r>
              <a:rPr lang="nl-BE" kern="0" dirty="0" smtClean="0">
                <a:latin typeface="Gill Sans MT" panose="020B0502020104020203" pitchFamily="34" charset="0"/>
              </a:rPr>
              <a:t> </a:t>
            </a:r>
            <a:r>
              <a:rPr lang="nl-BE" kern="0" dirty="0" err="1" smtClean="0">
                <a:latin typeface="Gill Sans MT" panose="020B0502020104020203" pitchFamily="34" charset="0"/>
              </a:rPr>
              <a:t>to</a:t>
            </a:r>
            <a:r>
              <a:rPr lang="nl-BE" kern="0" dirty="0" smtClean="0">
                <a:latin typeface="Gill Sans MT" panose="020B0502020104020203" pitchFamily="34" charset="0"/>
              </a:rPr>
              <a:t> gender in </a:t>
            </a:r>
            <a:r>
              <a:rPr lang="nl-BE" kern="0" dirty="0" err="1" smtClean="0">
                <a:latin typeface="Gill Sans MT" panose="020B0502020104020203" pitchFamily="34" charset="0"/>
              </a:rPr>
              <a:t>their</a:t>
            </a:r>
            <a:r>
              <a:rPr lang="nl-BE" kern="0" dirty="0" smtClean="0">
                <a:latin typeface="Gill Sans MT" panose="020B0502020104020203" pitchFamily="34" charset="0"/>
              </a:rPr>
              <a:t> INDC. </a:t>
            </a:r>
          </a:p>
          <a:p>
            <a:r>
              <a:rPr lang="en-US" sz="2600" dirty="0" smtClean="0">
                <a:latin typeface="Gill Sans MT" panose="020B0502020104020203" pitchFamily="34" charset="0"/>
              </a:rPr>
              <a:t>Explicitly </a:t>
            </a:r>
            <a:r>
              <a:rPr lang="en-US" sz="2600" dirty="0">
                <a:latin typeface="Gill Sans MT" panose="020B0502020104020203" pitchFamily="34" charset="0"/>
              </a:rPr>
              <a:t>recognize the role of </a:t>
            </a:r>
            <a:r>
              <a:rPr lang="en-US" sz="2600" b="1" dirty="0">
                <a:latin typeface="Gill Sans MT" panose="020B0502020104020203" pitchFamily="34" charset="0"/>
              </a:rPr>
              <a:t>women as agents of change </a:t>
            </a:r>
            <a:r>
              <a:rPr lang="en-US" sz="2600" dirty="0">
                <a:latin typeface="Gill Sans MT" panose="020B0502020104020203" pitchFamily="34" charset="0"/>
              </a:rPr>
              <a:t>in the transformation towards a low-carbon and resilient society (Mexico) </a:t>
            </a:r>
          </a:p>
          <a:p>
            <a:r>
              <a:rPr lang="en-US" sz="2600" dirty="0" smtClean="0">
                <a:latin typeface="Gill Sans MT" panose="020B0502020104020203" pitchFamily="34" charset="0"/>
              </a:rPr>
              <a:t>Include </a:t>
            </a:r>
            <a:r>
              <a:rPr lang="en-US" sz="2600" b="1" dirty="0">
                <a:latin typeface="Gill Sans MT" panose="020B0502020104020203" pitchFamily="34" charset="0"/>
              </a:rPr>
              <a:t>gender perspective as a cross-cutting issue </a:t>
            </a:r>
            <a:r>
              <a:rPr lang="en-US" sz="2600" dirty="0">
                <a:latin typeface="Gill Sans MT" panose="020B0502020104020203" pitchFamily="34" charset="0"/>
              </a:rPr>
              <a:t>in national development models, recognizing that climate change will disproportionately impact particularly vulnerable groups (Peru) </a:t>
            </a:r>
          </a:p>
          <a:p>
            <a:r>
              <a:rPr lang="en-US" sz="2600" dirty="0" smtClean="0">
                <a:latin typeface="Gill Sans MT" panose="020B0502020104020203" pitchFamily="34" charset="0"/>
              </a:rPr>
              <a:t>Recognize </a:t>
            </a:r>
            <a:r>
              <a:rPr lang="en-US" sz="2600" dirty="0">
                <a:latin typeface="Gill Sans MT" panose="020B0502020104020203" pitchFamily="34" charset="0"/>
              </a:rPr>
              <a:t>the need to develop </a:t>
            </a:r>
            <a:r>
              <a:rPr lang="en-US" sz="2600" b="1" dirty="0">
                <a:latin typeface="Gill Sans MT" panose="020B0502020104020203" pitchFamily="34" charset="0"/>
              </a:rPr>
              <a:t>gender-neutral policies and measures</a:t>
            </a:r>
            <a:r>
              <a:rPr lang="en-US" sz="2600" dirty="0">
                <a:latin typeface="Gill Sans MT" panose="020B0502020104020203" pitchFamily="34" charset="0"/>
              </a:rPr>
              <a:t> that bring social inclusion, improve livelihood security, increase resilience, and reduce emissions (Nigeria</a:t>
            </a:r>
            <a:r>
              <a:rPr lang="en-US" sz="2600" dirty="0" smtClean="0">
                <a:latin typeface="Gill Sans MT" panose="020B0502020104020203" pitchFamily="34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/>
              <a:t>(source : WRI)</a:t>
            </a:r>
            <a:r>
              <a:rPr lang="en-US" sz="2800" dirty="0" smtClean="0"/>
              <a:t> </a:t>
            </a:r>
            <a:r>
              <a:rPr lang="nl-BE" sz="2800" kern="0" dirty="0" smtClean="0"/>
              <a:t> </a:t>
            </a:r>
            <a:endParaRPr lang="nl-BE" sz="2800" kern="0" dirty="0"/>
          </a:p>
        </p:txBody>
      </p:sp>
    </p:spTree>
    <p:extLst>
      <p:ext uri="{BB962C8B-B14F-4D97-AF65-F5344CB8AC3E}">
        <p14:creationId xmlns:p14="http://schemas.microsoft.com/office/powerpoint/2010/main" val="3869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A4 Paper (210x297 mm)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Gill Sans</vt:lpstr>
      <vt:lpstr>Gill Sans MT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Fremout Geert</cp:lastModifiedBy>
  <cp:revision>570</cp:revision>
  <dcterms:created xsi:type="dcterms:W3CDTF">2003-02-10T11:42:57Z</dcterms:created>
  <dcterms:modified xsi:type="dcterms:W3CDTF">2017-08-29T09:35:31Z</dcterms:modified>
</cp:coreProperties>
</file>