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Default Extension="emf" ContentType="image/x-emf"/>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commentAuthors.xml" ContentType="application/vnd.openxmlformats-officedocument.presentationml.commentAuthors+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72" r:id="rId1"/>
  </p:sldMasterIdLst>
  <p:notesMasterIdLst>
    <p:notesMasterId r:id="rId14"/>
  </p:notesMasterIdLst>
  <p:sldIdLst>
    <p:sldId id="256" r:id="rId2"/>
    <p:sldId id="259" r:id="rId3"/>
    <p:sldId id="257" r:id="rId4"/>
    <p:sldId id="258" r:id="rId5"/>
    <p:sldId id="269" r:id="rId6"/>
    <p:sldId id="268" r:id="rId7"/>
    <p:sldId id="270" r:id="rId8"/>
    <p:sldId id="264" r:id="rId9"/>
    <p:sldId id="274" r:id="rId10"/>
    <p:sldId id="277" r:id="rId11"/>
    <p:sldId id="278" r:id="rId12"/>
    <p:sldId id="276" r:id="rId1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Erin  Roberts" initials="ER" lastIdx="3"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p:present/>
    <p:sldAll/>
    <p:penClr>
      <a:prstClr val="red"/>
    </p:penClr>
    <p:extLst>
      <p:ext uri="{EC167BDD-8182-4AB7-AECC-EB403E3ABB37}">
        <p14:laserClr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119" autoAdjust="0"/>
    <p:restoredTop sz="94660"/>
  </p:normalViewPr>
  <p:slideViewPr>
    <p:cSldViewPr>
      <p:cViewPr varScale="1">
        <p:scale>
          <a:sx n="75" d="100"/>
          <a:sy n="75" d="100"/>
        </p:scale>
        <p:origin x="-1224" y="-11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commentAuthors" Target="commentAuthors.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97E856-D5BA-4C55-A025-BE705897A449}" type="datetimeFigureOut">
              <a:rPr lang="de-DE" smtClean="0"/>
              <a:pPr/>
              <a:t>6/8/13</a:t>
            </a:fld>
            <a:endParaRPr lang="de-D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24AB4B-0AA0-4ADA-8590-04E38A8B852D}" type="slidenum">
              <a:rPr lang="de-DE" smtClean="0"/>
              <a:pPr/>
              <a:t>‹#›</a:t>
            </a:fld>
            <a:endParaRPr lang="de-DE"/>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794876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24AB4B-0AA0-4ADA-8590-04E38A8B852D}" type="slidenum">
              <a:rPr lang="de-DE" smtClean="0"/>
              <a:pPr/>
              <a:t>1</a:t>
            </a:fld>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Ethiopia has a strategy which has been compared</a:t>
            </a:r>
            <a:r>
              <a:rPr lang="en-US" baseline="0" dirty="0" smtClean="0"/>
              <a:t> to Russian dolls that fit into one another – starting with the Horn of Africa Risk Transfer for Adaptation (now called 4Rs for risk reduction, risk taking, risk sharing and risk transfer at the local level implemented by WFP and Oxfam (with other partners); then moving to Livelihoods, Early Assessment and Protection (LEAP) which is a risk management program that combines early warning systems, risk retention tools (contingency funds) and risk profiling to support national social safety net programs.  And finally with the Africa Risk Capacity, which is a risk management strategy at the regional level.  In Mexico contingency fund – the National Disaster Fund  (FONDEN) - was created in 1996 to to provide emergency response and disaster relief (especially for non-insurable losses).  Cash transfers are provided to the FONDEN Trust which finances the reconstruction of public infrastructure and low income housing and supports the development of risk transfer tools. The 4Ps (</a:t>
            </a:r>
            <a:r>
              <a:rPr lang="en-US" baseline="0" dirty="0" err="1" smtClean="0"/>
              <a:t>Pantawid</a:t>
            </a:r>
            <a:r>
              <a:rPr lang="en-US" baseline="0" dirty="0" smtClean="0"/>
              <a:t> </a:t>
            </a:r>
            <a:r>
              <a:rPr lang="en-US" baseline="0" dirty="0" err="1" smtClean="0"/>
              <a:t>Pamilyang</a:t>
            </a:r>
            <a:r>
              <a:rPr lang="en-US" baseline="0" dirty="0" smtClean="0"/>
              <a:t> Pilipino Program) provides conditional cash transfers to families vulnerable to the impacts of climate change in exchange for sending their children to school and/or prenatal check ups for pregnant women. </a:t>
            </a:r>
            <a:endParaRPr lang="en-US" dirty="0" smtClean="0"/>
          </a:p>
          <a:p>
            <a:endParaRPr lang="en-US" dirty="0"/>
          </a:p>
        </p:txBody>
      </p:sp>
      <p:sp>
        <p:nvSpPr>
          <p:cNvPr id="4" name="Slide Number Placeholder 3"/>
          <p:cNvSpPr>
            <a:spLocks noGrp="1"/>
          </p:cNvSpPr>
          <p:nvPr>
            <p:ph type="sldNum" sz="quarter" idx="10"/>
          </p:nvPr>
        </p:nvSpPr>
        <p:spPr/>
        <p:txBody>
          <a:bodyPr/>
          <a:lstStyle/>
          <a:p>
            <a:fld id="{7024AB4B-0AA0-4ADA-8590-04E38A8B852D}" type="slidenum">
              <a:rPr lang="de-DE" smtClean="0"/>
              <a:pPr/>
              <a:t>10</a:t>
            </a:fld>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Sources:</a:t>
            </a:r>
            <a:r>
              <a:rPr lang="en-US" baseline="0" dirty="0" smtClean="0"/>
              <a:t> </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1. http://www.nws.noaa.gov/os/assessments/pdfs/Sandy13.pdf (for</a:t>
            </a:r>
            <a:r>
              <a:rPr lang="en-US" baseline="0" dirty="0" smtClean="0"/>
              <a:t> Sandy)</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3. Shearer, C. (2012). “The political ecology of climate adaptation assistance: Alaska Natives, displacement, and relocation.” </a:t>
            </a:r>
            <a:r>
              <a:rPr lang="en-US" sz="1200" i="1" kern="1200" dirty="0" smtClean="0">
                <a:solidFill>
                  <a:schemeClr val="tx1"/>
                </a:solidFill>
                <a:latin typeface="+mn-lt"/>
                <a:ea typeface="+mn-ea"/>
                <a:cs typeface="+mn-cs"/>
              </a:rPr>
              <a:t>Journal of Political Ecology </a:t>
            </a:r>
            <a:r>
              <a:rPr lang="en-US" sz="1200" kern="1200" dirty="0" smtClean="0">
                <a:solidFill>
                  <a:schemeClr val="tx1"/>
                </a:solidFill>
                <a:latin typeface="+mn-lt"/>
                <a:ea typeface="+mn-ea"/>
                <a:cs typeface="+mn-cs"/>
              </a:rPr>
              <a:t>19:174-183.  (for</a:t>
            </a:r>
            <a:r>
              <a:rPr lang="en-US" sz="1200" kern="1200" baseline="0" dirty="0" smtClean="0">
                <a:solidFill>
                  <a:schemeClr val="tx1"/>
                </a:solidFill>
                <a:latin typeface="+mn-lt"/>
                <a:ea typeface="+mn-ea"/>
                <a:cs typeface="+mn-cs"/>
              </a:rPr>
              <a:t> Alaska)</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4. http://www.guardian.co.uk/environment/2013/jan/13/global-food-crisis-heatwaves-crops (for Europe)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5. http://www.bbc.co.uk/news/world-asia-20997139 (for increase</a:t>
            </a:r>
            <a:r>
              <a:rPr lang="en-US" sz="1200" kern="1200" baseline="0" dirty="0" smtClean="0">
                <a:solidFill>
                  <a:schemeClr val="tx1"/>
                </a:solidFill>
                <a:latin typeface="+mn-lt"/>
                <a:ea typeface="+mn-ea"/>
                <a:cs typeface="+mn-cs"/>
              </a:rPr>
              <a:t> in bush fire risk)</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5.</a:t>
            </a:r>
            <a:r>
              <a:rPr lang="en-US" baseline="0" dirty="0" smtClean="0"/>
              <a:t> </a:t>
            </a:r>
            <a:r>
              <a:rPr lang="en-US" dirty="0" smtClean="0"/>
              <a:t>http://au.news.yahoo.com/full-coverage/australian-bushfires/a/-/article/17471669/study-to-examine-bushfire-impact-on-children/</a:t>
            </a:r>
          </a:p>
          <a:p>
            <a:endParaRPr lang="en-US" dirty="0"/>
          </a:p>
        </p:txBody>
      </p:sp>
      <p:sp>
        <p:nvSpPr>
          <p:cNvPr id="4" name="Slide Number Placeholder 3"/>
          <p:cNvSpPr>
            <a:spLocks noGrp="1"/>
          </p:cNvSpPr>
          <p:nvPr>
            <p:ph type="sldNum" sz="quarter" idx="10"/>
          </p:nvPr>
        </p:nvSpPr>
        <p:spPr/>
        <p:txBody>
          <a:bodyPr/>
          <a:lstStyle/>
          <a:p>
            <a:fld id="{7024AB4B-0AA0-4ADA-8590-04E38A8B852D}" type="slidenum">
              <a:rPr lang="de-DE" smtClean="0"/>
              <a:pPr/>
              <a:t>11</a:t>
            </a:fld>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24AB4B-0AA0-4ADA-8590-04E38A8B852D}" type="slidenum">
              <a:rPr lang="de-DE" smtClean="0"/>
              <a:pPr/>
              <a:t>12</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7521E7C-658A-42EB-91E3-EDAB60914C28}" type="datetimeFigureOut">
              <a:rPr lang="de-DE" smtClean="0"/>
              <a:pPr/>
              <a:t>6/8/13</a:t>
            </a:fld>
            <a:endParaRPr lang="de-DE"/>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de-DE"/>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1DEF20A-0B02-4D8F-A747-4F2DC8F4A1D0}" type="slidenum">
              <a:rPr lang="de-DE" smtClean="0"/>
              <a:pPr/>
              <a:t>‹#›</a:t>
            </a:fld>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521E7C-658A-42EB-91E3-EDAB60914C28}" type="datetimeFigureOut">
              <a:rPr lang="de-DE" smtClean="0"/>
              <a:pPr/>
              <a:t>6/8/13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1DEF20A-0B02-4D8F-A747-4F2DC8F4A1D0}" type="slidenum">
              <a:rPr lang="de-DE" smtClean="0"/>
              <a:pPr/>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57521E7C-658A-42EB-91E3-EDAB60914C28}" type="datetimeFigureOut">
              <a:rPr lang="de-DE" smtClean="0"/>
              <a:pPr/>
              <a:t>6/8/13</a:t>
            </a:fld>
            <a:endParaRPr lang="de-DE"/>
          </a:p>
        </p:txBody>
      </p:sp>
      <p:sp>
        <p:nvSpPr>
          <p:cNvPr id="5" name="Footer Placeholder 4"/>
          <p:cNvSpPr>
            <a:spLocks noGrp="1"/>
          </p:cNvSpPr>
          <p:nvPr>
            <p:ph type="ftr" sz="quarter" idx="11"/>
          </p:nvPr>
        </p:nvSpPr>
        <p:spPr>
          <a:xfrm>
            <a:off x="457201" y="6248207"/>
            <a:ext cx="5573483" cy="365125"/>
          </a:xfrm>
        </p:spPr>
        <p:txBody>
          <a:bodyPr/>
          <a:lstStyle/>
          <a:p>
            <a:endParaRPr lang="de-DE"/>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1DEF20A-0B02-4D8F-A747-4F2DC8F4A1D0}" type="slidenum">
              <a:rPr lang="de-DE" smtClean="0"/>
              <a:pPr/>
              <a:t>‹#›</a:t>
            </a:fld>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7521E7C-658A-42EB-91E3-EDAB60914C28}" type="datetimeFigureOut">
              <a:rPr lang="de-DE" smtClean="0"/>
              <a:pPr/>
              <a:t>6/8/13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1DEF20A-0B02-4D8F-A747-4F2DC8F4A1D0}" type="slidenum">
              <a:rPr lang="de-DE" smtClean="0"/>
              <a:pPr/>
              <a:t>‹#›</a:t>
            </a:fld>
            <a:endParaRPr lang="de-DE"/>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7521E7C-658A-42EB-91E3-EDAB60914C28}" type="datetimeFigureOut">
              <a:rPr lang="de-DE" smtClean="0"/>
              <a:pPr/>
              <a:t>6/8/13</a:t>
            </a:fld>
            <a:endParaRPr lang="de-DE"/>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1DEF20A-0B02-4D8F-A747-4F2DC8F4A1D0}" type="slidenum">
              <a:rPr lang="de-DE" smtClean="0"/>
              <a:pPr/>
              <a:t>‹#›</a:t>
            </a:fld>
            <a:endParaRPr lang="de-DE"/>
          </a:p>
        </p:txBody>
      </p:sp>
      <p:sp>
        <p:nvSpPr>
          <p:cNvPr id="14" name="Footer Placeholder 13"/>
          <p:cNvSpPr>
            <a:spLocks noGrp="1"/>
          </p:cNvSpPr>
          <p:nvPr>
            <p:ph type="ftr" sz="quarter" idx="12"/>
          </p:nvPr>
        </p:nvSpPr>
        <p:spPr/>
        <p:txBody>
          <a:bodyPr/>
          <a:lstStyle/>
          <a:p>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57521E7C-658A-42EB-91E3-EDAB60914C28}" type="datetimeFigureOut">
              <a:rPr lang="de-DE" smtClean="0"/>
              <a:pPr/>
              <a:t>6/8/13</a:t>
            </a:fld>
            <a:endParaRPr lang="de-DE"/>
          </a:p>
        </p:txBody>
      </p:sp>
      <p:sp>
        <p:nvSpPr>
          <p:cNvPr id="10" name="Slide Number Placeholder 9"/>
          <p:cNvSpPr>
            <a:spLocks noGrp="1"/>
          </p:cNvSpPr>
          <p:nvPr>
            <p:ph type="sldNum" sz="quarter" idx="16"/>
          </p:nvPr>
        </p:nvSpPr>
        <p:spPr/>
        <p:txBody>
          <a:bodyPr rtlCol="0"/>
          <a:lstStyle/>
          <a:p>
            <a:fld id="{71DEF20A-0B02-4D8F-A747-4F2DC8F4A1D0}" type="slidenum">
              <a:rPr lang="de-DE" smtClean="0"/>
              <a:pPr/>
              <a:t>‹#›</a:t>
            </a:fld>
            <a:endParaRPr lang="de-DE"/>
          </a:p>
        </p:txBody>
      </p:sp>
      <p:sp>
        <p:nvSpPr>
          <p:cNvPr id="12" name="Footer Placeholder 11"/>
          <p:cNvSpPr>
            <a:spLocks noGrp="1"/>
          </p:cNvSpPr>
          <p:nvPr>
            <p:ph type="ftr" sz="quarter" idx="17"/>
          </p:nvPr>
        </p:nvSpPr>
        <p:spPr/>
        <p:txBody>
          <a:bodyPr rtlCol="0"/>
          <a:lstStyle/>
          <a:p>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57521E7C-658A-42EB-91E3-EDAB60914C28}" type="datetimeFigureOut">
              <a:rPr lang="de-DE" smtClean="0"/>
              <a:pPr/>
              <a:t>6/8/13</a:t>
            </a:fld>
            <a:endParaRPr lang="de-DE"/>
          </a:p>
        </p:txBody>
      </p:sp>
      <p:sp>
        <p:nvSpPr>
          <p:cNvPr id="12" name="Slide Number Placeholder 11"/>
          <p:cNvSpPr>
            <a:spLocks noGrp="1"/>
          </p:cNvSpPr>
          <p:nvPr>
            <p:ph type="sldNum" sz="quarter" idx="16"/>
          </p:nvPr>
        </p:nvSpPr>
        <p:spPr/>
        <p:txBody>
          <a:bodyPr rtlCol="0"/>
          <a:lstStyle/>
          <a:p>
            <a:fld id="{71DEF20A-0B02-4D8F-A747-4F2DC8F4A1D0}" type="slidenum">
              <a:rPr lang="de-DE" smtClean="0"/>
              <a:pPr/>
              <a:t>‹#›</a:t>
            </a:fld>
            <a:endParaRPr lang="de-DE"/>
          </a:p>
        </p:txBody>
      </p:sp>
      <p:sp>
        <p:nvSpPr>
          <p:cNvPr id="14" name="Footer Placeholder 13"/>
          <p:cNvSpPr>
            <a:spLocks noGrp="1"/>
          </p:cNvSpPr>
          <p:nvPr>
            <p:ph type="ftr" sz="quarter" idx="17"/>
          </p:nvPr>
        </p:nvSpPr>
        <p:spPr/>
        <p:txBody>
          <a:bodyPr rtlCol="0"/>
          <a:lstStyle/>
          <a:p>
            <a:endParaRPr lang="de-DE"/>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7521E7C-658A-42EB-91E3-EDAB60914C28}" type="datetimeFigureOut">
              <a:rPr lang="de-DE" smtClean="0"/>
              <a:pPr/>
              <a:t>6/8/13</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1DEF20A-0B02-4D8F-A747-4F2DC8F4A1D0}" type="slidenum">
              <a:rPr lang="de-DE" smtClean="0"/>
              <a:pPr/>
              <a:t>‹#›</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521E7C-658A-42EB-91E3-EDAB60914C28}" type="datetimeFigureOut">
              <a:rPr lang="de-DE" smtClean="0"/>
              <a:pPr/>
              <a:t>6/8/13</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1DEF20A-0B02-4D8F-A747-4F2DC8F4A1D0}" type="slidenum">
              <a:rPr lang="de-DE" smtClean="0"/>
              <a:pPr/>
              <a:t>‹#›</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7521E7C-658A-42EB-91E3-EDAB60914C28}" type="datetimeFigureOut">
              <a:rPr lang="de-DE" smtClean="0"/>
              <a:pPr/>
              <a:t>6/8/13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1DEF20A-0B02-4D8F-A747-4F2DC8F4A1D0}" type="slidenum">
              <a:rPr lang="de-DE" smtClean="0"/>
              <a:pPr/>
              <a:t>‹#›</a:t>
            </a:fld>
            <a:endParaRPr lang="de-DE"/>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57521E7C-658A-42EB-91E3-EDAB60914C28}" type="datetimeFigureOut">
              <a:rPr lang="de-DE" smtClean="0"/>
              <a:pPr/>
              <a:t>6/8/13</a:t>
            </a:fld>
            <a:endParaRPr lang="de-DE"/>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71DEF20A-0B02-4D8F-A747-4F2DC8F4A1D0}" type="slidenum">
              <a:rPr lang="de-DE" smtClean="0"/>
              <a:pPr/>
              <a:t>‹#›</a:t>
            </a:fld>
            <a:endParaRPr lang="de-DE"/>
          </a:p>
        </p:txBody>
      </p:sp>
      <p:sp>
        <p:nvSpPr>
          <p:cNvPr id="14" name="Footer Placeholder 13"/>
          <p:cNvSpPr>
            <a:spLocks noGrp="1"/>
          </p:cNvSpPr>
          <p:nvPr>
            <p:ph type="ftr" sz="quarter" idx="12"/>
          </p:nvPr>
        </p:nvSpPr>
        <p:spPr>
          <a:xfrm>
            <a:off x="1600200" y="6248206"/>
            <a:ext cx="4572000" cy="365125"/>
          </a:xfrm>
        </p:spPr>
        <p:txBody>
          <a:bodyPr rtlCol="0"/>
          <a:lstStyle/>
          <a:p>
            <a:endParaRPr lang="de-DE"/>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7521E7C-658A-42EB-91E3-EDAB60914C28}" type="datetimeFigureOut">
              <a:rPr lang="de-DE" smtClean="0"/>
              <a:pPr/>
              <a:t>6/8/13</a:t>
            </a:fld>
            <a:endParaRPr lang="de-DE"/>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de-DE"/>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1DEF20A-0B02-4D8F-A747-4F2DC8F4A1D0}" type="slidenum">
              <a:rPr lang="de-DE" smtClean="0"/>
              <a:pPr/>
              <a:t>‹#›</a:t>
            </a:fld>
            <a:endParaRPr lang="de-DE"/>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hyperlink" Target="mailto:roberts.erin@gmail.com"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3284984"/>
            <a:ext cx="8781256" cy="2332856"/>
          </a:xfrm>
        </p:spPr>
        <p:txBody>
          <a:bodyPr>
            <a:noAutofit/>
          </a:bodyPr>
          <a:lstStyle/>
          <a:p>
            <a:r>
              <a:rPr lang="en-US" sz="4500" dirty="0"/>
              <a:t>Loss and Damage: From challenge to opportunity </a:t>
            </a:r>
          </a:p>
        </p:txBody>
      </p:sp>
      <p:sp>
        <p:nvSpPr>
          <p:cNvPr id="3" name="Subtitle 2"/>
          <p:cNvSpPr>
            <a:spLocks noGrp="1"/>
          </p:cNvSpPr>
          <p:nvPr>
            <p:ph type="subTitle" idx="1"/>
          </p:nvPr>
        </p:nvSpPr>
        <p:spPr>
          <a:xfrm>
            <a:off x="7380312" y="6245212"/>
            <a:ext cx="1763688" cy="587151"/>
          </a:xfrm>
        </p:spPr>
        <p:txBody>
          <a:bodyPr>
            <a:noAutofit/>
          </a:bodyPr>
          <a:lstStyle/>
          <a:p>
            <a:pPr algn="r"/>
            <a:r>
              <a:rPr lang="en-US" sz="1400" dirty="0" err="1"/>
              <a:t>ecbi</a:t>
            </a:r>
            <a:r>
              <a:rPr lang="en-US" sz="1400" dirty="0"/>
              <a:t> Bonn Seminar</a:t>
            </a:r>
          </a:p>
          <a:p>
            <a:pPr algn="r"/>
            <a:r>
              <a:rPr lang="en-US" sz="1400" dirty="0" smtClean="0"/>
              <a:t>June 9th</a:t>
            </a:r>
            <a:r>
              <a:rPr lang="en-US" sz="1400" dirty="0"/>
              <a:t>, 2013</a:t>
            </a:r>
          </a:p>
          <a:p>
            <a:endParaRPr lang="de-DE" sz="1400" dirty="0"/>
          </a:p>
        </p:txBody>
      </p:sp>
      <p:pic>
        <p:nvPicPr>
          <p:cNvPr id="1026" name="Picture 2"/>
          <p:cNvPicPr>
            <a:picLocks noChangeAspect="1" noChangeArrowheads="1"/>
          </p:cNvPicPr>
          <p:nvPr/>
        </p:nvPicPr>
        <p:blipFill>
          <a:blip r:embed="rId3" cstate="print">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386409" y="296047"/>
            <a:ext cx="4689648" cy="3565001"/>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cstate="print">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558442" y="6093577"/>
            <a:ext cx="936104" cy="571239"/>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sp>
        <p:nvSpPr>
          <p:cNvPr id="5" name="Rectangle 4"/>
          <p:cNvSpPr/>
          <p:nvPr/>
        </p:nvSpPr>
        <p:spPr>
          <a:xfrm>
            <a:off x="2378957" y="6117586"/>
            <a:ext cx="4572000" cy="523220"/>
          </a:xfrm>
          <a:prstGeom prst="rect">
            <a:avLst/>
          </a:prstGeom>
        </p:spPr>
        <p:txBody>
          <a:bodyPr>
            <a:spAutoFit/>
          </a:bodyPr>
          <a:lstStyle/>
          <a:p>
            <a:r>
              <a:rPr lang="en-US" sz="1400" dirty="0" err="1"/>
              <a:t>Saleemul</a:t>
            </a:r>
            <a:r>
              <a:rPr lang="en-US" sz="1400" dirty="0"/>
              <a:t> </a:t>
            </a:r>
            <a:r>
              <a:rPr lang="en-US" sz="1400" dirty="0" err="1"/>
              <a:t>Huq</a:t>
            </a:r>
            <a:r>
              <a:rPr lang="en-US" sz="1400" dirty="0"/>
              <a:t>, Erin Roberts and Anna </a:t>
            </a:r>
            <a:r>
              <a:rPr lang="en-US" sz="1400" dirty="0" err="1"/>
              <a:t>Hasemann</a:t>
            </a:r>
            <a:endParaRPr lang="en-US" sz="1400" dirty="0"/>
          </a:p>
          <a:p>
            <a:r>
              <a:rPr lang="en-US" sz="1400" dirty="0" smtClean="0"/>
              <a:t>International </a:t>
            </a:r>
            <a:r>
              <a:rPr lang="en-US" sz="1400" dirty="0"/>
              <a:t>Centre for Climate Change </a:t>
            </a:r>
            <a:r>
              <a:rPr lang="en-US" sz="1400" dirty="0" smtClean="0"/>
              <a:t>and </a:t>
            </a:r>
            <a:r>
              <a:rPr lang="en-US" sz="1400" dirty="0"/>
              <a:t>Development</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266510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cstate="print">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79513" y="0"/>
            <a:ext cx="2016223" cy="1484783"/>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sp>
        <p:nvSpPr>
          <p:cNvPr id="9" name="Title 1"/>
          <p:cNvSpPr txBox="1">
            <a:spLocks/>
          </p:cNvSpPr>
          <p:nvPr/>
        </p:nvSpPr>
        <p:spPr>
          <a:xfrm>
            <a:off x="1907704" y="260648"/>
            <a:ext cx="6984776" cy="990600"/>
          </a:xfrm>
          <a:prstGeom prst="rect">
            <a:avLst/>
          </a:prstGeom>
        </p:spPr>
        <p:txBody>
          <a:bodyPr vert="horz" anchor="ctr">
            <a:normAutofit fontScale="82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de-DE" sz="4400" b="0" i="0" u="none" strike="noStrike" kern="1200" cap="none" spc="0" normalizeH="0" baseline="0" noProof="0" dirty="0" err="1" smtClean="0">
                <a:ln>
                  <a:noFill/>
                </a:ln>
                <a:solidFill>
                  <a:schemeClr val="tx2"/>
                </a:solidFill>
                <a:effectLst/>
                <a:uLnTx/>
                <a:uFillTx/>
                <a:latin typeface="+mj-lt"/>
                <a:ea typeface="+mj-ea"/>
                <a:cs typeface="+mj-cs"/>
              </a:rPr>
              <a:t>What</a:t>
            </a:r>
            <a:r>
              <a:rPr kumimoji="0" lang="de-DE" sz="4400" b="0" i="0" u="none" strike="noStrike" kern="1200" cap="none" spc="0" normalizeH="0" baseline="0" noProof="0" dirty="0" smtClean="0">
                <a:ln>
                  <a:noFill/>
                </a:ln>
                <a:solidFill>
                  <a:schemeClr val="tx2"/>
                </a:solidFill>
                <a:effectLst/>
                <a:uLnTx/>
                <a:uFillTx/>
                <a:latin typeface="+mj-lt"/>
                <a:ea typeface="+mj-ea"/>
                <a:cs typeface="+mj-cs"/>
              </a:rPr>
              <a:t> </a:t>
            </a:r>
            <a:r>
              <a:rPr kumimoji="0" lang="de-DE" sz="4400" b="0" i="0" u="none" strike="noStrike" kern="1200" cap="none" spc="0" normalizeH="0" baseline="0" noProof="0" dirty="0" err="1" smtClean="0">
                <a:ln>
                  <a:noFill/>
                </a:ln>
                <a:solidFill>
                  <a:schemeClr val="tx2"/>
                </a:solidFill>
                <a:effectLst/>
                <a:uLnTx/>
                <a:uFillTx/>
                <a:latin typeface="+mj-lt"/>
                <a:ea typeface="+mj-ea"/>
                <a:cs typeface="+mj-cs"/>
              </a:rPr>
              <a:t>is</a:t>
            </a:r>
            <a:r>
              <a:rPr kumimoji="0" lang="de-DE" sz="4400" b="0" i="0" u="none" strike="noStrike" kern="1200" cap="none" spc="0" normalizeH="0" baseline="0" noProof="0" dirty="0" smtClean="0">
                <a:ln>
                  <a:noFill/>
                </a:ln>
                <a:solidFill>
                  <a:schemeClr val="tx2"/>
                </a:solidFill>
                <a:effectLst/>
                <a:uLnTx/>
                <a:uFillTx/>
                <a:latin typeface="+mj-lt"/>
                <a:ea typeface="+mj-ea"/>
                <a:cs typeface="+mj-cs"/>
              </a:rPr>
              <a:t> </a:t>
            </a:r>
            <a:r>
              <a:rPr kumimoji="0" lang="de-DE" sz="4400" b="0" i="0" u="none" strike="noStrike" kern="1200" cap="none" spc="0" normalizeH="0" baseline="0" noProof="0" dirty="0" err="1" smtClean="0">
                <a:ln>
                  <a:noFill/>
                </a:ln>
                <a:solidFill>
                  <a:schemeClr val="tx2"/>
                </a:solidFill>
                <a:effectLst/>
                <a:uLnTx/>
                <a:uFillTx/>
                <a:latin typeface="+mj-lt"/>
                <a:ea typeface="+mj-ea"/>
                <a:cs typeface="+mj-cs"/>
              </a:rPr>
              <a:t>the</a:t>
            </a:r>
            <a:r>
              <a:rPr kumimoji="0" lang="de-DE" sz="4400" b="0" i="0" u="none" strike="noStrike" kern="1200" cap="none" spc="0" normalizeH="0" baseline="0" noProof="0" dirty="0" smtClean="0">
                <a:ln>
                  <a:noFill/>
                </a:ln>
                <a:solidFill>
                  <a:schemeClr val="tx2"/>
                </a:solidFill>
                <a:effectLst/>
                <a:uLnTx/>
                <a:uFillTx/>
                <a:latin typeface="+mj-lt"/>
                <a:ea typeface="+mj-ea"/>
                <a:cs typeface="+mj-cs"/>
              </a:rPr>
              <a:t> way </a:t>
            </a:r>
            <a:r>
              <a:rPr kumimoji="0" lang="de-DE" sz="4400" b="0" i="0" u="none" strike="noStrike" kern="1200" cap="none" spc="0" normalizeH="0" baseline="0" noProof="0" dirty="0" err="1" smtClean="0">
                <a:ln>
                  <a:noFill/>
                </a:ln>
                <a:solidFill>
                  <a:schemeClr val="tx2"/>
                </a:solidFill>
                <a:effectLst/>
                <a:uLnTx/>
                <a:uFillTx/>
                <a:latin typeface="+mj-lt"/>
                <a:ea typeface="+mj-ea"/>
                <a:cs typeface="+mj-cs"/>
              </a:rPr>
              <a:t>forward</a:t>
            </a:r>
            <a:r>
              <a:rPr kumimoji="0" lang="de-DE" sz="4400" b="0" i="0" u="none" strike="noStrike" kern="1200" cap="none" spc="0" normalizeH="0" baseline="0" noProof="0" dirty="0" smtClean="0">
                <a:ln>
                  <a:noFill/>
                </a:ln>
                <a:solidFill>
                  <a:schemeClr val="tx2"/>
                </a:solidFill>
                <a:effectLst/>
                <a:uLnTx/>
                <a:uFillTx/>
                <a:latin typeface="+mj-lt"/>
                <a:ea typeface="+mj-ea"/>
                <a:cs typeface="+mj-cs"/>
              </a:rPr>
              <a:t> </a:t>
            </a:r>
            <a:r>
              <a:rPr kumimoji="0" lang="de-DE" sz="4400" b="0" i="0" u="none" strike="noStrike" kern="1200" cap="none" spc="0" normalizeH="0" baseline="0" noProof="0" dirty="0" err="1" smtClean="0">
                <a:ln>
                  <a:noFill/>
                </a:ln>
                <a:solidFill>
                  <a:schemeClr val="tx2"/>
                </a:solidFill>
                <a:effectLst/>
                <a:uLnTx/>
                <a:uFillTx/>
                <a:latin typeface="+mj-lt"/>
                <a:ea typeface="+mj-ea"/>
                <a:cs typeface="+mj-cs"/>
              </a:rPr>
              <a:t>for</a:t>
            </a:r>
            <a:r>
              <a:rPr kumimoji="0" lang="de-DE" sz="4400" b="0" i="0" u="none" strike="noStrike" kern="1200" cap="none" spc="0" normalizeH="0" baseline="0" noProof="0" dirty="0" smtClean="0">
                <a:ln>
                  <a:noFill/>
                </a:ln>
                <a:solidFill>
                  <a:schemeClr val="tx2"/>
                </a:solidFill>
                <a:effectLst/>
                <a:uLnTx/>
                <a:uFillTx/>
                <a:latin typeface="+mj-lt"/>
                <a:ea typeface="+mj-ea"/>
                <a:cs typeface="+mj-cs"/>
              </a:rPr>
              <a:t> national</a:t>
            </a:r>
            <a:r>
              <a:rPr kumimoji="0" lang="de-DE" sz="4400" b="0" i="0" u="none" strike="noStrike" kern="1200" cap="none" spc="0" normalizeH="0" noProof="0" dirty="0" smtClean="0">
                <a:ln>
                  <a:noFill/>
                </a:ln>
                <a:solidFill>
                  <a:schemeClr val="tx2"/>
                </a:solidFill>
                <a:effectLst/>
                <a:uLnTx/>
                <a:uFillTx/>
                <a:latin typeface="+mj-lt"/>
                <a:ea typeface="+mj-ea"/>
                <a:cs typeface="+mj-cs"/>
              </a:rPr>
              <a:t> </a:t>
            </a:r>
            <a:r>
              <a:rPr kumimoji="0" lang="de-DE" sz="4400" b="0" i="0" u="none" strike="noStrike" kern="1200" cap="none" spc="0" normalizeH="0" noProof="0" dirty="0" err="1" smtClean="0">
                <a:ln>
                  <a:noFill/>
                </a:ln>
                <a:solidFill>
                  <a:schemeClr val="tx2"/>
                </a:solidFill>
                <a:effectLst/>
                <a:uLnTx/>
                <a:uFillTx/>
                <a:latin typeface="+mj-lt"/>
                <a:ea typeface="+mj-ea"/>
                <a:cs typeface="+mj-cs"/>
              </a:rPr>
              <a:t>level</a:t>
            </a:r>
            <a:r>
              <a:rPr kumimoji="0" lang="de-DE" sz="4400" b="0" i="0" u="none" strike="noStrike" kern="1200" cap="none" spc="0" normalizeH="0" noProof="0" dirty="0" smtClean="0">
                <a:ln>
                  <a:noFill/>
                </a:ln>
                <a:solidFill>
                  <a:schemeClr val="tx2"/>
                </a:solidFill>
                <a:effectLst/>
                <a:uLnTx/>
                <a:uFillTx/>
                <a:latin typeface="+mj-lt"/>
                <a:ea typeface="+mj-ea"/>
                <a:cs typeface="+mj-cs"/>
              </a:rPr>
              <a:t> </a:t>
            </a:r>
            <a:r>
              <a:rPr kumimoji="0" lang="de-DE" sz="4400" b="0" i="0" u="none" strike="noStrike" kern="1200" cap="none" spc="0" normalizeH="0" noProof="0" dirty="0" err="1" smtClean="0">
                <a:ln>
                  <a:noFill/>
                </a:ln>
                <a:solidFill>
                  <a:schemeClr val="tx2"/>
                </a:solidFill>
                <a:effectLst/>
                <a:uLnTx/>
                <a:uFillTx/>
                <a:latin typeface="+mj-lt"/>
                <a:ea typeface="+mj-ea"/>
                <a:cs typeface="+mj-cs"/>
              </a:rPr>
              <a:t>action</a:t>
            </a:r>
            <a:r>
              <a:rPr kumimoji="0" lang="de-DE" sz="4400" b="0" i="0" u="none" strike="noStrike" kern="1200" cap="none" spc="0" normalizeH="0" noProof="0" dirty="0" smtClean="0">
                <a:ln>
                  <a:noFill/>
                </a:ln>
                <a:solidFill>
                  <a:schemeClr val="tx2"/>
                </a:solidFill>
                <a:effectLst/>
                <a:uLnTx/>
                <a:uFillTx/>
                <a:latin typeface="+mj-lt"/>
                <a:ea typeface="+mj-ea"/>
                <a:cs typeface="+mj-cs"/>
              </a:rPr>
              <a:t>?</a:t>
            </a:r>
            <a:endParaRPr kumimoji="0" lang="de-DE" sz="4400" b="0" i="0" u="none" strike="noStrike" kern="1200" cap="none" spc="0" normalizeH="0" baseline="0" noProof="0" dirty="0">
              <a:ln>
                <a:noFill/>
              </a:ln>
              <a:solidFill>
                <a:schemeClr val="tx2"/>
              </a:solidFill>
              <a:effectLst/>
              <a:uLnTx/>
              <a:uFillTx/>
              <a:latin typeface="+mj-lt"/>
              <a:ea typeface="+mj-ea"/>
              <a:cs typeface="+mj-cs"/>
            </a:endParaRPr>
          </a:p>
        </p:txBody>
      </p:sp>
      <p:sp>
        <p:nvSpPr>
          <p:cNvPr id="5" name="Content Placeholder 2"/>
          <p:cNvSpPr>
            <a:spLocks noGrp="1"/>
          </p:cNvSpPr>
          <p:nvPr>
            <p:ph sz="quarter" idx="1"/>
          </p:nvPr>
        </p:nvSpPr>
        <p:spPr>
          <a:xfrm>
            <a:off x="612648" y="1600200"/>
            <a:ext cx="8153400" cy="4495800"/>
          </a:xfrm>
        </p:spPr>
        <p:txBody>
          <a:bodyPr>
            <a:normAutofit fontScale="77500" lnSpcReduction="20000"/>
          </a:bodyPr>
          <a:lstStyle/>
          <a:p>
            <a:pPr>
              <a:buSzPct val="130000"/>
              <a:buFont typeface="Wingdings" charset="2"/>
              <a:buChar char="§"/>
            </a:pPr>
            <a:r>
              <a:rPr lang="en-US" b="1" dirty="0" smtClean="0"/>
              <a:t>Loss and damage is happening now </a:t>
            </a:r>
            <a:r>
              <a:rPr lang="en-US" dirty="0" smtClean="0"/>
              <a:t>and countries cannot wait for guidance from the UNFCCC to address it.</a:t>
            </a:r>
          </a:p>
          <a:p>
            <a:pPr>
              <a:buSzPct val="130000"/>
              <a:buFont typeface="Wingdings" charset="2"/>
              <a:buChar char="§"/>
            </a:pPr>
            <a:r>
              <a:rPr lang="en-US" dirty="0" smtClean="0"/>
              <a:t>While there </a:t>
            </a:r>
            <a:r>
              <a:rPr lang="en-US" dirty="0" smtClean="0"/>
              <a:t>are significant </a:t>
            </a:r>
            <a:r>
              <a:rPr lang="en-US" dirty="0" smtClean="0"/>
              <a:t>financial, capacity building and technology needs</a:t>
            </a:r>
            <a:r>
              <a:rPr lang="en-US" dirty="0" smtClean="0"/>
              <a:t> for developing comprehensive approaches to address </a:t>
            </a:r>
            <a:r>
              <a:rPr lang="en-US" dirty="0" smtClean="0"/>
              <a:t>future</a:t>
            </a:r>
            <a:r>
              <a:rPr lang="en-US" dirty="0" smtClean="0"/>
              <a:t> </a:t>
            </a:r>
            <a:r>
              <a:rPr lang="en-US" dirty="0" smtClean="0"/>
              <a:t>loss and damage in developing countries there is </a:t>
            </a:r>
            <a:r>
              <a:rPr lang="en-US" b="1" dirty="0" smtClean="0"/>
              <a:t>a lot </a:t>
            </a:r>
            <a:r>
              <a:rPr lang="en-US" b="1" dirty="0" smtClean="0"/>
              <a:t>that </a:t>
            </a:r>
            <a:r>
              <a:rPr lang="en-US" b="1" dirty="0" smtClean="0"/>
              <a:t>has been done</a:t>
            </a:r>
            <a:r>
              <a:rPr lang="en-US" b="1" dirty="0" smtClean="0"/>
              <a:t> </a:t>
            </a:r>
            <a:r>
              <a:rPr lang="en-US" b="1" dirty="0" smtClean="0"/>
              <a:t>already </a:t>
            </a:r>
            <a:r>
              <a:rPr lang="en-US" dirty="0" smtClean="0"/>
              <a:t>including</a:t>
            </a:r>
            <a:r>
              <a:rPr lang="en-US" dirty="0" smtClean="0"/>
              <a:t>: </a:t>
            </a:r>
          </a:p>
          <a:p>
            <a:pPr lvl="1"/>
            <a:r>
              <a:rPr lang="en-US" dirty="0" smtClean="0"/>
              <a:t>Establishment of national climate change funds in Bangladesh </a:t>
            </a:r>
          </a:p>
          <a:p>
            <a:pPr lvl="1"/>
            <a:r>
              <a:rPr lang="en-US" dirty="0" smtClean="0"/>
              <a:t>Development of a national strategy on food security in Ethiopia</a:t>
            </a:r>
          </a:p>
          <a:p>
            <a:pPr lvl="1"/>
            <a:r>
              <a:rPr lang="en-US" dirty="0" smtClean="0"/>
              <a:t>Creation of national disaster fund in Mexico</a:t>
            </a:r>
          </a:p>
          <a:p>
            <a:pPr lvl="1"/>
            <a:r>
              <a:rPr lang="en-US" dirty="0" smtClean="0"/>
              <a:t>Establishment of a poverty reduction strategy in the Philippines to help those most vulnerable to climate change impacts</a:t>
            </a:r>
            <a:r>
              <a:rPr lang="en-US" dirty="0" smtClean="0"/>
              <a:t> </a:t>
            </a:r>
          </a:p>
          <a:p>
            <a:r>
              <a:rPr lang="en-US" b="1" dirty="0" smtClean="0"/>
              <a:t>Developing countries can and will continue to work within their own capacities to implement approaches to assess and address loss and damage, </a:t>
            </a:r>
            <a:r>
              <a:rPr lang="en-US" dirty="0" smtClean="0"/>
              <a:t>but those efforts will be enhanced with support.</a:t>
            </a:r>
            <a:endParaRPr lang="en-US" dirty="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046158785"/>
      </p:ext>
    </p:extLst>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247091"/>
            <a:ext cx="7217296" cy="990600"/>
          </a:xfrm>
        </p:spPr>
        <p:txBody>
          <a:bodyPr>
            <a:normAutofit fontScale="90000"/>
          </a:bodyPr>
          <a:lstStyle/>
          <a:p>
            <a:r>
              <a:rPr lang="en-US" dirty="0" smtClean="0"/>
              <a:t>Loss and damage is a global issue</a:t>
            </a:r>
            <a:endParaRPr lang="de-DE" dirty="0"/>
          </a:p>
        </p:txBody>
      </p:sp>
      <p:pic>
        <p:nvPicPr>
          <p:cNvPr id="4" name="Picture 2"/>
          <p:cNvPicPr>
            <a:picLocks noChangeAspect="1" noChangeArrowheads="1"/>
          </p:cNvPicPr>
          <p:nvPr/>
        </p:nvPicPr>
        <p:blipFill>
          <a:blip r:embed="rId3" cstate="print">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79513" y="0"/>
            <a:ext cx="2016223" cy="1484783"/>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sp>
        <p:nvSpPr>
          <p:cNvPr id="8" name="Content Placeholder 2"/>
          <p:cNvSpPr>
            <a:spLocks noGrp="1"/>
          </p:cNvSpPr>
          <p:nvPr>
            <p:ph sz="quarter" idx="1"/>
          </p:nvPr>
        </p:nvSpPr>
        <p:spPr>
          <a:xfrm>
            <a:off x="612648" y="1600200"/>
            <a:ext cx="8153400" cy="4495800"/>
          </a:xfrm>
        </p:spPr>
        <p:txBody>
          <a:bodyPr>
            <a:normAutofit fontScale="55000" lnSpcReduction="20000"/>
          </a:bodyPr>
          <a:lstStyle/>
          <a:p>
            <a:pPr marL="0" indent="0">
              <a:buNone/>
            </a:pPr>
            <a:r>
              <a:rPr lang="en-US" sz="3200" dirty="0" smtClean="0"/>
              <a:t>While developing countries will bear the brunt of climate change impacts, losses and damages from climate change are being experienced worldwide: </a:t>
            </a:r>
          </a:p>
          <a:p>
            <a:pPr>
              <a:buSzPct val="130000"/>
              <a:buFont typeface="Wingdings" charset="2"/>
              <a:buChar char="§"/>
            </a:pPr>
            <a:r>
              <a:rPr lang="en-US" sz="3200" dirty="0" smtClean="0"/>
              <a:t>In </a:t>
            </a:r>
            <a:r>
              <a:rPr lang="en-US" sz="3200" dirty="0"/>
              <a:t>late 2012, </a:t>
            </a:r>
            <a:r>
              <a:rPr lang="en-US" sz="3200" b="1" dirty="0"/>
              <a:t>Hurricane Sandy </a:t>
            </a:r>
            <a:r>
              <a:rPr lang="en-US" sz="3200" dirty="0"/>
              <a:t>hit the northeast coast of the US causing estimated damages of </a:t>
            </a:r>
            <a:r>
              <a:rPr lang="en-US" sz="3200" b="1" dirty="0"/>
              <a:t>53 billion USD</a:t>
            </a:r>
            <a:r>
              <a:rPr lang="en-US" sz="3200" dirty="0"/>
              <a:t>.</a:t>
            </a:r>
          </a:p>
          <a:p>
            <a:pPr marL="0" indent="0">
              <a:buSzPct val="130000"/>
              <a:buFont typeface="Wingdings" charset="2"/>
              <a:buChar char="§"/>
            </a:pPr>
            <a:endParaRPr lang="en-US" sz="3200" dirty="0"/>
          </a:p>
          <a:p>
            <a:pPr>
              <a:buSzPct val="130000"/>
              <a:buFont typeface="Wingdings" charset="2"/>
              <a:buChar char="§"/>
            </a:pPr>
            <a:r>
              <a:rPr lang="en-US" sz="3200" dirty="0"/>
              <a:t>Current </a:t>
            </a:r>
            <a:r>
              <a:rPr lang="en-US" sz="3200" b="1" dirty="0" smtClean="0"/>
              <a:t>floods </a:t>
            </a:r>
            <a:r>
              <a:rPr lang="en-US" sz="3200" b="1" dirty="0"/>
              <a:t>in Germany </a:t>
            </a:r>
            <a:r>
              <a:rPr lang="en-US" sz="3200" dirty="0" smtClean="0"/>
              <a:t>have resulted in loss and damage estimated at </a:t>
            </a:r>
            <a:r>
              <a:rPr lang="en-US" sz="3200" b="1" dirty="0" smtClean="0"/>
              <a:t>2.5 </a:t>
            </a:r>
            <a:r>
              <a:rPr lang="en-US" sz="3200" b="1" dirty="0"/>
              <a:t>billion </a:t>
            </a:r>
            <a:r>
              <a:rPr lang="en-US" sz="3200" b="1" dirty="0" smtClean="0"/>
              <a:t>EUR</a:t>
            </a:r>
            <a:r>
              <a:rPr lang="en-US" sz="3200" dirty="0" smtClean="0"/>
              <a:t>.</a:t>
            </a:r>
            <a:endParaRPr lang="en-US" sz="3200" dirty="0"/>
          </a:p>
          <a:p>
            <a:pPr marL="0" indent="0">
              <a:buSzPct val="130000"/>
              <a:buFont typeface="Wingdings" charset="2"/>
              <a:buChar char="§"/>
            </a:pPr>
            <a:endParaRPr lang="en-US" sz="3200" dirty="0"/>
          </a:p>
          <a:p>
            <a:pPr>
              <a:buSzPct val="130000"/>
              <a:buFont typeface="Wingdings" charset="2"/>
              <a:buChar char="§"/>
            </a:pPr>
            <a:r>
              <a:rPr lang="en-US" sz="3200" dirty="0"/>
              <a:t>In </a:t>
            </a:r>
            <a:r>
              <a:rPr lang="en-US" sz="3200" b="1" dirty="0"/>
              <a:t>Alaska, five communities are planning to relocate </a:t>
            </a:r>
            <a:r>
              <a:rPr lang="en-US" sz="3200" dirty="0"/>
              <a:t>due to coastal erosion, at an estimated cost of </a:t>
            </a:r>
            <a:r>
              <a:rPr lang="en-US" sz="3200" b="1" dirty="0"/>
              <a:t>80 million to 200 million USD </a:t>
            </a:r>
            <a:r>
              <a:rPr lang="en-US" sz="3200" dirty="0"/>
              <a:t>for each </a:t>
            </a:r>
            <a:r>
              <a:rPr lang="en-US" sz="3200" dirty="0" smtClean="0"/>
              <a:t>village.</a:t>
            </a:r>
          </a:p>
          <a:p>
            <a:pPr>
              <a:buSzPct val="130000"/>
              <a:buFont typeface="Wingdings" charset="2"/>
              <a:buChar char="§"/>
            </a:pPr>
            <a:endParaRPr lang="en-US" sz="3200" dirty="0"/>
          </a:p>
          <a:p>
            <a:pPr>
              <a:buSzPct val="130000"/>
              <a:buFont typeface="Wingdings" charset="2"/>
              <a:buChar char="§"/>
            </a:pPr>
            <a:r>
              <a:rPr lang="en-US" sz="3200" dirty="0"/>
              <a:t>Increased </a:t>
            </a:r>
            <a:r>
              <a:rPr lang="en-US" sz="3200" b="1" dirty="0"/>
              <a:t>heat waves in France</a:t>
            </a:r>
            <a:r>
              <a:rPr lang="en-US" sz="3200" b="1" dirty="0" smtClean="0"/>
              <a:t> </a:t>
            </a:r>
            <a:r>
              <a:rPr lang="en-US" sz="3200" dirty="0" smtClean="0"/>
              <a:t>are predicted </a:t>
            </a:r>
            <a:r>
              <a:rPr lang="en-US" sz="3200" dirty="0"/>
              <a:t>to </a:t>
            </a:r>
            <a:r>
              <a:rPr lang="en-US" sz="3200" b="1" dirty="0"/>
              <a:t>decrease maize yields by 12 percent </a:t>
            </a:r>
            <a:r>
              <a:rPr lang="en-US" sz="3200" dirty="0"/>
              <a:t>over the next 20 </a:t>
            </a:r>
            <a:r>
              <a:rPr lang="en-US" sz="3200" dirty="0" smtClean="0"/>
              <a:t>years.</a:t>
            </a:r>
          </a:p>
          <a:p>
            <a:pPr marL="0" indent="0">
              <a:buSzPct val="130000"/>
              <a:buFont typeface="Wingdings" charset="2"/>
              <a:buChar char="§"/>
            </a:pPr>
            <a:endParaRPr lang="en-US" sz="3200" dirty="0" smtClean="0"/>
          </a:p>
          <a:p>
            <a:pPr>
              <a:buSzPct val="130000"/>
              <a:buFont typeface="Wingdings" charset="2"/>
              <a:buChar char="§"/>
            </a:pPr>
            <a:r>
              <a:rPr lang="en-US" sz="3200" dirty="0" smtClean="0"/>
              <a:t>I</a:t>
            </a:r>
            <a:r>
              <a:rPr lang="en-US" sz="3200" b="1" dirty="0" smtClean="0"/>
              <a:t>ncreased incidence of bush fires in Australia </a:t>
            </a:r>
            <a:r>
              <a:rPr lang="en-US" sz="3200" dirty="0" smtClean="0"/>
              <a:t>has led to a study investigating </a:t>
            </a:r>
            <a:r>
              <a:rPr lang="en-US" sz="3200" dirty="0"/>
              <a:t>the psychological </a:t>
            </a:r>
            <a:r>
              <a:rPr lang="en-US" sz="3200" dirty="0" smtClean="0"/>
              <a:t>affects </a:t>
            </a:r>
            <a:r>
              <a:rPr lang="en-US" sz="3200" dirty="0"/>
              <a:t>of bush fires on children.</a:t>
            </a:r>
          </a:p>
          <a:p>
            <a:endParaRPr lang="en-US" dirty="0"/>
          </a:p>
          <a:p>
            <a:endParaRPr lang="en-US" dirty="0"/>
          </a:p>
          <a:p>
            <a:endParaRPr lang="en-US" dirty="0"/>
          </a:p>
          <a:p>
            <a:endParaRPr lang="de-DE"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046158785"/>
      </p:ext>
    </p:extLst>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cstate="print">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79513" y="0"/>
            <a:ext cx="2016223" cy="1484783"/>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sp>
        <p:nvSpPr>
          <p:cNvPr id="9" name="Title 1"/>
          <p:cNvSpPr txBox="1">
            <a:spLocks/>
          </p:cNvSpPr>
          <p:nvPr/>
        </p:nvSpPr>
        <p:spPr>
          <a:xfrm>
            <a:off x="1907704" y="260648"/>
            <a:ext cx="6984776" cy="990600"/>
          </a:xfrm>
          <a:prstGeom prst="rect">
            <a:avLst/>
          </a:prstGeom>
        </p:spPr>
        <p:txBody>
          <a:bodyPr vert="horz"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de-DE" sz="4400" b="0" i="0" u="none" strike="noStrike" kern="1200" cap="none" spc="0" normalizeH="0" baseline="0" noProof="0" dirty="0" smtClean="0">
                <a:ln>
                  <a:noFill/>
                </a:ln>
                <a:solidFill>
                  <a:schemeClr val="tx2"/>
                </a:solidFill>
                <a:effectLst/>
                <a:uLnTx/>
                <a:uFillTx/>
                <a:latin typeface="+mj-lt"/>
                <a:ea typeface="+mj-ea"/>
                <a:cs typeface="+mj-cs"/>
              </a:rPr>
              <a:t>For </a:t>
            </a:r>
            <a:r>
              <a:rPr kumimoji="0" lang="de-DE" sz="4400" b="0" i="0" u="none" strike="noStrike" kern="1200" cap="none" spc="0" normalizeH="0" baseline="0" noProof="0" dirty="0" err="1" smtClean="0">
                <a:ln>
                  <a:noFill/>
                </a:ln>
                <a:solidFill>
                  <a:schemeClr val="tx2"/>
                </a:solidFill>
                <a:effectLst/>
                <a:uLnTx/>
                <a:uFillTx/>
                <a:latin typeface="+mj-lt"/>
                <a:ea typeface="+mj-ea"/>
                <a:cs typeface="+mj-cs"/>
              </a:rPr>
              <a:t>more</a:t>
            </a:r>
            <a:r>
              <a:rPr kumimoji="0" lang="de-DE" sz="4400" b="0" i="0" u="none" strike="noStrike" kern="1200" cap="none" spc="0" normalizeH="0" baseline="0" noProof="0" dirty="0" smtClean="0">
                <a:ln>
                  <a:noFill/>
                </a:ln>
                <a:solidFill>
                  <a:schemeClr val="tx2"/>
                </a:solidFill>
                <a:effectLst/>
                <a:uLnTx/>
                <a:uFillTx/>
                <a:latin typeface="+mj-lt"/>
                <a:ea typeface="+mj-ea"/>
                <a:cs typeface="+mj-cs"/>
              </a:rPr>
              <a:t> </a:t>
            </a:r>
            <a:r>
              <a:rPr kumimoji="0" lang="de-DE" sz="4400" b="0" i="0" u="none" strike="noStrike" kern="1200" cap="none" spc="0" normalizeH="0" baseline="0" noProof="0" dirty="0" err="1" smtClean="0">
                <a:ln>
                  <a:noFill/>
                </a:ln>
                <a:solidFill>
                  <a:schemeClr val="tx2"/>
                </a:solidFill>
                <a:effectLst/>
                <a:uLnTx/>
                <a:uFillTx/>
                <a:latin typeface="+mj-lt"/>
                <a:ea typeface="+mj-ea"/>
                <a:cs typeface="+mj-cs"/>
              </a:rPr>
              <a:t>information</a:t>
            </a:r>
            <a:endParaRPr kumimoji="0" lang="de-DE" sz="4400" b="0" i="0" u="none" strike="noStrike" kern="1200" cap="none" spc="0" normalizeH="0" baseline="0" noProof="0" dirty="0">
              <a:ln>
                <a:noFill/>
              </a:ln>
              <a:solidFill>
                <a:schemeClr val="tx2"/>
              </a:solidFill>
              <a:effectLst/>
              <a:uLnTx/>
              <a:uFillTx/>
              <a:latin typeface="+mj-lt"/>
              <a:ea typeface="+mj-ea"/>
              <a:cs typeface="+mj-cs"/>
            </a:endParaRPr>
          </a:p>
        </p:txBody>
      </p:sp>
      <p:sp>
        <p:nvSpPr>
          <p:cNvPr id="7" name="Content Placeholder 2"/>
          <p:cNvSpPr txBox="1">
            <a:spLocks/>
          </p:cNvSpPr>
          <p:nvPr/>
        </p:nvSpPr>
        <p:spPr>
          <a:xfrm>
            <a:off x="765048" y="1752600"/>
            <a:ext cx="8153400" cy="4495800"/>
          </a:xfrm>
          <a:prstGeom prst="rect">
            <a:avLst/>
          </a:prstGeom>
        </p:spPr>
        <p:txBody>
          <a:bodyPr vert="horz">
            <a:normAutofit/>
          </a:bodyPr>
          <a:lstStyle/>
          <a:p>
            <a:pPr marL="320040" marR="0" lvl="0" indent="-320040" algn="l" defTabSz="914400" rtl="0" eaLnBrk="1" fontAlgn="auto" latinLnBrk="0" hangingPunct="1">
              <a:lnSpc>
                <a:spcPct val="100000"/>
              </a:lnSpc>
              <a:spcBef>
                <a:spcPts val="700"/>
              </a:spcBef>
              <a:spcAft>
                <a:spcPts val="0"/>
              </a:spcAft>
              <a:buClr>
                <a:schemeClr val="accent2"/>
              </a:buClr>
              <a:buSzPct val="130000"/>
              <a:buFont typeface="Wingdings" charset="2"/>
              <a:buChar char="§"/>
              <a:tabLst/>
              <a:defRPr/>
            </a:pPr>
            <a:r>
              <a:rPr kumimoji="0" lang="en-US" sz="2900" b="0" i="0" u="none" strike="noStrike" kern="1200" cap="none" spc="0" normalizeH="0" baseline="0" noProof="0" smtClean="0">
                <a:ln>
                  <a:noFill/>
                </a:ln>
                <a:solidFill>
                  <a:schemeClr val="tx1"/>
                </a:solidFill>
                <a:effectLst/>
                <a:uLnTx/>
                <a:uFillTx/>
                <a:latin typeface="+mn-lt"/>
                <a:ea typeface="+mn-ea"/>
                <a:cs typeface="+mn-cs"/>
              </a:rPr>
              <a:t>Since February of 2012 ICCCAD has been conducting research to better understand how to assess and address loss and damage at the national level in Bangladesh. </a:t>
            </a:r>
          </a:p>
          <a:p>
            <a:pPr marL="320040" marR="0" lvl="0" indent="-320040" algn="l" defTabSz="914400" rtl="0" eaLnBrk="1" fontAlgn="auto" latinLnBrk="0" hangingPunct="1">
              <a:lnSpc>
                <a:spcPct val="100000"/>
              </a:lnSpc>
              <a:spcBef>
                <a:spcPts val="700"/>
              </a:spcBef>
              <a:spcAft>
                <a:spcPts val="0"/>
              </a:spcAft>
              <a:buClr>
                <a:schemeClr val="accent2"/>
              </a:buClr>
              <a:buSzPct val="130000"/>
              <a:buFont typeface="Wingdings" charset="2"/>
              <a:buChar char="§"/>
              <a:tabLst/>
              <a:defRPr/>
            </a:pPr>
            <a:r>
              <a:rPr kumimoji="0" lang="en-US" sz="2900" b="0" i="0" u="none" strike="noStrike" kern="1200" cap="none" spc="0" normalizeH="0" baseline="0" noProof="0" smtClean="0">
                <a:ln>
                  <a:noFill/>
                </a:ln>
                <a:solidFill>
                  <a:schemeClr val="tx1"/>
                </a:solidFill>
                <a:effectLst/>
                <a:uLnTx/>
                <a:uFillTx/>
                <a:latin typeface="+mn-lt"/>
                <a:ea typeface="+mn-ea"/>
                <a:cs typeface="+mn-cs"/>
              </a:rPr>
              <a:t>For more information contact Erin Roberts at </a:t>
            </a:r>
            <a:r>
              <a:rPr kumimoji="0" lang="en-US" sz="2900" b="0" i="0" u="none" strike="noStrike" kern="1200" cap="none" spc="0" normalizeH="0" baseline="0" noProof="0" smtClean="0">
                <a:ln>
                  <a:noFill/>
                </a:ln>
                <a:solidFill>
                  <a:schemeClr val="tx1"/>
                </a:solidFill>
                <a:effectLst/>
                <a:uLnTx/>
                <a:uFillTx/>
                <a:latin typeface="+mn-lt"/>
                <a:ea typeface="+mn-ea"/>
                <a:cs typeface="+mn-cs"/>
                <a:hlinkClick r:id="rId4"/>
              </a:rPr>
              <a:t>roberts.erin@gmail.com</a:t>
            </a:r>
            <a:endParaRPr kumimoji="0" lang="en-US" sz="2900" b="0" i="0" u="none" strike="noStrike" kern="1200" cap="none" spc="0" normalizeH="0" baseline="0" noProof="0" smtClean="0">
              <a:ln>
                <a:noFill/>
              </a:ln>
              <a:solidFill>
                <a:schemeClr val="tx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endParaRPr kumimoji="0" lang="en-US" sz="2900" b="0" i="0" u="none" strike="noStrike" kern="1200" cap="none" spc="0" normalizeH="0" baseline="0" noProof="0" smtClean="0">
              <a:ln>
                <a:noFill/>
              </a:ln>
              <a:solidFill>
                <a:srgbClr val="000000"/>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endParaRPr kumimoji="0" lang="en-US" sz="2900" b="0" i="0" u="none" strike="noStrike" kern="1200" cap="none" spc="0" normalizeH="0" baseline="0" noProof="0" smtClean="0">
              <a:ln>
                <a:noFill/>
              </a:ln>
              <a:solidFill>
                <a:srgbClr val="000000"/>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endParaRPr kumimoji="0" lang="en-US" sz="29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046158785"/>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39080" y="1601466"/>
            <a:ext cx="8153400" cy="4923878"/>
          </a:xfrm>
          <a:noFill/>
        </p:spPr>
        <p:txBody>
          <a:bodyPr>
            <a:normAutofit fontScale="92500"/>
          </a:bodyPr>
          <a:lstStyle/>
          <a:p>
            <a:pPr marL="0" indent="0">
              <a:buNone/>
            </a:pPr>
            <a:r>
              <a:rPr lang="en-US" b="1" dirty="0"/>
              <a:t>1991</a:t>
            </a:r>
            <a:r>
              <a:rPr lang="en-US" dirty="0"/>
              <a:t> – Vanuatu submits a proposal on behalf of AOSIS to the Intergovernmental Negotiating Committee for an </a:t>
            </a:r>
            <a:r>
              <a:rPr lang="en-US" b="1" dirty="0"/>
              <a:t>international insurance pool </a:t>
            </a:r>
            <a:r>
              <a:rPr lang="en-US" dirty="0"/>
              <a:t>to be included in the Convention </a:t>
            </a:r>
          </a:p>
          <a:p>
            <a:pPr marL="0" indent="0">
              <a:buNone/>
            </a:pPr>
            <a:endParaRPr lang="en-US" dirty="0"/>
          </a:p>
          <a:p>
            <a:pPr marL="0" indent="0">
              <a:buNone/>
            </a:pPr>
            <a:r>
              <a:rPr lang="en-US" b="1" dirty="0"/>
              <a:t>1992</a:t>
            </a:r>
            <a:r>
              <a:rPr lang="en-US" dirty="0"/>
              <a:t> – Proposal not incorporated into Convention but the word “insurance” survived in Article </a:t>
            </a:r>
            <a:r>
              <a:rPr lang="en-US" dirty="0" smtClean="0"/>
              <a:t>8 which calls on Parties to consider actions related to “funding</a:t>
            </a:r>
            <a:r>
              <a:rPr lang="en-US" dirty="0"/>
              <a:t>,</a:t>
            </a:r>
            <a:r>
              <a:rPr lang="en-US" b="1" dirty="0"/>
              <a:t> insurance </a:t>
            </a:r>
            <a:r>
              <a:rPr lang="en-US" dirty="0"/>
              <a:t>and the transfer of technology, to meet the specific needs and concerns of developing country Parties arising from the adverse effects of climate change…”</a:t>
            </a:r>
            <a:endParaRPr lang="de-DE" dirty="0"/>
          </a:p>
          <a:p>
            <a:endParaRPr lang="en-US" dirty="0"/>
          </a:p>
          <a:p>
            <a:endParaRPr lang="en-GB" dirty="0" smtClean="0"/>
          </a:p>
          <a:p>
            <a:endParaRPr lang="en-GB" dirty="0" smtClean="0"/>
          </a:p>
          <a:p>
            <a:endParaRPr lang="en-GB" dirty="0" smtClean="0"/>
          </a:p>
          <a:p>
            <a:endParaRPr lang="en-GB" dirty="0"/>
          </a:p>
        </p:txBody>
      </p:sp>
      <p:sp>
        <p:nvSpPr>
          <p:cNvPr id="2" name="Title 1"/>
          <p:cNvSpPr>
            <a:spLocks noGrp="1"/>
          </p:cNvSpPr>
          <p:nvPr>
            <p:ph type="title"/>
          </p:nvPr>
        </p:nvSpPr>
        <p:spPr>
          <a:xfrm>
            <a:off x="1547664" y="28828"/>
            <a:ext cx="7218384" cy="990600"/>
          </a:xfrm>
        </p:spPr>
        <p:txBody>
          <a:bodyPr>
            <a:normAutofit fontScale="90000"/>
          </a:bodyPr>
          <a:lstStyle/>
          <a:p>
            <a:r>
              <a:rPr lang="de-DE" dirty="0" smtClean="0"/>
              <a:t/>
            </a:r>
            <a:br>
              <a:rPr lang="de-DE" dirty="0" smtClean="0"/>
            </a:br>
            <a:r>
              <a:rPr lang="en-US" sz="4000" dirty="0"/>
              <a:t>Loss and </a:t>
            </a:r>
            <a:r>
              <a:rPr lang="en-US" sz="4000" dirty="0" smtClean="0"/>
              <a:t>Damage</a:t>
            </a:r>
            <a:r>
              <a:rPr lang="en-US" sz="4000" dirty="0"/>
              <a:t>:</a:t>
            </a:r>
            <a:r>
              <a:rPr lang="en-US" sz="4000" dirty="0" smtClean="0"/>
              <a:t> From an idea . . . </a:t>
            </a:r>
            <a:endParaRPr lang="de-DE" sz="4000" dirty="0"/>
          </a:p>
        </p:txBody>
      </p:sp>
      <p:pic>
        <p:nvPicPr>
          <p:cNvPr id="4" name="Picture 2"/>
          <p:cNvPicPr>
            <a:picLocks noChangeAspect="1" noChangeArrowheads="1"/>
          </p:cNvPicPr>
          <p:nvPr/>
        </p:nvPicPr>
        <p:blipFill>
          <a:blip r:embed="rId2" cstate="print">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79513" y="0"/>
            <a:ext cx="2016223" cy="1484783"/>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0088407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600200"/>
            <a:ext cx="8153400" cy="4781128"/>
          </a:xfrm>
        </p:spPr>
        <p:txBody>
          <a:bodyPr>
            <a:normAutofit fontScale="62500" lnSpcReduction="20000"/>
          </a:bodyPr>
          <a:lstStyle/>
          <a:p>
            <a:pPr marL="0" indent="0">
              <a:buNone/>
            </a:pPr>
            <a:r>
              <a:rPr lang="en-US" b="1" dirty="0"/>
              <a:t>2007</a:t>
            </a:r>
            <a:r>
              <a:rPr lang="en-US" dirty="0"/>
              <a:t> – Bali Action Plan calls for enhanced action on adaptation including the consideration of “</a:t>
            </a:r>
            <a:r>
              <a:rPr lang="en-US" b="1" dirty="0"/>
              <a:t>disaster risk reduction strategies and means to address loss and damage </a:t>
            </a:r>
            <a:r>
              <a:rPr lang="en-US" dirty="0"/>
              <a:t>associated with climate change impacts in vulnerable countries”.</a:t>
            </a:r>
          </a:p>
          <a:p>
            <a:pPr marL="0" indent="0">
              <a:buNone/>
            </a:pPr>
            <a:r>
              <a:rPr lang="en-US" dirty="0"/>
              <a:t> </a:t>
            </a:r>
          </a:p>
          <a:p>
            <a:pPr marL="0" indent="0">
              <a:buNone/>
            </a:pPr>
            <a:r>
              <a:rPr lang="en-US" b="1" dirty="0"/>
              <a:t>2008 </a:t>
            </a:r>
            <a:r>
              <a:rPr lang="en-US" dirty="0"/>
              <a:t>- AOSIS proposes the ‘Multi-Window Mechanism to Address Loss and Damage from Climate Change Impacts’ in a submission to the SBI which calls for:</a:t>
            </a:r>
            <a:r>
              <a:rPr lang="en-US" dirty="0" smtClean="0"/>
              <a:t> </a:t>
            </a:r>
          </a:p>
          <a:p>
            <a:pPr marL="514350" indent="-514350">
              <a:buSzPct val="100000"/>
              <a:buAutoNum type="arabicParenBoth"/>
            </a:pPr>
            <a:r>
              <a:rPr lang="en-US" b="1" dirty="0" smtClean="0"/>
              <a:t>insurance </a:t>
            </a:r>
            <a:r>
              <a:rPr lang="en-US" dirty="0"/>
              <a:t>to help vulnerable countries manage the financial risk associated with increasingly frequent and severe extreme </a:t>
            </a:r>
            <a:r>
              <a:rPr lang="en-US" dirty="0" smtClean="0"/>
              <a:t>events; </a:t>
            </a:r>
          </a:p>
          <a:p>
            <a:pPr marL="514350" indent="-514350">
              <a:buSzPct val="100000"/>
              <a:buAutoNum type="arabicParenBoth"/>
            </a:pPr>
            <a:r>
              <a:rPr lang="en-US" b="1" dirty="0" smtClean="0"/>
              <a:t>rehabilitation </a:t>
            </a:r>
            <a:r>
              <a:rPr lang="en-US" b="1" dirty="0"/>
              <a:t>or </a:t>
            </a:r>
            <a:r>
              <a:rPr lang="en-US" b="1" dirty="0" smtClean="0"/>
              <a:t>compensation</a:t>
            </a:r>
            <a:r>
              <a:rPr lang="en-US" dirty="0" smtClean="0"/>
              <a:t> to address loss and damage associated with the impacts of climate change; and</a:t>
            </a:r>
          </a:p>
          <a:p>
            <a:pPr marL="514350" indent="-514350">
              <a:buSzPct val="100000"/>
              <a:buAutoNum type="arabicParenBoth"/>
            </a:pPr>
            <a:r>
              <a:rPr lang="en-US" b="1" dirty="0" smtClean="0"/>
              <a:t>risk </a:t>
            </a:r>
            <a:r>
              <a:rPr lang="en-US" b="1" dirty="0"/>
              <a:t>management </a:t>
            </a:r>
            <a:r>
              <a:rPr lang="en-US" dirty="0"/>
              <a:t>to support risk assessment and inform the other </a:t>
            </a:r>
            <a:r>
              <a:rPr lang="en-US" dirty="0" smtClean="0"/>
              <a:t>components of </a:t>
            </a:r>
            <a:r>
              <a:rPr lang="en-US" dirty="0"/>
              <a:t>the framework.  </a:t>
            </a:r>
          </a:p>
          <a:p>
            <a:pPr>
              <a:buNone/>
            </a:pPr>
            <a:endParaRPr lang="en-US" dirty="0"/>
          </a:p>
          <a:p>
            <a:pPr>
              <a:buNone/>
            </a:pPr>
            <a:r>
              <a:rPr lang="de-DE" sz="3200" b="1" dirty="0"/>
              <a:t>2010 </a:t>
            </a:r>
            <a:r>
              <a:rPr lang="de-DE" sz="3200" dirty="0"/>
              <a:t>-</a:t>
            </a:r>
            <a:r>
              <a:rPr lang="de-DE" sz="3200" b="1" dirty="0"/>
              <a:t> </a:t>
            </a:r>
            <a:r>
              <a:rPr lang="en-US" dirty="0"/>
              <a:t>At </a:t>
            </a:r>
            <a:r>
              <a:rPr lang="en-US" dirty="0" smtClean="0"/>
              <a:t>COP 16 a </a:t>
            </a:r>
            <a:r>
              <a:rPr lang="en-US" dirty="0"/>
              <a:t>work </a:t>
            </a:r>
            <a:r>
              <a:rPr lang="en-US" dirty="0" err="1" smtClean="0"/>
              <a:t>programme</a:t>
            </a:r>
            <a:r>
              <a:rPr lang="en-US" dirty="0" smtClean="0"/>
              <a:t> is established to </a:t>
            </a:r>
            <a:r>
              <a:rPr lang="en-US" dirty="0"/>
              <a:t>“consider approaches to address loss and damage associated with climate change impacts in developing countries that are particularly vulnerable to the adverse effects of climate change.”</a:t>
            </a:r>
          </a:p>
          <a:p>
            <a:pPr>
              <a:buNone/>
            </a:pPr>
            <a:endParaRPr lang="en-US" dirty="0"/>
          </a:p>
          <a:p>
            <a:endParaRPr lang="en-US" dirty="0"/>
          </a:p>
          <a:p>
            <a:endParaRPr lang="en-US" dirty="0"/>
          </a:p>
          <a:p>
            <a:endParaRPr lang="de-DE" dirty="0"/>
          </a:p>
          <a:p>
            <a:endParaRPr lang="en-US" dirty="0" smtClean="0"/>
          </a:p>
        </p:txBody>
      </p:sp>
      <p:pic>
        <p:nvPicPr>
          <p:cNvPr id="2050" name="Picture 2"/>
          <p:cNvPicPr>
            <a:picLocks noChangeAspect="1" noChangeArrowheads="1"/>
          </p:cNvPicPr>
          <p:nvPr/>
        </p:nvPicPr>
        <p:blipFill>
          <a:blip r:embed="rId2" cstate="print">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79513" y="0"/>
            <a:ext cx="2016223" cy="1484783"/>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sp>
        <p:nvSpPr>
          <p:cNvPr id="6" name="Title 1"/>
          <p:cNvSpPr>
            <a:spLocks noGrp="1"/>
          </p:cNvSpPr>
          <p:nvPr>
            <p:ph type="title"/>
          </p:nvPr>
        </p:nvSpPr>
        <p:spPr>
          <a:xfrm>
            <a:off x="1835696" y="228600"/>
            <a:ext cx="6930352" cy="990600"/>
          </a:xfrm>
        </p:spPr>
        <p:txBody>
          <a:bodyPr>
            <a:normAutofit/>
          </a:bodyPr>
          <a:lstStyle/>
          <a:p>
            <a:r>
              <a:rPr lang="de-DE" dirty="0" smtClean="0"/>
              <a:t>...to a </a:t>
            </a:r>
            <a:r>
              <a:rPr lang="de-DE" dirty="0" err="1" smtClean="0"/>
              <a:t>work</a:t>
            </a:r>
            <a:r>
              <a:rPr lang="de-DE" dirty="0" smtClean="0"/>
              <a:t> </a:t>
            </a:r>
            <a:r>
              <a:rPr lang="de-DE" dirty="0" err="1" smtClean="0"/>
              <a:t>programme</a:t>
            </a:r>
            <a:r>
              <a:rPr lang="de-DE" dirty="0" smtClean="0"/>
              <a:t>...</a:t>
            </a:r>
            <a:endParaRPr lang="de-DE"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4740160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Content Placeholder 5"/>
          <p:cNvSpPr>
            <a:spLocks noGrp="1"/>
          </p:cNvSpPr>
          <p:nvPr>
            <p:ph sz="quarter" idx="1"/>
          </p:nvPr>
        </p:nvSpPr>
        <p:spPr/>
        <p:txBody>
          <a:bodyPr>
            <a:normAutofit fontScale="55000" lnSpcReduction="20000"/>
          </a:bodyPr>
          <a:lstStyle/>
          <a:p>
            <a:pPr>
              <a:buNone/>
            </a:pPr>
            <a:r>
              <a:rPr lang="de-DE" sz="3200" b="1" dirty="0"/>
              <a:t>2011 - </a:t>
            </a:r>
            <a:r>
              <a:rPr lang="de-DE" sz="3200" dirty="0"/>
              <a:t>At SBI 34</a:t>
            </a:r>
            <a:r>
              <a:rPr lang="de-DE" sz="3200" dirty="0" smtClean="0"/>
              <a:t> </a:t>
            </a:r>
            <a:r>
              <a:rPr lang="de-DE" sz="3200" dirty="0" err="1" smtClean="0"/>
              <a:t>the</a:t>
            </a:r>
            <a:r>
              <a:rPr lang="de-DE" sz="3200" dirty="0" smtClean="0"/>
              <a:t> </a:t>
            </a:r>
            <a:r>
              <a:rPr lang="en-US" sz="3200" dirty="0" smtClean="0"/>
              <a:t>work </a:t>
            </a:r>
            <a:r>
              <a:rPr lang="en-US" sz="3200" dirty="0" err="1"/>
              <a:t>programme</a:t>
            </a:r>
            <a:r>
              <a:rPr lang="en-US" sz="3200" dirty="0" smtClean="0"/>
              <a:t> is differentiated </a:t>
            </a:r>
            <a:r>
              <a:rPr lang="en-US" sz="3200" dirty="0"/>
              <a:t>into three thematic </a:t>
            </a:r>
            <a:r>
              <a:rPr lang="en-US" sz="3200" dirty="0" smtClean="0"/>
              <a:t>areas: </a:t>
            </a:r>
          </a:p>
          <a:p>
            <a:pPr marL="457200" indent="-457200">
              <a:buSzPct val="100000"/>
              <a:buAutoNum type="arabicParenBoth"/>
            </a:pPr>
            <a:r>
              <a:rPr lang="en-US" sz="3200" b="1" dirty="0"/>
              <a:t>Assessing</a:t>
            </a:r>
            <a:r>
              <a:rPr lang="en-US" sz="3200" dirty="0"/>
              <a:t> </a:t>
            </a:r>
            <a:r>
              <a:rPr lang="en-US" sz="3200" b="1" dirty="0"/>
              <a:t>the risk of loss and damage </a:t>
            </a:r>
            <a:r>
              <a:rPr lang="en-US" sz="3200" dirty="0"/>
              <a:t>associated with the adverse impacts of climate change and current knowledge of the same</a:t>
            </a:r>
          </a:p>
          <a:p>
            <a:pPr marL="457200" indent="-457200">
              <a:buSzPct val="100000"/>
              <a:buAutoNum type="arabicParenBoth"/>
            </a:pPr>
            <a:r>
              <a:rPr lang="en-US" sz="3200" b="1" dirty="0" smtClean="0"/>
              <a:t>A </a:t>
            </a:r>
            <a:r>
              <a:rPr lang="en-US" sz="3200" b="1" dirty="0"/>
              <a:t>range of approaches to addressing loss and damage </a:t>
            </a:r>
            <a:r>
              <a:rPr lang="en-US" sz="3200" dirty="0"/>
              <a:t>at associated with the adverse effects of climate change, including impacts related to extreme weather events and slow onset events, taking into consideration experience at all levels </a:t>
            </a:r>
          </a:p>
          <a:p>
            <a:pPr marL="457200" indent="-457200">
              <a:buSzPct val="100000"/>
              <a:buAutoNum type="arabicParenBoth"/>
            </a:pPr>
            <a:r>
              <a:rPr lang="en-US" sz="3200" b="1" dirty="0"/>
              <a:t>The role of the Convention </a:t>
            </a:r>
            <a:r>
              <a:rPr lang="en-US" sz="3200" dirty="0"/>
              <a:t>in the implementation of approaches to address loss and damage associated with the adverse effects of climate change.</a:t>
            </a:r>
          </a:p>
          <a:p>
            <a:pPr>
              <a:buNone/>
            </a:pPr>
            <a:endParaRPr lang="en-US" sz="3200" dirty="0"/>
          </a:p>
          <a:p>
            <a:pPr>
              <a:buNone/>
            </a:pPr>
            <a:r>
              <a:rPr lang="en-US" sz="3200" b="1" dirty="0"/>
              <a:t>2012</a:t>
            </a:r>
            <a:r>
              <a:rPr lang="en-US" sz="3200" dirty="0"/>
              <a:t> – Activities under the work </a:t>
            </a:r>
            <a:r>
              <a:rPr lang="en-US" sz="3200" dirty="0" err="1"/>
              <a:t>programme</a:t>
            </a:r>
            <a:r>
              <a:rPr lang="en-US" sz="3200" dirty="0"/>
              <a:t> </a:t>
            </a:r>
            <a:r>
              <a:rPr lang="en-US" sz="3200" dirty="0" smtClean="0"/>
              <a:t>include: </a:t>
            </a:r>
          </a:p>
          <a:p>
            <a:pPr>
              <a:buSzPct val="130000"/>
              <a:buFont typeface="Wingdings" charset="2"/>
              <a:buChar char="§"/>
            </a:pPr>
            <a:r>
              <a:rPr lang="en-US" sz="3200" dirty="0" smtClean="0"/>
              <a:t>An expert </a:t>
            </a:r>
            <a:r>
              <a:rPr lang="en-US" sz="3200" dirty="0"/>
              <a:t>meeting on </a:t>
            </a:r>
            <a:r>
              <a:rPr lang="en-US" sz="3200" b="1" dirty="0"/>
              <a:t>assessing the risk of loss and </a:t>
            </a:r>
            <a:r>
              <a:rPr lang="en-US" sz="3200" b="1" dirty="0" smtClean="0"/>
              <a:t>damage</a:t>
            </a:r>
          </a:p>
          <a:p>
            <a:pPr>
              <a:buSzPct val="130000"/>
              <a:buFont typeface="Wingdings" charset="2"/>
              <a:buChar char="§"/>
            </a:pPr>
            <a:r>
              <a:rPr lang="en-US" sz="3200" dirty="0"/>
              <a:t>Regional expert meetings on </a:t>
            </a:r>
            <a:r>
              <a:rPr lang="en-US" sz="3200" b="1" dirty="0"/>
              <a:t>approaches to address loss and damage </a:t>
            </a:r>
            <a:r>
              <a:rPr lang="en-US" sz="3200" dirty="0"/>
              <a:t>in each of Africa, Asia and Latin America and one for the SIDS</a:t>
            </a:r>
          </a:p>
          <a:p>
            <a:pPr>
              <a:buSzPct val="130000"/>
              <a:buFont typeface="Wingdings" charset="2"/>
              <a:buChar char="§"/>
            </a:pPr>
            <a:r>
              <a:rPr lang="en-US" sz="3200" dirty="0"/>
              <a:t>Background paper on methodologies to assess loss and damage, literature review on approaches to address loss and damage and a </a:t>
            </a:r>
            <a:r>
              <a:rPr lang="en-US" sz="3200" b="1" dirty="0"/>
              <a:t>technical paper on slow onset processes</a:t>
            </a:r>
          </a:p>
          <a:p>
            <a:pPr>
              <a:buNone/>
            </a:pPr>
            <a:endParaRPr lang="en-US" sz="3200" dirty="0"/>
          </a:p>
          <a:p>
            <a:endParaRPr lang="en-US" dirty="0"/>
          </a:p>
          <a:p>
            <a:pPr marL="0" indent="0">
              <a:buNone/>
            </a:pPr>
            <a:endParaRPr lang="de-DE" dirty="0" smtClean="0"/>
          </a:p>
          <a:p>
            <a:endParaRPr lang="de-DE" dirty="0"/>
          </a:p>
        </p:txBody>
      </p:sp>
      <p:pic>
        <p:nvPicPr>
          <p:cNvPr id="4" name="Picture 2"/>
          <p:cNvPicPr>
            <a:picLocks noChangeAspect="1" noChangeArrowheads="1"/>
          </p:cNvPicPr>
          <p:nvPr/>
        </p:nvPicPr>
        <p:blipFill>
          <a:blip r:embed="rId2" cstate="print">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79513" y="0"/>
            <a:ext cx="2016223" cy="1484783"/>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sp>
        <p:nvSpPr>
          <p:cNvPr id="7" name="Title 6"/>
          <p:cNvSpPr>
            <a:spLocks noGrp="1"/>
          </p:cNvSpPr>
          <p:nvPr>
            <p:ph type="title"/>
          </p:nvPr>
        </p:nvSpPr>
        <p:spPr>
          <a:xfrm>
            <a:off x="1835696" y="228600"/>
            <a:ext cx="6930352" cy="990600"/>
          </a:xfrm>
        </p:spPr>
        <p:txBody>
          <a:bodyPr>
            <a:normAutofit/>
          </a:bodyPr>
          <a:lstStyle/>
          <a:p>
            <a:r>
              <a:rPr lang="en-US" dirty="0"/>
              <a:t>…</a:t>
            </a:r>
            <a:r>
              <a:rPr lang="en-US" dirty="0" smtClean="0"/>
              <a:t>to enhanced understanding.</a:t>
            </a:r>
            <a:endParaRPr lang="de-DE"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405812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228600"/>
            <a:ext cx="7074368" cy="990600"/>
          </a:xfrm>
        </p:spPr>
        <p:txBody>
          <a:bodyPr>
            <a:normAutofit/>
          </a:bodyPr>
          <a:lstStyle/>
          <a:p>
            <a:r>
              <a:rPr lang="en-US" dirty="0" smtClean="0"/>
              <a:t>What did we learn?</a:t>
            </a:r>
            <a:endParaRPr lang="de-DE" dirty="0"/>
          </a:p>
        </p:txBody>
      </p:sp>
      <p:sp>
        <p:nvSpPr>
          <p:cNvPr id="3" name="Content Placeholder 2"/>
          <p:cNvSpPr>
            <a:spLocks noGrp="1"/>
          </p:cNvSpPr>
          <p:nvPr>
            <p:ph sz="quarter" idx="1"/>
          </p:nvPr>
        </p:nvSpPr>
        <p:spPr/>
        <p:txBody>
          <a:bodyPr>
            <a:normAutofit fontScale="70000" lnSpcReduction="20000"/>
          </a:bodyPr>
          <a:lstStyle/>
          <a:p>
            <a:pPr>
              <a:buNone/>
            </a:pPr>
            <a:r>
              <a:rPr lang="en-US" dirty="0" smtClean="0"/>
              <a:t>A few of the gaps </a:t>
            </a:r>
            <a:r>
              <a:rPr lang="en-US" dirty="0"/>
              <a:t>and needs identified in the expert meetings include: </a:t>
            </a:r>
          </a:p>
          <a:p>
            <a:pPr marL="0" indent="0">
              <a:buNone/>
            </a:pPr>
            <a:endParaRPr lang="en-US" dirty="0"/>
          </a:p>
          <a:p>
            <a:pPr lvl="1">
              <a:buClr>
                <a:schemeClr val="accent2"/>
              </a:buClr>
              <a:buSzPct val="130000"/>
              <a:buFont typeface="Wingdings" charset="2"/>
              <a:buChar char="§"/>
            </a:pPr>
            <a:r>
              <a:rPr lang="en-US" dirty="0"/>
              <a:t>Significant </a:t>
            </a:r>
            <a:r>
              <a:rPr lang="en-US" b="1" dirty="0"/>
              <a:t>capacity and data needs</a:t>
            </a:r>
            <a:r>
              <a:rPr lang="en-US" b="1" dirty="0" smtClean="0"/>
              <a:t> </a:t>
            </a:r>
            <a:r>
              <a:rPr lang="en-US" dirty="0" smtClean="0"/>
              <a:t>on assessing </a:t>
            </a:r>
            <a:r>
              <a:rPr lang="en-US" dirty="0"/>
              <a:t>the risk of loss and damage </a:t>
            </a:r>
          </a:p>
          <a:p>
            <a:pPr marL="457200" lvl="1" indent="0">
              <a:buClr>
                <a:schemeClr val="accent2"/>
              </a:buClr>
              <a:buSzPct val="130000"/>
              <a:buFont typeface="Wingdings" charset="2"/>
              <a:buChar char="§"/>
            </a:pPr>
            <a:endParaRPr lang="en-US" dirty="0"/>
          </a:p>
          <a:p>
            <a:pPr lvl="1">
              <a:buClr>
                <a:schemeClr val="accent2"/>
              </a:buClr>
              <a:buSzPct val="130000"/>
              <a:buFont typeface="Wingdings" charset="2"/>
              <a:buChar char="§"/>
            </a:pPr>
            <a:r>
              <a:rPr lang="en-US" dirty="0"/>
              <a:t>Need to understand much more about </a:t>
            </a:r>
            <a:r>
              <a:rPr lang="en-US" b="1" dirty="0"/>
              <a:t>slow onset processes and how to address them</a:t>
            </a:r>
          </a:p>
          <a:p>
            <a:pPr marL="457200" lvl="1" indent="0">
              <a:buClr>
                <a:schemeClr val="accent2"/>
              </a:buClr>
              <a:buSzPct val="130000"/>
              <a:buFont typeface="Wingdings" charset="2"/>
              <a:buChar char="§"/>
            </a:pPr>
            <a:endParaRPr lang="en-US" dirty="0" smtClean="0"/>
          </a:p>
          <a:p>
            <a:pPr lvl="1">
              <a:buClr>
                <a:schemeClr val="accent2"/>
              </a:buClr>
              <a:buSzPct val="130000"/>
              <a:buFont typeface="Wingdings" charset="2"/>
              <a:buChar char="§"/>
            </a:pPr>
            <a:r>
              <a:rPr lang="en-US" dirty="0" smtClean="0"/>
              <a:t>Need to </a:t>
            </a:r>
            <a:r>
              <a:rPr lang="en-US" b="1" dirty="0" smtClean="0"/>
              <a:t>enhance support for </a:t>
            </a:r>
            <a:r>
              <a:rPr lang="en-US" b="1" dirty="0"/>
              <a:t>local level action</a:t>
            </a:r>
          </a:p>
          <a:p>
            <a:pPr marL="457200" lvl="1" indent="0">
              <a:buClr>
                <a:schemeClr val="accent2"/>
              </a:buClr>
              <a:buSzPct val="130000"/>
              <a:buFont typeface="Wingdings" charset="2"/>
              <a:buChar char="§"/>
            </a:pPr>
            <a:endParaRPr lang="en-US" dirty="0"/>
          </a:p>
          <a:p>
            <a:pPr lvl="1">
              <a:buClr>
                <a:schemeClr val="accent2"/>
              </a:buClr>
              <a:buSzPct val="130000"/>
              <a:buFont typeface="Wingdings" charset="2"/>
              <a:buChar char="§"/>
            </a:pPr>
            <a:r>
              <a:rPr lang="en-US" dirty="0"/>
              <a:t>Need to </a:t>
            </a:r>
            <a:r>
              <a:rPr lang="en-US" b="1" dirty="0"/>
              <a:t>mainstream loss and damage into national development plans</a:t>
            </a:r>
          </a:p>
          <a:p>
            <a:pPr marL="457200" lvl="1" indent="0">
              <a:buClr>
                <a:schemeClr val="accent2"/>
              </a:buClr>
              <a:buSzPct val="130000"/>
              <a:buFont typeface="Wingdings" charset="2"/>
              <a:buChar char="§"/>
            </a:pPr>
            <a:endParaRPr lang="en-US" dirty="0"/>
          </a:p>
          <a:p>
            <a:pPr lvl="1">
              <a:buClr>
                <a:schemeClr val="accent2"/>
              </a:buClr>
              <a:buSzPct val="130000"/>
              <a:buFont typeface="Wingdings" charset="2"/>
              <a:buChar char="§"/>
            </a:pPr>
            <a:r>
              <a:rPr lang="en-US" dirty="0"/>
              <a:t>Need to </a:t>
            </a:r>
            <a:r>
              <a:rPr lang="en-US" b="1" dirty="0"/>
              <a:t>increase regional cooperation</a:t>
            </a:r>
            <a:r>
              <a:rPr lang="en-US" dirty="0"/>
              <a:t> through regional platforms and forums</a:t>
            </a:r>
          </a:p>
          <a:p>
            <a:endParaRPr lang="en-US" dirty="0"/>
          </a:p>
          <a:p>
            <a:endParaRPr lang="en-US" dirty="0"/>
          </a:p>
        </p:txBody>
      </p:sp>
      <p:pic>
        <p:nvPicPr>
          <p:cNvPr id="4" name="Picture 2"/>
          <p:cNvPicPr>
            <a:picLocks noChangeAspect="1" noChangeArrowheads="1"/>
          </p:cNvPicPr>
          <p:nvPr/>
        </p:nvPicPr>
        <p:blipFill>
          <a:blip r:embed="rId2" cstate="print">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79513" y="0"/>
            <a:ext cx="2016223" cy="1484783"/>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0298196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228600"/>
            <a:ext cx="6858344" cy="990600"/>
          </a:xfrm>
        </p:spPr>
        <p:txBody>
          <a:bodyPr>
            <a:normAutofit fontScale="90000"/>
          </a:bodyPr>
          <a:lstStyle/>
          <a:p>
            <a:r>
              <a:rPr lang="en-US" dirty="0" smtClean="0"/>
              <a:t>Deconstructing the </a:t>
            </a:r>
            <a:r>
              <a:rPr lang="en-US" dirty="0"/>
              <a:t>Doha</a:t>
            </a:r>
            <a:r>
              <a:rPr lang="en-US" dirty="0" smtClean="0"/>
              <a:t> decision</a:t>
            </a:r>
            <a:endParaRPr lang="de-DE" dirty="0"/>
          </a:p>
        </p:txBody>
      </p:sp>
      <p:sp>
        <p:nvSpPr>
          <p:cNvPr id="3" name="Content Placeholder 2"/>
          <p:cNvSpPr>
            <a:spLocks noGrp="1"/>
          </p:cNvSpPr>
          <p:nvPr>
            <p:ph sz="quarter" idx="1"/>
          </p:nvPr>
        </p:nvSpPr>
        <p:spPr/>
        <p:txBody>
          <a:bodyPr>
            <a:normAutofit fontScale="62500" lnSpcReduction="20000"/>
          </a:bodyPr>
          <a:lstStyle/>
          <a:p>
            <a:pPr marL="0" indent="0">
              <a:buNone/>
            </a:pPr>
            <a:endParaRPr lang="en-US" dirty="0" smtClean="0"/>
          </a:p>
          <a:p>
            <a:pPr>
              <a:buNone/>
            </a:pPr>
            <a:r>
              <a:rPr lang="en-US" dirty="0" smtClean="0"/>
              <a:t>In </a:t>
            </a:r>
            <a:r>
              <a:rPr lang="en-US" b="1" dirty="0" smtClean="0"/>
              <a:t>Paragraph 5 </a:t>
            </a:r>
            <a:r>
              <a:rPr lang="en-US" dirty="0" smtClean="0"/>
              <a:t>Parties decided </a:t>
            </a:r>
            <a:r>
              <a:rPr lang="en-US" dirty="0"/>
              <a:t>that, “the role of the Convention in promoting the implementation of approaches to address loss and damage associated with the adverse effects of climate change includes, inter alia, the following: </a:t>
            </a:r>
            <a:endParaRPr lang="en-US" dirty="0" smtClean="0"/>
          </a:p>
          <a:p>
            <a:pPr marL="514350" indent="-514350">
              <a:buSzPct val="100000"/>
              <a:buFont typeface="+mj-lt"/>
              <a:buAutoNum type="alphaLcParenR"/>
            </a:pPr>
            <a:r>
              <a:rPr lang="en-US" b="1" dirty="0" smtClean="0"/>
              <a:t>Enhancing </a:t>
            </a:r>
            <a:r>
              <a:rPr lang="en-US" b="1" dirty="0"/>
              <a:t>knowledge and understanding of comprehensive risk management approaches </a:t>
            </a:r>
            <a:r>
              <a:rPr lang="en-US" dirty="0"/>
              <a:t>to address loss and damage associated with the adverse effects of climate change, including slow onset impacts; </a:t>
            </a:r>
            <a:endParaRPr lang="en-US" dirty="0" smtClean="0"/>
          </a:p>
          <a:p>
            <a:pPr marL="514350" indent="-514350">
              <a:buSzPct val="100000"/>
              <a:buFont typeface="+mj-lt"/>
              <a:buAutoNum type="alphaLcParenR"/>
            </a:pPr>
            <a:r>
              <a:rPr lang="en-US" b="1" dirty="0" smtClean="0"/>
              <a:t>Strengthening </a:t>
            </a:r>
            <a:r>
              <a:rPr lang="en-US" b="1" dirty="0"/>
              <a:t>dialogue, coordination, coherence and synergies among relevant stakeholders; </a:t>
            </a:r>
            <a:endParaRPr lang="en-US" b="1" dirty="0" smtClean="0"/>
          </a:p>
          <a:p>
            <a:pPr marL="514350" indent="-514350">
              <a:buSzPct val="100000"/>
              <a:buFont typeface="+mj-lt"/>
              <a:buAutoNum type="alphaLcParenR"/>
            </a:pPr>
            <a:r>
              <a:rPr lang="en-US" b="1" dirty="0" smtClean="0"/>
              <a:t>Enhancing </a:t>
            </a:r>
            <a:r>
              <a:rPr lang="en-US" b="1" dirty="0"/>
              <a:t>action and support, </a:t>
            </a:r>
            <a:r>
              <a:rPr lang="en-US" dirty="0"/>
              <a:t>including finance, technology and capacity-building, to address loss and damage associated with the adverse effects of climate change; </a:t>
            </a:r>
            <a:endParaRPr lang="en-US" dirty="0" smtClean="0"/>
          </a:p>
          <a:p>
            <a:pPr>
              <a:buNone/>
            </a:pPr>
            <a:endParaRPr lang="en-US" dirty="0" smtClean="0"/>
          </a:p>
          <a:p>
            <a:pPr>
              <a:buNone/>
            </a:pPr>
            <a:r>
              <a:rPr lang="en-US" dirty="0" smtClean="0"/>
              <a:t>In </a:t>
            </a:r>
            <a:r>
              <a:rPr lang="en-US" b="1" dirty="0" smtClean="0"/>
              <a:t>Paragraph 9 </a:t>
            </a:r>
            <a:r>
              <a:rPr lang="en-US" dirty="0"/>
              <a:t>Parties decided to “establish </a:t>
            </a:r>
            <a:r>
              <a:rPr lang="en-US" b="1" dirty="0"/>
              <a:t>institutional arrangements</a:t>
            </a:r>
            <a:r>
              <a:rPr lang="en-US" dirty="0"/>
              <a:t>, such as  international mechanism, including functions and modalities elaborated in accordance with the role of the Convention as defined in paragraph </a:t>
            </a:r>
            <a:r>
              <a:rPr lang="en-US" dirty="0" smtClean="0"/>
              <a:t>5 . . .” </a:t>
            </a:r>
            <a:endParaRPr lang="en-US" dirty="0"/>
          </a:p>
          <a:p>
            <a:endParaRPr lang="en-US" dirty="0"/>
          </a:p>
        </p:txBody>
      </p:sp>
      <p:pic>
        <p:nvPicPr>
          <p:cNvPr id="4" name="Picture 2"/>
          <p:cNvPicPr>
            <a:picLocks noChangeAspect="1" noChangeArrowheads="1"/>
          </p:cNvPicPr>
          <p:nvPr/>
        </p:nvPicPr>
        <p:blipFill>
          <a:blip r:embed="rId2" cstate="print">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79513" y="0"/>
            <a:ext cx="2016223" cy="1484783"/>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827442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228600"/>
            <a:ext cx="6858344" cy="990600"/>
          </a:xfrm>
        </p:spPr>
        <p:txBody>
          <a:bodyPr>
            <a:normAutofit fontScale="90000"/>
          </a:bodyPr>
          <a:lstStyle/>
          <a:p>
            <a:r>
              <a:rPr lang="en-US" dirty="0" smtClean="0"/>
              <a:t>Deconstructing the </a:t>
            </a:r>
            <a:r>
              <a:rPr lang="en-US" dirty="0"/>
              <a:t>Doha Decision</a:t>
            </a:r>
            <a:endParaRPr lang="de-DE" dirty="0"/>
          </a:p>
        </p:txBody>
      </p:sp>
      <p:sp>
        <p:nvSpPr>
          <p:cNvPr id="3" name="Content Placeholder 2"/>
          <p:cNvSpPr>
            <a:spLocks noGrp="1"/>
          </p:cNvSpPr>
          <p:nvPr>
            <p:ph sz="quarter" idx="1"/>
          </p:nvPr>
        </p:nvSpPr>
        <p:spPr/>
        <p:txBody>
          <a:bodyPr>
            <a:normAutofit fontScale="55000" lnSpcReduction="20000"/>
          </a:bodyPr>
          <a:lstStyle/>
          <a:p>
            <a:pPr marL="0" indent="0">
              <a:buNone/>
            </a:pPr>
            <a:r>
              <a:rPr lang="en-US" b="1" dirty="0" smtClean="0"/>
              <a:t>Paragraph 6 </a:t>
            </a:r>
            <a:r>
              <a:rPr lang="en-US" i="1" dirty="0" smtClean="0"/>
              <a:t>invites all Parties, taking into account common but differentiated responsibilities and respective capabilities and specific national and regional development priorities, objectives and circumstances, to </a:t>
            </a:r>
            <a:r>
              <a:rPr lang="en-US" b="1" i="1" dirty="0" smtClean="0"/>
              <a:t>enhance action on addressing loss and damage </a:t>
            </a:r>
            <a:r>
              <a:rPr lang="en-US" i="1" dirty="0" smtClean="0"/>
              <a:t>. . . by undertaking, inter alia, the following: </a:t>
            </a:r>
          </a:p>
          <a:p>
            <a:pPr marL="514350" indent="-514350">
              <a:buSzPct val="130000"/>
              <a:buFont typeface="Wingdings" charset="2"/>
              <a:buChar char="§"/>
            </a:pPr>
            <a:r>
              <a:rPr lang="en-US" b="1" dirty="0" smtClean="0"/>
              <a:t>Assessing the risk of loss and damage</a:t>
            </a:r>
            <a:r>
              <a:rPr lang="en-US" dirty="0" smtClean="0"/>
              <a:t>, including slow onset impacts; </a:t>
            </a:r>
          </a:p>
          <a:p>
            <a:pPr marL="514350" indent="-514350">
              <a:buSzPct val="130000"/>
              <a:buFont typeface="Wingdings" charset="2"/>
              <a:buChar char="§"/>
            </a:pPr>
            <a:r>
              <a:rPr lang="en-US" dirty="0" smtClean="0"/>
              <a:t>Identifying options and designing and </a:t>
            </a:r>
            <a:r>
              <a:rPr lang="en-US" b="1" dirty="0" smtClean="0"/>
              <a:t>implementing country-driven risk management strategies </a:t>
            </a:r>
            <a:r>
              <a:rPr lang="en-US" dirty="0" smtClean="0"/>
              <a:t>and approaches;</a:t>
            </a:r>
          </a:p>
          <a:p>
            <a:pPr marL="514350" indent="-514350">
              <a:buSzPct val="130000"/>
              <a:buFont typeface="Wingdings" charset="2"/>
              <a:buChar char="§"/>
            </a:pPr>
            <a:r>
              <a:rPr lang="en-US" dirty="0" smtClean="0"/>
              <a:t>Observation of, and data collection on, the </a:t>
            </a:r>
            <a:r>
              <a:rPr lang="en-US" b="1" dirty="0" smtClean="0"/>
              <a:t>impacts of climate change</a:t>
            </a:r>
            <a:r>
              <a:rPr lang="en-US" dirty="0" smtClean="0"/>
              <a:t>, in particular slow onset impacts; </a:t>
            </a:r>
          </a:p>
          <a:p>
            <a:pPr marL="514350" indent="-514350">
              <a:buSzPct val="130000"/>
              <a:buFont typeface="Wingdings" charset="2"/>
              <a:buChar char="§"/>
            </a:pPr>
            <a:r>
              <a:rPr lang="en-US" b="1" dirty="0" smtClean="0"/>
              <a:t>Implementing comprehensive climate risk management approaches</a:t>
            </a:r>
            <a:r>
              <a:rPr lang="en-US" dirty="0" smtClean="0"/>
              <a:t>; </a:t>
            </a:r>
          </a:p>
          <a:p>
            <a:pPr marL="514350" indent="-514350">
              <a:buSzPct val="130000"/>
              <a:buFont typeface="Wingdings" charset="2"/>
              <a:buChar char="§"/>
            </a:pPr>
            <a:r>
              <a:rPr lang="en-US" dirty="0" smtClean="0"/>
              <a:t>Promote enabling environment to </a:t>
            </a:r>
            <a:r>
              <a:rPr lang="en-US" b="1" dirty="0" smtClean="0"/>
              <a:t>encourage investment and involve relevant stakeholders</a:t>
            </a:r>
            <a:r>
              <a:rPr lang="en-US" dirty="0" smtClean="0"/>
              <a:t>; </a:t>
            </a:r>
          </a:p>
          <a:p>
            <a:pPr marL="514350" indent="-514350">
              <a:buSzPct val="130000"/>
              <a:buFont typeface="Wingdings" charset="2"/>
              <a:buChar char="§"/>
            </a:pPr>
            <a:r>
              <a:rPr lang="en-US" b="1" dirty="0" smtClean="0"/>
              <a:t>Involving vulnerable communities and populations</a:t>
            </a:r>
            <a:r>
              <a:rPr lang="en-US" dirty="0" smtClean="0"/>
              <a:t>, and civil society, the private sector and other relevant stakeholders, in the assessment of and response to loss and damage; </a:t>
            </a:r>
          </a:p>
          <a:p>
            <a:pPr marL="514350" indent="-514350">
              <a:buSzPct val="130000"/>
              <a:buFont typeface="Wingdings" charset="2"/>
              <a:buChar char="§"/>
            </a:pPr>
            <a:r>
              <a:rPr lang="en-US" b="1" dirty="0" smtClean="0"/>
              <a:t>Enhancing access to, sharing and the use of data, at the regional, national and </a:t>
            </a:r>
            <a:r>
              <a:rPr lang="en-US" b="1" dirty="0" err="1" smtClean="0"/>
              <a:t>subnational</a:t>
            </a:r>
            <a:r>
              <a:rPr lang="en-US" b="1" dirty="0" smtClean="0"/>
              <a:t> levels </a:t>
            </a:r>
            <a:r>
              <a:rPr lang="en-US" dirty="0" smtClean="0"/>
              <a:t>to facilitate the assessment and management of climate-related risk. </a:t>
            </a:r>
            <a:endParaRPr lang="en-US" dirty="0"/>
          </a:p>
        </p:txBody>
      </p:sp>
      <p:pic>
        <p:nvPicPr>
          <p:cNvPr id="4" name="Picture 2"/>
          <p:cNvPicPr>
            <a:picLocks noChangeAspect="1" noChangeArrowheads="1"/>
          </p:cNvPicPr>
          <p:nvPr/>
        </p:nvPicPr>
        <p:blipFill>
          <a:blip r:embed="rId2" cstate="print">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79513" y="0"/>
            <a:ext cx="2016223" cy="1484783"/>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827442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247091"/>
            <a:ext cx="7217296" cy="990600"/>
          </a:xfrm>
        </p:spPr>
        <p:txBody>
          <a:bodyPr/>
          <a:lstStyle/>
          <a:p>
            <a:r>
              <a:rPr lang="en-US" dirty="0"/>
              <a:t>Where</a:t>
            </a:r>
            <a:r>
              <a:rPr lang="en-US" dirty="0" smtClean="0"/>
              <a:t> </a:t>
            </a:r>
            <a:r>
              <a:rPr lang="en-US" dirty="0" smtClean="0"/>
              <a:t>o</a:t>
            </a:r>
            <a:r>
              <a:rPr lang="en-US" dirty="0" smtClean="0"/>
              <a:t>pportunities </a:t>
            </a:r>
            <a:r>
              <a:rPr lang="en-US" dirty="0"/>
              <a:t>lie... </a:t>
            </a:r>
            <a:endParaRPr lang="de-DE" dirty="0"/>
          </a:p>
        </p:txBody>
      </p:sp>
      <p:sp>
        <p:nvSpPr>
          <p:cNvPr id="3" name="Content Placeholder 2"/>
          <p:cNvSpPr>
            <a:spLocks noGrp="1"/>
          </p:cNvSpPr>
          <p:nvPr>
            <p:ph sz="quarter" idx="1"/>
          </p:nvPr>
        </p:nvSpPr>
        <p:spPr>
          <a:xfrm>
            <a:off x="612648" y="1600200"/>
            <a:ext cx="8153400" cy="5069160"/>
          </a:xfrm>
        </p:spPr>
        <p:txBody>
          <a:bodyPr>
            <a:noAutofit/>
          </a:bodyPr>
          <a:lstStyle/>
          <a:p>
            <a:pPr>
              <a:buNone/>
            </a:pPr>
            <a:r>
              <a:rPr lang="en-US" sz="1600" b="1" dirty="0" smtClean="0"/>
              <a:t>Paragraph </a:t>
            </a:r>
            <a:r>
              <a:rPr lang="en-US" sz="1600" b="1" dirty="0"/>
              <a:t>7 </a:t>
            </a:r>
            <a:r>
              <a:rPr lang="en-US" sz="1600" dirty="0"/>
              <a:t>represents an agreement between all Parties that further work is needed </a:t>
            </a:r>
            <a:r>
              <a:rPr lang="en-US" sz="1600" dirty="0" smtClean="0"/>
              <a:t>on, </a:t>
            </a:r>
            <a:r>
              <a:rPr lang="en-US" sz="1600" dirty="0" smtClean="0"/>
              <a:t>inter alia:</a:t>
            </a:r>
            <a:endParaRPr lang="en-US" sz="1600" dirty="0"/>
          </a:p>
          <a:p>
            <a:pPr lvl="1"/>
            <a:r>
              <a:rPr lang="en-US" sz="1600" dirty="0"/>
              <a:t>Enhancing</a:t>
            </a:r>
            <a:r>
              <a:rPr lang="en-US" sz="1600" dirty="0" smtClean="0"/>
              <a:t> understanding of:</a:t>
            </a:r>
            <a:endParaRPr lang="en-US" sz="1600" dirty="0"/>
          </a:p>
          <a:p>
            <a:pPr lvl="2"/>
            <a:r>
              <a:rPr lang="en-US" sz="1600" b="1" dirty="0"/>
              <a:t>Non-economic losses and damages</a:t>
            </a:r>
            <a:r>
              <a:rPr lang="en-US" sz="1600" dirty="0"/>
              <a:t>; </a:t>
            </a:r>
          </a:p>
          <a:p>
            <a:pPr lvl="2"/>
            <a:r>
              <a:rPr lang="en-US" sz="1600" dirty="0"/>
              <a:t>The impacts of loss and damage on especially </a:t>
            </a:r>
            <a:r>
              <a:rPr lang="en-US" sz="1600" b="1" dirty="0"/>
              <a:t>vulnerable</a:t>
            </a:r>
            <a:r>
              <a:rPr lang="en-US" sz="1600" b="1" dirty="0" smtClean="0"/>
              <a:t> groups</a:t>
            </a:r>
            <a:r>
              <a:rPr lang="en-US" sz="1600" dirty="0"/>
              <a:t>;</a:t>
            </a:r>
          </a:p>
          <a:p>
            <a:pPr lvl="2"/>
            <a:r>
              <a:rPr lang="en-US" sz="1600" b="1" dirty="0"/>
              <a:t>Approaches to address loss and damage from extreme events and slow </a:t>
            </a:r>
            <a:r>
              <a:rPr lang="en-US" sz="1600" b="1" dirty="0" smtClean="0"/>
              <a:t>onset processes</a:t>
            </a:r>
            <a:r>
              <a:rPr lang="en-US" sz="1600" dirty="0" smtClean="0"/>
              <a:t>, including </a:t>
            </a:r>
            <a:r>
              <a:rPr lang="en-US" sz="1600" dirty="0"/>
              <a:t>risk reduction, risk sharing, risk transfer and rehabilitation;</a:t>
            </a:r>
          </a:p>
          <a:p>
            <a:pPr lvl="2"/>
            <a:r>
              <a:rPr lang="en-US" sz="1600" dirty="0"/>
              <a:t>The </a:t>
            </a:r>
            <a:r>
              <a:rPr lang="en-US" sz="1600" b="1" dirty="0"/>
              <a:t>impacts of climate change on patterns of migration, displacement and human </a:t>
            </a:r>
            <a:r>
              <a:rPr lang="en-US" sz="1600" b="1" dirty="0" smtClean="0"/>
              <a:t>mobility</a:t>
            </a:r>
          </a:p>
          <a:p>
            <a:pPr lvl="1"/>
            <a:r>
              <a:rPr lang="en-US" sz="1600" dirty="0" smtClean="0"/>
              <a:t>Strengthening </a:t>
            </a:r>
            <a:r>
              <a:rPr lang="en-US" sz="1600" dirty="0"/>
              <a:t>and supporting the </a:t>
            </a:r>
            <a:r>
              <a:rPr lang="en-US" sz="1600" b="1" dirty="0"/>
              <a:t>collection and management of relevant </a:t>
            </a:r>
            <a:r>
              <a:rPr lang="en-US" sz="1600" b="1" dirty="0" smtClean="0"/>
              <a:t>data</a:t>
            </a:r>
          </a:p>
          <a:p>
            <a:pPr lvl="1"/>
            <a:r>
              <a:rPr lang="en-US" sz="1600" b="1" dirty="0"/>
              <a:t>Strengthening and promoting regional </a:t>
            </a:r>
            <a:r>
              <a:rPr lang="en-US" sz="1600" b="1" dirty="0" smtClean="0"/>
              <a:t>collaboration</a:t>
            </a:r>
          </a:p>
          <a:p>
            <a:pPr lvl="1"/>
            <a:r>
              <a:rPr lang="en-US" sz="1600" dirty="0"/>
              <a:t>Enhanced </a:t>
            </a:r>
            <a:r>
              <a:rPr lang="en-US" sz="1600" b="1" dirty="0"/>
              <a:t>capacity-building at the national and regional levels </a:t>
            </a:r>
            <a:r>
              <a:rPr lang="en-US" sz="1600" dirty="0"/>
              <a:t>to address loss and </a:t>
            </a:r>
            <a:r>
              <a:rPr lang="en-US" sz="1600" dirty="0" smtClean="0"/>
              <a:t>damage</a:t>
            </a:r>
          </a:p>
          <a:p>
            <a:pPr lvl="1"/>
            <a:r>
              <a:rPr lang="en-US" sz="1600" b="1" dirty="0"/>
              <a:t>Strengthening </a:t>
            </a:r>
            <a:r>
              <a:rPr lang="en-US" sz="1600" b="1" dirty="0" smtClean="0"/>
              <a:t>institutional </a:t>
            </a:r>
            <a:r>
              <a:rPr lang="en-US" sz="1600" b="1" dirty="0"/>
              <a:t>arrangements at the national, regional and international levels </a:t>
            </a:r>
            <a:r>
              <a:rPr lang="en-US" sz="1600" dirty="0"/>
              <a:t>to address loss </a:t>
            </a:r>
            <a:r>
              <a:rPr lang="en-US" sz="1600" dirty="0" smtClean="0"/>
              <a:t>and damage</a:t>
            </a:r>
          </a:p>
          <a:p>
            <a:pPr marL="0" indent="0">
              <a:buNone/>
            </a:pPr>
            <a:endParaRPr lang="en-US" sz="1600" dirty="0" smtClean="0"/>
          </a:p>
          <a:p>
            <a:pPr marL="0" indent="0">
              <a:buNone/>
            </a:pPr>
            <a:r>
              <a:rPr lang="en-US" sz="1600" dirty="0" smtClean="0"/>
              <a:t>Parties </a:t>
            </a:r>
            <a:r>
              <a:rPr lang="en-US" sz="1600" dirty="0"/>
              <a:t>now need to agree on how to operationalize the needs identified in paragraphs 6 and </a:t>
            </a:r>
            <a:r>
              <a:rPr lang="en-US" sz="1600" dirty="0" smtClean="0"/>
              <a:t>7</a:t>
            </a:r>
            <a:endParaRPr lang="en-US" sz="1600" dirty="0"/>
          </a:p>
        </p:txBody>
      </p:sp>
      <p:pic>
        <p:nvPicPr>
          <p:cNvPr id="4" name="Picture 2"/>
          <p:cNvPicPr>
            <a:picLocks noChangeAspect="1" noChangeArrowheads="1"/>
          </p:cNvPicPr>
          <p:nvPr/>
        </p:nvPicPr>
        <p:blipFill>
          <a:blip r:embed="rId2" cstate="print">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79513" y="0"/>
            <a:ext cx="2016223" cy="1484783"/>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sp>
        <p:nvSpPr>
          <p:cNvPr id="6" name="Right Arrow 5"/>
          <p:cNvSpPr/>
          <p:nvPr/>
        </p:nvSpPr>
        <p:spPr>
          <a:xfrm>
            <a:off x="801109" y="6096236"/>
            <a:ext cx="1584176"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046158785"/>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79513" y="0"/>
            <a:ext cx="2016223" cy="1484783"/>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sp>
        <p:nvSpPr>
          <p:cNvPr id="6" name="Content Placeholder 2"/>
          <p:cNvSpPr txBox="1">
            <a:spLocks/>
          </p:cNvSpPr>
          <p:nvPr/>
        </p:nvSpPr>
        <p:spPr>
          <a:xfrm>
            <a:off x="765048" y="1752600"/>
            <a:ext cx="8153400" cy="4800600"/>
          </a:xfrm>
          <a:prstGeom prst="rect">
            <a:avLst/>
          </a:prstGeom>
        </p:spPr>
        <p:txBody>
          <a:bodyPr vert="horz">
            <a:normAutofit fontScale="77500" lnSpcReduction="20000"/>
          </a:bodyPr>
          <a:lstStyle/>
          <a:p>
            <a:pPr marL="320040" marR="0" lvl="0" indent="-320040" algn="l" defTabSz="914400" rtl="0" eaLnBrk="1" fontAlgn="auto" latinLnBrk="0" hangingPunct="1">
              <a:lnSpc>
                <a:spcPct val="100000"/>
              </a:lnSpc>
              <a:spcBef>
                <a:spcPts val="700"/>
              </a:spcBef>
              <a:spcAft>
                <a:spcPts val="0"/>
              </a:spcAft>
              <a:buClr>
                <a:schemeClr val="accent2"/>
              </a:buClr>
              <a:buSzPct val="130000"/>
              <a:buFont typeface="Wingdings" charset="2"/>
              <a:buChar char="§"/>
              <a:tabLst/>
              <a:defRPr/>
            </a:pPr>
            <a:r>
              <a:rPr lang="en-US" sz="2900" b="1" dirty="0" smtClean="0"/>
              <a:t>Develop an understanding of</a:t>
            </a:r>
            <a:r>
              <a:rPr lang="en-US" sz="2900" b="1" noProof="0" dirty="0" smtClean="0"/>
              <a:t> the needs of developing countries for assessing and addressing loss and damage </a:t>
            </a:r>
            <a:r>
              <a:rPr lang="en-US" sz="2900" b="1" dirty="0" smtClean="0"/>
              <a:t>and </a:t>
            </a:r>
            <a:r>
              <a:rPr kumimoji="0" lang="en-US" sz="2900" b="1" i="0" u="none" strike="noStrike" kern="1200" cap="none" spc="0" normalizeH="0" baseline="0" noProof="0" dirty="0" smtClean="0">
                <a:ln>
                  <a:noFill/>
                </a:ln>
                <a:solidFill>
                  <a:schemeClr val="tx1"/>
                </a:solidFill>
                <a:effectLst/>
                <a:uLnTx/>
                <a:uFillTx/>
                <a:latin typeface="+mn-lt"/>
                <a:ea typeface="+mn-ea"/>
                <a:cs typeface="+mn-cs"/>
              </a:rPr>
              <a:t>develop </a:t>
            </a:r>
            <a:r>
              <a:rPr kumimoji="0" lang="en-US" sz="2900" b="1" i="0" u="none" strike="noStrike" kern="1200" cap="none" spc="0" normalizeH="0" baseline="0" noProof="0" dirty="0" smtClean="0">
                <a:ln>
                  <a:noFill/>
                </a:ln>
                <a:solidFill>
                  <a:schemeClr val="tx1"/>
                </a:solidFill>
                <a:effectLst/>
                <a:uLnTx/>
                <a:uFillTx/>
                <a:latin typeface="+mn-lt"/>
                <a:ea typeface="+mn-ea"/>
                <a:cs typeface="+mn-cs"/>
              </a:rPr>
              <a:t>institutional arrangements that</a:t>
            </a:r>
            <a:r>
              <a:rPr kumimoji="0" lang="en-US" sz="2900" b="1" i="0" u="none" strike="noStrike" kern="1200" cap="none" spc="0" normalizeH="0" baseline="0" noProof="0" dirty="0" smtClean="0">
                <a:ln>
                  <a:noFill/>
                </a:ln>
                <a:solidFill>
                  <a:schemeClr val="tx1"/>
                </a:solidFill>
                <a:effectLst/>
                <a:uLnTx/>
                <a:uFillTx/>
                <a:latin typeface="+mn-lt"/>
                <a:ea typeface="+mn-ea"/>
                <a:cs typeface="+mn-cs"/>
              </a:rPr>
              <a:t> </a:t>
            </a:r>
            <a:r>
              <a:rPr lang="en-US" sz="2900" b="1" dirty="0" smtClean="0"/>
              <a:t>address those needs.</a:t>
            </a:r>
            <a:endParaRPr kumimoji="0" lang="en-US" sz="2900" b="1" i="0" u="none" strike="noStrike" kern="1200" cap="none" spc="0" normalizeH="0" baseline="0" noProof="0" dirty="0" smtClean="0">
              <a:ln>
                <a:noFill/>
              </a:ln>
              <a:solidFill>
                <a:schemeClr val="tx1"/>
              </a:solidFill>
              <a:effectLst/>
              <a:uLnTx/>
              <a:uFillTx/>
              <a:latin typeface="+mn-lt"/>
              <a:ea typeface="+mn-ea"/>
              <a:cs typeface="+mn-cs"/>
            </a:endParaRPr>
          </a:p>
          <a:p>
            <a:pPr marL="640080" marR="0" lvl="1" indent="-274320" algn="l" defTabSz="914400" rtl="0" eaLnBrk="1" fontAlgn="auto" latinLnBrk="0" hangingPunct="1">
              <a:lnSpc>
                <a:spcPct val="100000"/>
              </a:lnSpc>
              <a:spcBef>
                <a:spcPts val="550"/>
              </a:spcBef>
              <a:spcAft>
                <a:spcPts val="0"/>
              </a:spcAft>
              <a:buClr>
                <a:schemeClr val="accent1"/>
              </a:buClr>
              <a:buSzPct val="70000"/>
              <a:buFont typeface="Wingdings 2"/>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Need to </a:t>
            </a:r>
            <a:r>
              <a:rPr kumimoji="0" lang="en-US" sz="2600" b="1" i="0" u="none" strike="noStrike" kern="1200" cap="none" spc="0" normalizeH="0" baseline="0" noProof="0" dirty="0" smtClean="0">
                <a:ln>
                  <a:noFill/>
                </a:ln>
                <a:solidFill>
                  <a:schemeClr val="tx1"/>
                </a:solidFill>
                <a:effectLst/>
                <a:uLnTx/>
                <a:uFillTx/>
                <a:latin typeface="+mn-lt"/>
                <a:ea typeface="+mn-ea"/>
                <a:cs typeface="+mn-cs"/>
              </a:rPr>
              <a:t>better understand thresholds and limits to </a:t>
            </a:r>
            <a:r>
              <a:rPr kumimoji="0" lang="en-US" sz="2600" b="1" i="0" u="none" strike="noStrike" kern="1200" cap="none" spc="0" normalizeH="0" baseline="0" noProof="0" dirty="0" smtClean="0">
                <a:ln>
                  <a:noFill/>
                </a:ln>
                <a:solidFill>
                  <a:schemeClr val="tx1"/>
                </a:solidFill>
                <a:effectLst/>
                <a:uLnTx/>
                <a:uFillTx/>
                <a:latin typeface="+mn-lt"/>
                <a:ea typeface="+mn-ea"/>
                <a:cs typeface="+mn-cs"/>
              </a:rPr>
              <a:t>adaptation.</a:t>
            </a:r>
          </a:p>
          <a:p>
            <a:pPr marL="640080" marR="0" lvl="1" indent="-274320" algn="l" defTabSz="914400" rtl="0" eaLnBrk="1" fontAlgn="auto" latinLnBrk="0" hangingPunct="1">
              <a:lnSpc>
                <a:spcPct val="100000"/>
              </a:lnSpc>
              <a:spcBef>
                <a:spcPts val="550"/>
              </a:spcBef>
              <a:spcAft>
                <a:spcPts val="0"/>
              </a:spcAft>
              <a:buClr>
                <a:schemeClr val="accent1"/>
              </a:buClr>
              <a:buSzPct val="70000"/>
              <a:buFont typeface="Wingdings 2"/>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Need </a:t>
            </a:r>
            <a:r>
              <a:rPr kumimoji="0" lang="en-US" sz="2600" b="1" i="0" u="none" strike="noStrike" kern="1200" cap="none" spc="0" normalizeH="0" baseline="0" noProof="0" dirty="0" smtClean="0">
                <a:ln>
                  <a:noFill/>
                </a:ln>
                <a:solidFill>
                  <a:schemeClr val="tx1"/>
                </a:solidFill>
                <a:effectLst/>
                <a:uLnTx/>
                <a:uFillTx/>
                <a:latin typeface="+mn-lt"/>
                <a:ea typeface="+mn-ea"/>
                <a:cs typeface="+mn-cs"/>
              </a:rPr>
              <a:t>clarity on compensation </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what does it mean? </a:t>
            </a:r>
          </a:p>
          <a:p>
            <a:pPr marL="640080" marR="0" lvl="1" indent="-274320" algn="l" defTabSz="914400" rtl="0" eaLnBrk="1" fontAlgn="auto" latinLnBrk="0" hangingPunct="1">
              <a:lnSpc>
                <a:spcPct val="100000"/>
              </a:lnSpc>
              <a:spcBef>
                <a:spcPts val="550"/>
              </a:spcBef>
              <a:spcAft>
                <a:spcPts val="0"/>
              </a:spcAft>
              <a:buClr>
                <a:schemeClr val="accent1"/>
              </a:buClr>
              <a:buSzPct val="70000"/>
              <a:buFont typeface="Wingdings 2"/>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Need to </a:t>
            </a:r>
            <a:r>
              <a:rPr kumimoji="0" lang="en-US" sz="2600" b="1" i="0" u="none" strike="noStrike" kern="1200" cap="none" spc="0" normalizeH="0" baseline="0" noProof="0" dirty="0" smtClean="0">
                <a:ln>
                  <a:noFill/>
                </a:ln>
                <a:solidFill>
                  <a:schemeClr val="tx1"/>
                </a:solidFill>
                <a:effectLst/>
                <a:uLnTx/>
                <a:uFillTx/>
                <a:latin typeface="+mn-lt"/>
                <a:ea typeface="+mn-ea"/>
                <a:cs typeface="+mn-cs"/>
              </a:rPr>
              <a:t>ensure that </a:t>
            </a:r>
            <a:r>
              <a:rPr kumimoji="0" lang="en-US" sz="2600" b="1" i="0" u="none" strike="noStrike" kern="1200" cap="none" spc="0" normalizeH="0" baseline="0" noProof="0" dirty="0" smtClean="0">
                <a:ln>
                  <a:noFill/>
                </a:ln>
                <a:solidFill>
                  <a:schemeClr val="tx1"/>
                </a:solidFill>
                <a:effectLst/>
                <a:uLnTx/>
                <a:uFillTx/>
                <a:latin typeface="+mn-lt"/>
                <a:ea typeface="+mn-ea"/>
                <a:cs typeface="+mn-cs"/>
              </a:rPr>
              <a:t>mandates </a:t>
            </a:r>
            <a:r>
              <a:rPr kumimoji="0" lang="en-US" sz="2600" b="1" i="0" u="none" strike="noStrike" kern="1200" cap="none" spc="0" normalizeH="0" baseline="0" noProof="0" dirty="0" smtClean="0">
                <a:ln>
                  <a:noFill/>
                </a:ln>
                <a:solidFill>
                  <a:schemeClr val="tx1"/>
                </a:solidFill>
                <a:effectLst/>
                <a:uLnTx/>
                <a:uFillTx/>
                <a:latin typeface="+mn-lt"/>
                <a:ea typeface="+mn-ea"/>
                <a:cs typeface="+mn-cs"/>
              </a:rPr>
              <a:t>of existing institutions not duplicated while addressing loss and damage in a holistic, coherent and comprehensive way </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under the </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Convention.</a:t>
            </a:r>
          </a:p>
          <a:p>
            <a:pPr marL="640080" marR="0" lvl="1" indent="-274320" algn="l" defTabSz="914400" rtl="0" eaLnBrk="1" fontAlgn="auto" latinLnBrk="0" hangingPunct="1">
              <a:lnSpc>
                <a:spcPct val="100000"/>
              </a:lnSpc>
              <a:spcBef>
                <a:spcPts val="550"/>
              </a:spcBef>
              <a:spcAft>
                <a:spcPts val="0"/>
              </a:spcAft>
              <a:buClr>
                <a:schemeClr val="accent1"/>
              </a:buClr>
              <a:buSzPct val="70000"/>
              <a:buFont typeface="Wingdings 2"/>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While acknowledging further research needs it is important to </a:t>
            </a:r>
            <a:r>
              <a:rPr kumimoji="0" lang="en-US" sz="2600" b="1" i="0" u="none" strike="noStrike" kern="1200" cap="none" spc="0" normalizeH="0" baseline="0" noProof="0" dirty="0" smtClean="0">
                <a:ln>
                  <a:noFill/>
                </a:ln>
                <a:solidFill>
                  <a:schemeClr val="tx1"/>
                </a:solidFill>
                <a:effectLst/>
                <a:uLnTx/>
                <a:uFillTx/>
                <a:latin typeface="+mn-lt"/>
                <a:ea typeface="+mn-ea"/>
                <a:cs typeface="+mn-cs"/>
              </a:rPr>
              <a:t>deliver a decision in Warsaw that will help developing countries address loss and damage both today and </a:t>
            </a:r>
            <a:r>
              <a:rPr kumimoji="0" lang="en-US" sz="2600" b="1" i="0" u="none" strike="noStrike" kern="1200" cap="none" spc="0" normalizeH="0" baseline="0" noProof="0" dirty="0" smtClean="0">
                <a:ln>
                  <a:noFill/>
                </a:ln>
                <a:solidFill>
                  <a:schemeClr val="tx1"/>
                </a:solidFill>
                <a:effectLst/>
                <a:uLnTx/>
                <a:uFillTx/>
                <a:latin typeface="+mn-lt"/>
                <a:ea typeface="+mn-ea"/>
                <a:cs typeface="+mn-cs"/>
              </a:rPr>
              <a:t>tomorrow.</a:t>
            </a:r>
          </a:p>
          <a:p>
            <a:pPr marL="640080" marR="0" lvl="1" indent="-274320" algn="l" defTabSz="914400" rtl="0" eaLnBrk="1" fontAlgn="auto" latinLnBrk="0" hangingPunct="1">
              <a:lnSpc>
                <a:spcPct val="100000"/>
              </a:lnSpc>
              <a:spcBef>
                <a:spcPts val="550"/>
              </a:spcBef>
              <a:spcAft>
                <a:spcPts val="0"/>
              </a:spcAft>
              <a:buClr>
                <a:schemeClr val="accent1"/>
              </a:buClr>
              <a:buSzPct val="70000"/>
              <a:buFont typeface="Wingdings 2"/>
              <a:buChar char=""/>
              <a:tabLst/>
              <a:defRPr/>
            </a:pPr>
            <a:endParaRPr kumimoji="0" lang="en-US" sz="2600" b="1" i="0" u="none" strike="noStrike" kern="1200" cap="none" spc="0" normalizeH="0" baseline="0" noProof="0" dirty="0" smtClean="0">
              <a:ln>
                <a:noFill/>
              </a:ln>
              <a:solidFill>
                <a:schemeClr val="tx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130000"/>
              <a:buFont typeface="Wingdings" charset="2"/>
              <a:buChar char="§"/>
              <a:tabLst/>
              <a:defRPr/>
            </a:pPr>
            <a:r>
              <a:rPr kumimoji="0" lang="en-US" sz="2900" b="0" i="0" u="none" strike="noStrike" kern="1200" cap="none" spc="0" normalizeH="0" baseline="0" noProof="0" dirty="0" smtClean="0">
                <a:ln>
                  <a:noFill/>
                </a:ln>
                <a:solidFill>
                  <a:schemeClr val="tx1"/>
                </a:solidFill>
                <a:effectLst/>
                <a:uLnTx/>
                <a:uFillTx/>
                <a:latin typeface="+mn-lt"/>
                <a:ea typeface="+mn-ea"/>
                <a:cs typeface="+mn-cs"/>
              </a:rPr>
              <a:t>Work together to develop a 2015 agreement that will </a:t>
            </a:r>
            <a:r>
              <a:rPr kumimoji="0" lang="en-US" sz="2900" b="1" i="0" u="none" strike="noStrike" kern="1200" cap="none" spc="0" normalizeH="0" baseline="0" noProof="0" dirty="0" smtClean="0">
                <a:ln>
                  <a:noFill/>
                </a:ln>
                <a:solidFill>
                  <a:schemeClr val="tx1"/>
                </a:solidFill>
                <a:effectLst/>
                <a:uLnTx/>
                <a:uFillTx/>
                <a:latin typeface="+mn-lt"/>
                <a:ea typeface="+mn-ea"/>
                <a:cs typeface="+mn-cs"/>
              </a:rPr>
              <a:t>reduce loss and damage through enhanced action on both mitigation and adaptation</a:t>
            </a:r>
            <a:r>
              <a:rPr kumimoji="0" lang="en-US" sz="2900" b="1" i="0" u="none" strike="noStrike" kern="1200" cap="none" spc="0" normalizeH="0" baseline="0" noProof="0" dirty="0" smtClean="0">
                <a:ln>
                  <a:noFill/>
                </a:ln>
                <a:solidFill>
                  <a:schemeClr val="tx1"/>
                </a:solidFill>
                <a:effectLst/>
                <a:uLnTx/>
                <a:uFillTx/>
                <a:latin typeface="+mn-lt"/>
                <a:ea typeface="+mn-ea"/>
                <a:cs typeface="+mn-cs"/>
              </a:rPr>
              <a:t> and</a:t>
            </a:r>
            <a:r>
              <a:rPr kumimoji="0" lang="en-US" sz="2900" b="1" i="0" u="none" strike="noStrike" kern="1200" cap="none" spc="0" normalizeH="0" noProof="0" dirty="0" smtClean="0">
                <a:ln>
                  <a:noFill/>
                </a:ln>
                <a:solidFill>
                  <a:schemeClr val="tx1"/>
                </a:solidFill>
                <a:effectLst/>
                <a:uLnTx/>
                <a:uFillTx/>
                <a:latin typeface="+mn-lt"/>
                <a:ea typeface="+mn-ea"/>
                <a:cs typeface="+mn-cs"/>
              </a:rPr>
              <a:t> </a:t>
            </a:r>
            <a:r>
              <a:rPr lang="en-US" sz="2900" b="1" dirty="0" smtClean="0"/>
              <a:t>help developing countries address residual losses and damages </a:t>
            </a:r>
            <a:endParaRPr kumimoji="0" lang="en-US" sz="2900" b="1" i="0" u="none" strike="noStrike" kern="1200" cap="none" spc="0" normalizeH="0" baseline="0" noProof="0" dirty="0" smtClean="0">
              <a:ln>
                <a:noFill/>
              </a:ln>
              <a:solidFill>
                <a:schemeClr val="tx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endParaRPr kumimoji="0" lang="en-US" sz="2900" b="0" i="0" u="none" strike="noStrike" kern="1200" cap="none" spc="0" normalizeH="0" baseline="0" noProof="0" dirty="0" smtClean="0">
              <a:ln>
                <a:noFill/>
              </a:ln>
              <a:solidFill>
                <a:schemeClr val="tx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endParaRPr kumimoji="0" lang="en-US" sz="29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Title 1"/>
          <p:cNvSpPr txBox="1">
            <a:spLocks/>
          </p:cNvSpPr>
          <p:nvPr/>
        </p:nvSpPr>
        <p:spPr>
          <a:xfrm>
            <a:off x="1907704" y="260648"/>
            <a:ext cx="6984776" cy="990600"/>
          </a:xfrm>
          <a:prstGeom prst="rect">
            <a:avLst/>
          </a:prstGeom>
        </p:spPr>
        <p:txBody>
          <a:bodyPr vert="horz" anchor="ctr">
            <a:normAutofit fontScale="82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de-DE" sz="4400" b="0" i="0" u="none" strike="noStrike" kern="1200" cap="none" spc="0" normalizeH="0" baseline="0" noProof="0" smtClean="0">
                <a:ln>
                  <a:noFill/>
                </a:ln>
                <a:solidFill>
                  <a:schemeClr val="tx2"/>
                </a:solidFill>
                <a:effectLst/>
                <a:uLnTx/>
                <a:uFillTx/>
                <a:latin typeface="+mj-lt"/>
                <a:ea typeface="+mj-ea"/>
                <a:cs typeface="+mj-cs"/>
              </a:rPr>
              <a:t>What is the way forward in the negotiation process?  </a:t>
            </a:r>
            <a:endParaRPr kumimoji="0" lang="de-DE" sz="4400" b="0" i="0" u="none" strike="noStrike" kern="1200" cap="none" spc="0" normalizeH="0" baseline="0" noProof="0" dirty="0">
              <a:ln>
                <a:noFill/>
              </a:ln>
              <a:solidFill>
                <a:schemeClr val="tx2"/>
              </a:solidFill>
              <a:effectLst/>
              <a:uLnTx/>
              <a:uFillTx/>
              <a:latin typeface="+mj-lt"/>
              <a:ea typeface="+mj-ea"/>
              <a:cs typeface="+mj-cs"/>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0461587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20130604 Bonn L + D Workshop Presentation Templat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20130604 Bonn L + D Workshop Presentation Template</Template>
  <TotalTime>522</TotalTime>
  <Words>1853</Words>
  <Application>Microsoft Macintosh PowerPoint</Application>
  <PresentationFormat>On-screen Show (4:3)</PresentationFormat>
  <Paragraphs>122</Paragraphs>
  <Slides>12</Slides>
  <Notes>4</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20130604 Bonn L + D Workshop Presentation Template</vt:lpstr>
      <vt:lpstr>Loss and Damage: From challenge to opportunity </vt:lpstr>
      <vt:lpstr> Loss and Damage: From an idea . . . </vt:lpstr>
      <vt:lpstr>...to a work programme...</vt:lpstr>
      <vt:lpstr>…to enhanced understanding.</vt:lpstr>
      <vt:lpstr>What did we learn?</vt:lpstr>
      <vt:lpstr>Deconstructing the Doha decision</vt:lpstr>
      <vt:lpstr>Deconstructing the Doha Decision</vt:lpstr>
      <vt:lpstr>Where opportunities lie... </vt:lpstr>
      <vt:lpstr>Slide 9</vt:lpstr>
      <vt:lpstr>Slide 10</vt:lpstr>
      <vt:lpstr>Loss and damage is a global issue</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Setting the Context: What does the Doha Decision on Loss and Damage mean for Processes at the National Level</dc:title>
  <dc:creator>Anna</dc:creator>
  <cp:lastModifiedBy>Erin  Roberts</cp:lastModifiedBy>
  <cp:revision>23</cp:revision>
  <dcterms:created xsi:type="dcterms:W3CDTF">2013-06-09T04:36:23Z</dcterms:created>
  <dcterms:modified xsi:type="dcterms:W3CDTF">2013-06-09T05:07:32Z</dcterms:modified>
</cp:coreProperties>
</file>