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31" r:id="rId2"/>
    <p:sldId id="454" r:id="rId3"/>
    <p:sldId id="435" r:id="rId4"/>
    <p:sldId id="439" r:id="rId5"/>
    <p:sldId id="440" r:id="rId6"/>
    <p:sldId id="455" r:id="rId7"/>
    <p:sldId id="451" r:id="rId8"/>
    <p:sldId id="452" r:id="rId9"/>
    <p:sldId id="450" r:id="rId10"/>
    <p:sldId id="453" r:id="rId11"/>
    <p:sldId id="456" r:id="rId12"/>
  </p:sldIdLst>
  <p:sldSz cx="9906000" cy="6858000" type="A4"/>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3119">
          <p15:clr>
            <a:srgbClr val="A4A3A4"/>
          </p15:clr>
        </p15:guide>
        <p15:guide id="2" pos="20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1E90"/>
    <a:srgbClr val="6422A4"/>
    <a:srgbClr val="FF0080"/>
    <a:srgbClr val="660066"/>
    <a:srgbClr val="0066FF"/>
    <a:srgbClr val="FFFF00"/>
    <a:srgbClr val="00FF00"/>
    <a:srgbClr val="CC3300"/>
    <a:srgbClr val="66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46" autoAdjust="0"/>
    <p:restoredTop sz="82334" autoAdjust="0"/>
  </p:normalViewPr>
  <p:slideViewPr>
    <p:cSldViewPr showGuides="1">
      <p:cViewPr varScale="1">
        <p:scale>
          <a:sx n="107" d="100"/>
          <a:sy n="107" d="100"/>
        </p:scale>
        <p:origin x="-1824" y="-104"/>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390"/>
    </p:cViewPr>
  </p:sorterViewPr>
  <p:notesViewPr>
    <p:cSldViewPr showGuides="1">
      <p:cViewPr varScale="1">
        <p:scale>
          <a:sx n="52" d="100"/>
          <a:sy n="52" d="100"/>
        </p:scale>
        <p:origin x="-2664" y="-84"/>
      </p:cViewPr>
      <p:guideLst>
        <p:guide orient="horz" pos="3119"/>
        <p:guide pos="2091"/>
      </p:guideLst>
    </p:cSldViewPr>
  </p:notesViewPr>
  <p:gridSpacing cx="36004" cy="36004"/>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C25525-ECAE-CA49-A96F-0BED06E52056}" type="doc">
      <dgm:prSet loTypeId="urn:microsoft.com/office/officeart/2005/8/layout/vList3" loCatId="" qsTypeId="urn:microsoft.com/office/officeart/2005/8/quickstyle/simple4" qsCatId="simple" csTypeId="urn:microsoft.com/office/officeart/2005/8/colors/accent0_1" csCatId="mainScheme" phldr="1"/>
      <dgm:spPr/>
      <dgm:t>
        <a:bodyPr/>
        <a:lstStyle/>
        <a:p>
          <a:endParaRPr lang="en-US"/>
        </a:p>
      </dgm:t>
    </dgm:pt>
    <dgm:pt modelId="{D0633C4E-3DED-AE4C-913F-FDC0D029D9B0}">
      <dgm:prSet phldrT="[Texto]"/>
      <dgm:spPr/>
      <dgm:t>
        <a:bodyPr/>
        <a:lstStyle/>
        <a:p>
          <a:r>
            <a:rPr lang="en-GB" b="1" dirty="0" smtClean="0">
              <a:latin typeface="Gill Sans" pitchFamily="34" charset="0"/>
            </a:rPr>
            <a:t>Overarching content</a:t>
          </a:r>
          <a:r>
            <a:rPr lang="en-GB" dirty="0" smtClean="0">
              <a:latin typeface="Gill Sans" pitchFamily="34" charset="0"/>
            </a:rPr>
            <a:t>: priorities, implementation and support needs, plans and actions</a:t>
          </a:r>
        </a:p>
      </dgm:t>
    </dgm:pt>
    <dgm:pt modelId="{276867DC-E66B-EF41-BBA5-DE2436C52589}" type="parTrans" cxnId="{6813AEC4-2E24-8B4F-8D51-1E69B1839702}">
      <dgm:prSet/>
      <dgm:spPr/>
      <dgm:t>
        <a:bodyPr/>
        <a:lstStyle/>
        <a:p>
          <a:endParaRPr lang="es-ES"/>
        </a:p>
      </dgm:t>
    </dgm:pt>
    <dgm:pt modelId="{E3EE97E4-6441-C447-9866-0D3A3C18A97A}" type="sibTrans" cxnId="{6813AEC4-2E24-8B4F-8D51-1E69B1839702}">
      <dgm:prSet/>
      <dgm:spPr/>
      <dgm:t>
        <a:bodyPr/>
        <a:lstStyle/>
        <a:p>
          <a:endParaRPr lang="es-ES"/>
        </a:p>
      </dgm:t>
    </dgm:pt>
    <dgm:pt modelId="{C76F4D3C-47BC-7242-B64D-2459DC53EF69}">
      <dgm:prSet phldrT="[Texto]"/>
      <dgm:spPr/>
      <dgm:t>
        <a:bodyPr/>
        <a:lstStyle/>
        <a:p>
          <a:r>
            <a:rPr lang="en-GB" b="1" dirty="0" smtClean="0">
              <a:latin typeface="Gill Sans" pitchFamily="34" charset="0"/>
            </a:rPr>
            <a:t>Boundaries</a:t>
          </a:r>
          <a:r>
            <a:rPr lang="en-GB" dirty="0" smtClean="0">
              <a:latin typeface="Gill Sans" pitchFamily="34" charset="0"/>
            </a:rPr>
            <a:t>: no additional burden for developing countries</a:t>
          </a:r>
          <a:endParaRPr lang="es-ES" dirty="0"/>
        </a:p>
      </dgm:t>
    </dgm:pt>
    <dgm:pt modelId="{32A99B41-1D48-3B4B-8685-8A143AE0792B}" type="parTrans" cxnId="{CFCC923F-EA73-4544-A8FD-EF984D13CE0B}">
      <dgm:prSet/>
      <dgm:spPr/>
      <dgm:t>
        <a:bodyPr/>
        <a:lstStyle/>
        <a:p>
          <a:endParaRPr lang="es-ES"/>
        </a:p>
      </dgm:t>
    </dgm:pt>
    <dgm:pt modelId="{61780D37-81C4-A242-A372-1FFE8D55DF4C}" type="sibTrans" cxnId="{CFCC923F-EA73-4544-A8FD-EF984D13CE0B}">
      <dgm:prSet/>
      <dgm:spPr/>
      <dgm:t>
        <a:bodyPr/>
        <a:lstStyle/>
        <a:p>
          <a:endParaRPr lang="es-ES"/>
        </a:p>
      </dgm:t>
    </dgm:pt>
    <dgm:pt modelId="{87E5ADA0-2F2B-7F44-90C1-C5E05D0E2DE3}" type="pres">
      <dgm:prSet presAssocID="{55C25525-ECAE-CA49-A96F-0BED06E52056}" presName="linearFlow" presStyleCnt="0">
        <dgm:presLayoutVars>
          <dgm:dir/>
          <dgm:resizeHandles val="exact"/>
        </dgm:presLayoutVars>
      </dgm:prSet>
      <dgm:spPr/>
      <dgm:t>
        <a:bodyPr/>
        <a:lstStyle/>
        <a:p>
          <a:endParaRPr lang="en-US"/>
        </a:p>
      </dgm:t>
    </dgm:pt>
    <dgm:pt modelId="{28F5F5DE-C17D-2F4C-8F6F-9179A499A11F}" type="pres">
      <dgm:prSet presAssocID="{D0633C4E-3DED-AE4C-913F-FDC0D029D9B0}" presName="composite" presStyleCnt="0"/>
      <dgm:spPr/>
    </dgm:pt>
    <dgm:pt modelId="{D4B41DEF-291A-3D40-89BB-FED11049396D}" type="pres">
      <dgm:prSet presAssocID="{D0633C4E-3DED-AE4C-913F-FDC0D029D9B0}" presName="imgShp" presStyleLbl="fgImgPlace1" presStyleIdx="0" presStyleCnt="2"/>
      <dgm:spPr/>
    </dgm:pt>
    <dgm:pt modelId="{3AB7371C-498C-FB40-B563-D724E00348FB}" type="pres">
      <dgm:prSet presAssocID="{D0633C4E-3DED-AE4C-913F-FDC0D029D9B0}" presName="txShp" presStyleLbl="node1" presStyleIdx="0" presStyleCnt="2" custLinFactNeighborX="-396" custLinFactNeighborY="-15060">
        <dgm:presLayoutVars>
          <dgm:bulletEnabled val="1"/>
        </dgm:presLayoutVars>
      </dgm:prSet>
      <dgm:spPr/>
      <dgm:t>
        <a:bodyPr/>
        <a:lstStyle/>
        <a:p>
          <a:endParaRPr lang="es-ES"/>
        </a:p>
      </dgm:t>
    </dgm:pt>
    <dgm:pt modelId="{CD5E1EDF-69F4-B548-8307-841F49E63CA0}" type="pres">
      <dgm:prSet presAssocID="{E3EE97E4-6441-C447-9866-0D3A3C18A97A}" presName="spacing" presStyleCnt="0"/>
      <dgm:spPr/>
    </dgm:pt>
    <dgm:pt modelId="{EC0C7B0C-B60F-8B4D-824D-7A9C0F19DF2A}" type="pres">
      <dgm:prSet presAssocID="{C76F4D3C-47BC-7242-B64D-2459DC53EF69}" presName="composite" presStyleCnt="0"/>
      <dgm:spPr/>
    </dgm:pt>
    <dgm:pt modelId="{07E723DE-06EF-464C-A497-0CA50CC40534}" type="pres">
      <dgm:prSet presAssocID="{C76F4D3C-47BC-7242-B64D-2459DC53EF69}" presName="imgShp" presStyleLbl="fgImgPlace1" presStyleIdx="1" presStyleCnt="2"/>
      <dgm:spPr/>
    </dgm:pt>
    <dgm:pt modelId="{91628C4B-8094-FD46-97AD-D669A18F07AE}" type="pres">
      <dgm:prSet presAssocID="{C76F4D3C-47BC-7242-B64D-2459DC53EF69}" presName="txShp" presStyleLbl="node1" presStyleIdx="1" presStyleCnt="2">
        <dgm:presLayoutVars>
          <dgm:bulletEnabled val="1"/>
        </dgm:presLayoutVars>
      </dgm:prSet>
      <dgm:spPr/>
      <dgm:t>
        <a:bodyPr/>
        <a:lstStyle/>
        <a:p>
          <a:endParaRPr lang="es-ES"/>
        </a:p>
      </dgm:t>
    </dgm:pt>
  </dgm:ptLst>
  <dgm:cxnLst>
    <dgm:cxn modelId="{0E6F8586-BA98-CB48-B129-05ACB57944CF}" type="presOf" srcId="{55C25525-ECAE-CA49-A96F-0BED06E52056}" destId="{87E5ADA0-2F2B-7F44-90C1-C5E05D0E2DE3}" srcOrd="0" destOrd="0" presId="urn:microsoft.com/office/officeart/2005/8/layout/vList3"/>
    <dgm:cxn modelId="{CFCC923F-EA73-4544-A8FD-EF984D13CE0B}" srcId="{55C25525-ECAE-CA49-A96F-0BED06E52056}" destId="{C76F4D3C-47BC-7242-B64D-2459DC53EF69}" srcOrd="1" destOrd="0" parTransId="{32A99B41-1D48-3B4B-8685-8A143AE0792B}" sibTransId="{61780D37-81C4-A242-A372-1FFE8D55DF4C}"/>
    <dgm:cxn modelId="{6813AEC4-2E24-8B4F-8D51-1E69B1839702}" srcId="{55C25525-ECAE-CA49-A96F-0BED06E52056}" destId="{D0633C4E-3DED-AE4C-913F-FDC0D029D9B0}" srcOrd="0" destOrd="0" parTransId="{276867DC-E66B-EF41-BBA5-DE2436C52589}" sibTransId="{E3EE97E4-6441-C447-9866-0D3A3C18A97A}"/>
    <dgm:cxn modelId="{6388D72A-0946-AF41-9007-5684EF710AF4}" type="presOf" srcId="{D0633C4E-3DED-AE4C-913F-FDC0D029D9B0}" destId="{3AB7371C-498C-FB40-B563-D724E00348FB}" srcOrd="0" destOrd="0" presId="urn:microsoft.com/office/officeart/2005/8/layout/vList3"/>
    <dgm:cxn modelId="{CD13163A-A2CD-2D4F-8045-906786E178E3}" type="presOf" srcId="{C76F4D3C-47BC-7242-B64D-2459DC53EF69}" destId="{91628C4B-8094-FD46-97AD-D669A18F07AE}" srcOrd="0" destOrd="0" presId="urn:microsoft.com/office/officeart/2005/8/layout/vList3"/>
    <dgm:cxn modelId="{15A4CD78-B14B-7E41-9729-17789ADE0040}" type="presParOf" srcId="{87E5ADA0-2F2B-7F44-90C1-C5E05D0E2DE3}" destId="{28F5F5DE-C17D-2F4C-8F6F-9179A499A11F}" srcOrd="0" destOrd="0" presId="urn:microsoft.com/office/officeart/2005/8/layout/vList3"/>
    <dgm:cxn modelId="{451C4FFE-49E9-4F47-9043-B164E6A45BF7}" type="presParOf" srcId="{28F5F5DE-C17D-2F4C-8F6F-9179A499A11F}" destId="{D4B41DEF-291A-3D40-89BB-FED11049396D}" srcOrd="0" destOrd="0" presId="urn:microsoft.com/office/officeart/2005/8/layout/vList3"/>
    <dgm:cxn modelId="{B0DC2416-4314-C349-85E3-67BE40248F0E}" type="presParOf" srcId="{28F5F5DE-C17D-2F4C-8F6F-9179A499A11F}" destId="{3AB7371C-498C-FB40-B563-D724E00348FB}" srcOrd="1" destOrd="0" presId="urn:microsoft.com/office/officeart/2005/8/layout/vList3"/>
    <dgm:cxn modelId="{AE1BD874-EB7B-AC41-BBD7-B8EFFCE9C17F}" type="presParOf" srcId="{87E5ADA0-2F2B-7F44-90C1-C5E05D0E2DE3}" destId="{CD5E1EDF-69F4-B548-8307-841F49E63CA0}" srcOrd="1" destOrd="0" presId="urn:microsoft.com/office/officeart/2005/8/layout/vList3"/>
    <dgm:cxn modelId="{9B334D07-4EC2-BB4A-8C44-C6DE2F9C3732}" type="presParOf" srcId="{87E5ADA0-2F2B-7F44-90C1-C5E05D0E2DE3}" destId="{EC0C7B0C-B60F-8B4D-824D-7A9C0F19DF2A}" srcOrd="2" destOrd="0" presId="urn:microsoft.com/office/officeart/2005/8/layout/vList3"/>
    <dgm:cxn modelId="{02EB0ED0-AE5C-8B47-AA14-D92A846E5B25}" type="presParOf" srcId="{EC0C7B0C-B60F-8B4D-824D-7A9C0F19DF2A}" destId="{07E723DE-06EF-464C-A497-0CA50CC40534}" srcOrd="0" destOrd="0" presId="urn:microsoft.com/office/officeart/2005/8/layout/vList3"/>
    <dgm:cxn modelId="{95CB5F49-E26F-B047-8BBB-D6889FD8D1F3}" type="presParOf" srcId="{EC0C7B0C-B60F-8B4D-824D-7A9C0F19DF2A}" destId="{91628C4B-8094-FD46-97AD-D669A18F07AE}"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C25525-ECAE-CA49-A96F-0BED06E52056}" type="doc">
      <dgm:prSet loTypeId="urn:microsoft.com/office/officeart/2005/8/layout/vList2" loCatId="" qsTypeId="urn:microsoft.com/office/officeart/2005/8/quickstyle/simple4" qsCatId="simple" csTypeId="urn:microsoft.com/office/officeart/2005/8/colors/accent0_1" csCatId="mainScheme" phldr="1"/>
      <dgm:spPr/>
    </dgm:pt>
    <dgm:pt modelId="{C3CD9ECD-60D8-214C-828E-DABB85513CB2}">
      <dgm:prSet phldrT="[Texto]"/>
      <dgm:spPr/>
      <dgm:t>
        <a:bodyPr/>
        <a:lstStyle/>
        <a:p>
          <a:r>
            <a:rPr lang="en-GB" b="1" dirty="0" smtClean="0">
              <a:latin typeface="Gill Sans" pitchFamily="34" charset="0"/>
            </a:rPr>
            <a:t>timing</a:t>
          </a:r>
          <a:r>
            <a:rPr lang="en-GB" dirty="0" smtClean="0">
              <a:latin typeface="Gill Sans" pitchFamily="34" charset="0"/>
            </a:rPr>
            <a:t>: “</a:t>
          </a:r>
          <a:r>
            <a:rPr lang="en-GB" b="0" dirty="0" smtClean="0">
              <a:latin typeface="Gill Sans" pitchFamily="34" charset="0"/>
            </a:rPr>
            <a:t>s</a:t>
          </a:r>
          <a:r>
            <a:rPr lang="en-GB" b="0" dirty="0" smtClean="0">
              <a:latin typeface="Gill Sans"/>
              <a:cs typeface="Gill Sans"/>
            </a:rPr>
            <a:t>hall periodically” but intervals are left open.</a:t>
          </a:r>
        </a:p>
      </dgm:t>
    </dgm:pt>
    <dgm:pt modelId="{4851FEE7-6F52-1B42-93A7-BC3C1C06B11D}" type="parTrans" cxnId="{6766310A-8673-ED4C-96ED-B63875694208}">
      <dgm:prSet/>
      <dgm:spPr/>
      <dgm:t>
        <a:bodyPr/>
        <a:lstStyle/>
        <a:p>
          <a:endParaRPr lang="es-ES"/>
        </a:p>
      </dgm:t>
    </dgm:pt>
    <dgm:pt modelId="{027C9C09-62C5-474C-A553-D9CD40C88951}" type="sibTrans" cxnId="{6766310A-8673-ED4C-96ED-B63875694208}">
      <dgm:prSet/>
      <dgm:spPr/>
      <dgm:t>
        <a:bodyPr/>
        <a:lstStyle/>
        <a:p>
          <a:endParaRPr lang="es-ES"/>
        </a:p>
      </dgm:t>
    </dgm:pt>
    <dgm:pt modelId="{D0633C4E-3DED-AE4C-913F-FDC0D029D9B0}">
      <dgm:prSet phldrT="[Texto]"/>
      <dgm:spPr/>
      <dgm:t>
        <a:bodyPr/>
        <a:lstStyle/>
        <a:p>
          <a:r>
            <a:rPr lang="en-GB" b="1" dirty="0" smtClean="0">
              <a:latin typeface="Gill Sans" pitchFamily="34" charset="0"/>
            </a:rPr>
            <a:t>vehicles</a:t>
          </a:r>
          <a:r>
            <a:rPr lang="en-GB" dirty="0" smtClean="0">
              <a:latin typeface="Gill Sans" pitchFamily="34" charset="0"/>
            </a:rPr>
            <a:t>: submission in conjunction with other vehicles, e.g. NAPs, NDC, NC, but no clear provision = choice of vehicles</a:t>
          </a:r>
        </a:p>
      </dgm:t>
    </dgm:pt>
    <dgm:pt modelId="{276867DC-E66B-EF41-BBA5-DE2436C52589}" type="parTrans" cxnId="{6813AEC4-2E24-8B4F-8D51-1E69B1839702}">
      <dgm:prSet/>
      <dgm:spPr/>
      <dgm:t>
        <a:bodyPr/>
        <a:lstStyle/>
        <a:p>
          <a:endParaRPr lang="es-ES"/>
        </a:p>
      </dgm:t>
    </dgm:pt>
    <dgm:pt modelId="{E3EE97E4-6441-C447-9866-0D3A3C18A97A}" type="sibTrans" cxnId="{6813AEC4-2E24-8B4F-8D51-1E69B1839702}">
      <dgm:prSet/>
      <dgm:spPr/>
      <dgm:t>
        <a:bodyPr/>
        <a:lstStyle/>
        <a:p>
          <a:endParaRPr lang="es-ES"/>
        </a:p>
      </dgm:t>
    </dgm:pt>
    <dgm:pt modelId="{6EEECDC5-6437-E043-B3C7-DCB01FDEC2F3}" type="pres">
      <dgm:prSet presAssocID="{55C25525-ECAE-CA49-A96F-0BED06E52056}" presName="linear" presStyleCnt="0">
        <dgm:presLayoutVars>
          <dgm:animLvl val="lvl"/>
          <dgm:resizeHandles val="exact"/>
        </dgm:presLayoutVars>
      </dgm:prSet>
      <dgm:spPr/>
    </dgm:pt>
    <dgm:pt modelId="{73801496-A994-1048-8CAE-412134BF8E48}" type="pres">
      <dgm:prSet presAssocID="{C3CD9ECD-60D8-214C-828E-DABB85513CB2}" presName="parentText" presStyleLbl="node1" presStyleIdx="0" presStyleCnt="2">
        <dgm:presLayoutVars>
          <dgm:chMax val="0"/>
          <dgm:bulletEnabled val="1"/>
        </dgm:presLayoutVars>
      </dgm:prSet>
      <dgm:spPr/>
      <dgm:t>
        <a:bodyPr/>
        <a:lstStyle/>
        <a:p>
          <a:endParaRPr lang="es-ES"/>
        </a:p>
      </dgm:t>
    </dgm:pt>
    <dgm:pt modelId="{BDAFA263-3045-6840-AE1B-E3021EDBC103}" type="pres">
      <dgm:prSet presAssocID="{027C9C09-62C5-474C-A553-D9CD40C88951}" presName="spacer" presStyleCnt="0"/>
      <dgm:spPr/>
    </dgm:pt>
    <dgm:pt modelId="{6D7DA0C1-CCA2-D045-876D-7D87B12E1724}" type="pres">
      <dgm:prSet presAssocID="{D0633C4E-3DED-AE4C-913F-FDC0D029D9B0}" presName="parentText" presStyleLbl="node1" presStyleIdx="1" presStyleCnt="2">
        <dgm:presLayoutVars>
          <dgm:chMax val="0"/>
          <dgm:bulletEnabled val="1"/>
        </dgm:presLayoutVars>
      </dgm:prSet>
      <dgm:spPr/>
      <dgm:t>
        <a:bodyPr/>
        <a:lstStyle/>
        <a:p>
          <a:endParaRPr lang="es-ES"/>
        </a:p>
      </dgm:t>
    </dgm:pt>
  </dgm:ptLst>
  <dgm:cxnLst>
    <dgm:cxn modelId="{4C5C49B7-0A21-424F-84D5-7445E270FE69}" type="presOf" srcId="{C3CD9ECD-60D8-214C-828E-DABB85513CB2}" destId="{73801496-A994-1048-8CAE-412134BF8E48}" srcOrd="0" destOrd="0" presId="urn:microsoft.com/office/officeart/2005/8/layout/vList2"/>
    <dgm:cxn modelId="{6766310A-8673-ED4C-96ED-B63875694208}" srcId="{55C25525-ECAE-CA49-A96F-0BED06E52056}" destId="{C3CD9ECD-60D8-214C-828E-DABB85513CB2}" srcOrd="0" destOrd="0" parTransId="{4851FEE7-6F52-1B42-93A7-BC3C1C06B11D}" sibTransId="{027C9C09-62C5-474C-A553-D9CD40C88951}"/>
    <dgm:cxn modelId="{EE6BC834-E0DC-DD43-B38C-3212D86D8C48}" type="presOf" srcId="{55C25525-ECAE-CA49-A96F-0BED06E52056}" destId="{6EEECDC5-6437-E043-B3C7-DCB01FDEC2F3}" srcOrd="0" destOrd="0" presId="urn:microsoft.com/office/officeart/2005/8/layout/vList2"/>
    <dgm:cxn modelId="{60E67539-1202-8A43-9F04-22905061B07E}" type="presOf" srcId="{D0633C4E-3DED-AE4C-913F-FDC0D029D9B0}" destId="{6D7DA0C1-CCA2-D045-876D-7D87B12E1724}" srcOrd="0" destOrd="0" presId="urn:microsoft.com/office/officeart/2005/8/layout/vList2"/>
    <dgm:cxn modelId="{6813AEC4-2E24-8B4F-8D51-1E69B1839702}" srcId="{55C25525-ECAE-CA49-A96F-0BED06E52056}" destId="{D0633C4E-3DED-AE4C-913F-FDC0D029D9B0}" srcOrd="1" destOrd="0" parTransId="{276867DC-E66B-EF41-BBA5-DE2436C52589}" sibTransId="{E3EE97E4-6441-C447-9866-0D3A3C18A97A}"/>
    <dgm:cxn modelId="{88395AE8-C867-8040-A767-99F617527103}" type="presParOf" srcId="{6EEECDC5-6437-E043-B3C7-DCB01FDEC2F3}" destId="{73801496-A994-1048-8CAE-412134BF8E48}" srcOrd="0" destOrd="0" presId="urn:microsoft.com/office/officeart/2005/8/layout/vList2"/>
    <dgm:cxn modelId="{2C94B8C9-B605-1241-8FF1-B8933699E405}" type="presParOf" srcId="{6EEECDC5-6437-E043-B3C7-DCB01FDEC2F3}" destId="{BDAFA263-3045-6840-AE1B-E3021EDBC103}" srcOrd="1" destOrd="0" presId="urn:microsoft.com/office/officeart/2005/8/layout/vList2"/>
    <dgm:cxn modelId="{968A96A5-335C-B742-96C2-652F91964E1D}" type="presParOf" srcId="{6EEECDC5-6437-E043-B3C7-DCB01FDEC2F3}" destId="{6D7DA0C1-CCA2-D045-876D-7D87B12E172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C25525-ECAE-CA49-A96F-0BED06E52056}" type="doc">
      <dgm:prSet loTypeId="urn:microsoft.com/office/officeart/2005/8/layout/vList2" loCatId="" qsTypeId="urn:microsoft.com/office/officeart/2005/8/quickstyle/simple4" qsCatId="simple" csTypeId="urn:microsoft.com/office/officeart/2005/8/colors/accent0_1" csCatId="mainScheme" phldr="1"/>
      <dgm:spPr/>
    </dgm:pt>
    <dgm:pt modelId="{C3CD9ECD-60D8-214C-828E-DABB85513CB2}">
      <dgm:prSet phldrT="[Texto]" custT="1"/>
      <dgm:spPr>
        <a:solidFill>
          <a:schemeClr val="accent6">
            <a:lumMod val="20000"/>
            <a:lumOff val="80000"/>
          </a:schemeClr>
        </a:solidFill>
      </dgm:spPr>
      <dgm:t>
        <a:bodyPr/>
        <a:lstStyle/>
        <a:p>
          <a:pPr defTabSz="711200">
            <a:lnSpc>
              <a:spcPct val="90000"/>
            </a:lnSpc>
            <a:spcBef>
              <a:spcPct val="0"/>
            </a:spcBef>
            <a:spcAft>
              <a:spcPct val="35000"/>
            </a:spcAft>
          </a:pPr>
          <a:endParaRPr lang="en-GB" sz="1600" b="1" dirty="0" smtClean="0">
            <a:latin typeface="Gill Sans" pitchFamily="34" charset="0"/>
          </a:endParaRPr>
        </a:p>
        <a:p>
          <a:pPr defTabSz="711200">
            <a:lnSpc>
              <a:spcPct val="90000"/>
            </a:lnSpc>
            <a:spcBef>
              <a:spcPct val="0"/>
            </a:spcBef>
            <a:spcAft>
              <a:spcPct val="35000"/>
            </a:spcAft>
          </a:pPr>
          <a:r>
            <a:rPr lang="en-GB" sz="1600" b="1" dirty="0" smtClean="0">
              <a:latin typeface="Gill Sans" pitchFamily="34" charset="0"/>
            </a:rPr>
            <a:t>Purpose</a:t>
          </a:r>
          <a:r>
            <a:rPr lang="en-GB" sz="1600" b="1" dirty="0" smtClean="0">
              <a:latin typeface="Gill Sans" pitchFamily="34" charset="0"/>
            </a:rPr>
            <a:t>/s</a:t>
          </a:r>
          <a:r>
            <a:rPr lang="en-GB" sz="1600" dirty="0" smtClean="0">
              <a:latin typeface="Gill Sans" pitchFamily="34" charset="0"/>
            </a:rPr>
            <a:t>:</a:t>
          </a:r>
          <a:endParaRPr lang="en-GB" sz="1600" b="0" dirty="0" smtClean="0">
            <a:latin typeface="Gill Sans" pitchFamily="34" charset="0"/>
            <a:cs typeface="Gill Sans"/>
          </a:endParaRPr>
        </a:p>
        <a:p>
          <a:pPr marL="0" marR="0" indent="0" defTabSz="711200" eaLnBrk="1" fontAlgn="auto" latinLnBrk="0" hangingPunct="1">
            <a:lnSpc>
              <a:spcPct val="90000"/>
            </a:lnSpc>
            <a:spcBef>
              <a:spcPct val="0"/>
            </a:spcBef>
            <a:spcAft>
              <a:spcPct val="35000"/>
            </a:spcAft>
            <a:buClrTx/>
            <a:buSzTx/>
            <a:buFontTx/>
            <a:buNone/>
            <a:tabLst/>
            <a:defRPr/>
          </a:pPr>
          <a:r>
            <a:rPr lang="en-GB" sz="1800" b="0" dirty="0" smtClean="0">
              <a:latin typeface="Gill Sans" pitchFamily="34" charset="0"/>
              <a:cs typeface="Gill Sans"/>
            </a:rPr>
            <a:t>- Raise/enhance the profile of adaptation</a:t>
          </a:r>
        </a:p>
        <a:p>
          <a:pPr marL="0" marR="0" indent="0" defTabSz="711200" eaLnBrk="1" fontAlgn="auto" latinLnBrk="0" hangingPunct="1">
            <a:lnSpc>
              <a:spcPct val="90000"/>
            </a:lnSpc>
            <a:spcBef>
              <a:spcPct val="0"/>
            </a:spcBef>
            <a:spcAft>
              <a:spcPct val="35000"/>
            </a:spcAft>
            <a:buClrTx/>
            <a:buSzTx/>
            <a:buFontTx/>
            <a:buNone/>
            <a:tabLst/>
            <a:defRPr/>
          </a:pPr>
          <a:r>
            <a:rPr lang="en-GB" sz="1800" b="0" dirty="0" smtClean="0">
              <a:latin typeface="Gill Sans" pitchFamily="34" charset="0"/>
              <a:cs typeface="Gill Sans"/>
            </a:rPr>
            <a:t>- </a:t>
          </a:r>
          <a:r>
            <a:rPr lang="en-GB" sz="1800" b="0" dirty="0" smtClean="0">
              <a:latin typeface="Gill Sans" pitchFamily="34" charset="0"/>
              <a:cs typeface="Gill Sans"/>
            </a:rPr>
            <a:t>Contribute </a:t>
          </a:r>
          <a:r>
            <a:rPr lang="en-GB" sz="1800" b="0" dirty="0" smtClean="0">
              <a:solidFill>
                <a:schemeClr val="tx1"/>
              </a:solidFill>
              <a:latin typeface="Gill Sans" pitchFamily="34" charset="0"/>
              <a:cs typeface="Gill Sans"/>
            </a:rPr>
            <a:t>and inform progress towards the GGA</a:t>
          </a:r>
        </a:p>
        <a:p>
          <a:pPr marL="0" marR="0" indent="0" defTabSz="711200" eaLnBrk="1" fontAlgn="auto" latinLnBrk="0" hangingPunct="1">
            <a:lnSpc>
              <a:spcPct val="90000"/>
            </a:lnSpc>
            <a:spcBef>
              <a:spcPct val="0"/>
            </a:spcBef>
            <a:spcAft>
              <a:spcPct val="35000"/>
            </a:spcAft>
            <a:buClrTx/>
            <a:buSzTx/>
            <a:buFontTx/>
            <a:buNone/>
            <a:tabLst/>
            <a:defRPr/>
          </a:pPr>
          <a:endParaRPr lang="en-GB" sz="800" b="0" dirty="0" smtClean="0">
            <a:solidFill>
              <a:schemeClr val="tx1"/>
            </a:solidFill>
            <a:latin typeface="Gill Sans" pitchFamily="34" charset="0"/>
            <a:cs typeface="Gill Sans"/>
          </a:endParaRPr>
        </a:p>
        <a:p>
          <a:pPr marL="0" marR="0" indent="0" defTabSz="711200" eaLnBrk="1" fontAlgn="auto" latinLnBrk="0" hangingPunct="1">
            <a:lnSpc>
              <a:spcPct val="90000"/>
            </a:lnSpc>
            <a:spcBef>
              <a:spcPct val="0"/>
            </a:spcBef>
            <a:spcAft>
              <a:spcPct val="35000"/>
            </a:spcAft>
            <a:buClrTx/>
            <a:buSzTx/>
            <a:buFontTx/>
            <a:buNone/>
            <a:tabLst/>
            <a:defRPr/>
          </a:pPr>
          <a:r>
            <a:rPr lang="en-GB" sz="1800" b="0" dirty="0" smtClean="0">
              <a:solidFill>
                <a:schemeClr val="tx1"/>
              </a:solidFill>
              <a:latin typeface="Gill Sans" pitchFamily="34" charset="0"/>
              <a:cs typeface="Gill Sans"/>
            </a:rPr>
            <a:t>- </a:t>
          </a:r>
          <a:r>
            <a:rPr lang="en-GB" sz="1800" b="0" dirty="0" smtClean="0">
              <a:latin typeface="Gill Sans" pitchFamily="34" charset="0"/>
              <a:cs typeface="Gill Sans"/>
            </a:rPr>
            <a:t>Catalysing </a:t>
          </a:r>
          <a:r>
            <a:rPr lang="en-GB" sz="1800" b="0" dirty="0" smtClean="0">
              <a:latin typeface="Gill Sans" pitchFamily="34" charset="0"/>
              <a:cs typeface="Gill Sans"/>
            </a:rPr>
            <a:t>adaptation action</a:t>
          </a:r>
        </a:p>
        <a:p>
          <a:pPr marL="0" marR="0" indent="0" defTabSz="711200" eaLnBrk="1" fontAlgn="auto" latinLnBrk="0" hangingPunct="1">
            <a:lnSpc>
              <a:spcPct val="90000"/>
            </a:lnSpc>
            <a:spcBef>
              <a:spcPct val="0"/>
            </a:spcBef>
            <a:spcAft>
              <a:spcPct val="35000"/>
            </a:spcAft>
            <a:buClrTx/>
            <a:buSzTx/>
            <a:buFontTx/>
            <a:buNone/>
            <a:tabLst/>
            <a:defRPr/>
          </a:pPr>
          <a:r>
            <a:rPr lang="en-GB" sz="1800" b="0" dirty="0" smtClean="0">
              <a:latin typeface="Gill Sans" pitchFamily="34" charset="0"/>
              <a:cs typeface="Gill Sans"/>
            </a:rPr>
            <a:t>- Enhancing support for adaptation actions and </a:t>
          </a:r>
          <a:r>
            <a:rPr lang="en-GB" sz="1800" b="0" dirty="0" smtClean="0">
              <a:latin typeface="Gill Sans" pitchFamily="34" charset="0"/>
              <a:cs typeface="Gill Sans"/>
            </a:rPr>
            <a:t>plans</a:t>
          </a:r>
        </a:p>
        <a:p>
          <a:pPr marL="0" marR="0" indent="0" defTabSz="711200" eaLnBrk="1" fontAlgn="auto" latinLnBrk="0" hangingPunct="1">
            <a:lnSpc>
              <a:spcPct val="90000"/>
            </a:lnSpc>
            <a:spcBef>
              <a:spcPct val="0"/>
            </a:spcBef>
            <a:spcAft>
              <a:spcPct val="35000"/>
            </a:spcAft>
            <a:buClrTx/>
            <a:buSzTx/>
            <a:buFontTx/>
            <a:buNone/>
            <a:tabLst/>
            <a:defRPr/>
          </a:pPr>
          <a:endParaRPr lang="en-GB" sz="800" b="0" dirty="0" smtClean="0">
            <a:latin typeface="Gill Sans" pitchFamily="34" charset="0"/>
            <a:cs typeface="Gill Sans"/>
          </a:endParaRPr>
        </a:p>
        <a:p>
          <a:pPr defTabSz="711200">
            <a:lnSpc>
              <a:spcPct val="90000"/>
            </a:lnSpc>
            <a:spcBef>
              <a:spcPct val="0"/>
            </a:spcBef>
            <a:spcAft>
              <a:spcPct val="35000"/>
            </a:spcAft>
          </a:pPr>
          <a:r>
            <a:rPr lang="en-GB" sz="1800" b="0" dirty="0" smtClean="0">
              <a:latin typeface="Gill Sans" pitchFamily="34" charset="0"/>
              <a:cs typeface="Gill Sans"/>
            </a:rPr>
            <a:t>- Communicating adaptation </a:t>
          </a:r>
          <a:r>
            <a:rPr lang="en-GB" sz="1800" b="0" dirty="0" smtClean="0">
              <a:latin typeface="Gill Sans" pitchFamily="34" charset="0"/>
              <a:cs typeface="Gill Sans"/>
            </a:rPr>
            <a:t>actions</a:t>
          </a:r>
          <a:endParaRPr lang="en-GB" sz="1000" b="0" dirty="0" smtClean="0">
            <a:solidFill>
              <a:schemeClr val="tx1"/>
            </a:solidFill>
            <a:latin typeface="Gill Sans" pitchFamily="34" charset="0"/>
            <a:cs typeface="Gill Sans"/>
          </a:endParaRPr>
        </a:p>
        <a:p>
          <a:pPr defTabSz="711200">
            <a:lnSpc>
              <a:spcPct val="90000"/>
            </a:lnSpc>
            <a:spcBef>
              <a:spcPct val="0"/>
            </a:spcBef>
            <a:spcAft>
              <a:spcPct val="35000"/>
            </a:spcAft>
          </a:pPr>
          <a:r>
            <a:rPr lang="en-GB" sz="1800" b="0" dirty="0" smtClean="0">
              <a:solidFill>
                <a:schemeClr val="tx1"/>
              </a:solidFill>
              <a:latin typeface="Gill Sans" pitchFamily="34" charset="0"/>
              <a:cs typeface="Gill Sans"/>
            </a:rPr>
            <a:t>- Recognition of adaptation efforts </a:t>
          </a:r>
        </a:p>
        <a:p>
          <a:pPr defTabSz="711200">
            <a:lnSpc>
              <a:spcPct val="90000"/>
            </a:lnSpc>
            <a:spcBef>
              <a:spcPct val="0"/>
            </a:spcBef>
            <a:spcAft>
              <a:spcPct val="35000"/>
            </a:spcAft>
          </a:pPr>
          <a:r>
            <a:rPr lang="en-GB" sz="1800" b="0" dirty="0" smtClean="0">
              <a:solidFill>
                <a:schemeClr val="tx1"/>
              </a:solidFill>
              <a:latin typeface="Gill Sans" pitchFamily="34" charset="0"/>
              <a:cs typeface="Gill Sans"/>
            </a:rPr>
            <a:t>- Facilitating learning by sharing best practices and lessons </a:t>
          </a:r>
          <a:r>
            <a:rPr lang="en-GB" sz="1800" b="0" dirty="0" smtClean="0">
              <a:solidFill>
                <a:schemeClr val="tx1"/>
              </a:solidFill>
              <a:latin typeface="Gill Sans" pitchFamily="34" charset="0"/>
              <a:cs typeface="Gill Sans"/>
            </a:rPr>
            <a:t>learned</a:t>
          </a:r>
        </a:p>
        <a:p>
          <a:pPr defTabSz="711200">
            <a:lnSpc>
              <a:spcPct val="90000"/>
            </a:lnSpc>
            <a:spcBef>
              <a:spcPct val="0"/>
            </a:spcBef>
            <a:spcAft>
              <a:spcPct val="35000"/>
            </a:spcAft>
          </a:pPr>
          <a:endParaRPr lang="en-GB" sz="800" b="0" dirty="0" smtClean="0">
            <a:solidFill>
              <a:schemeClr val="tx1"/>
            </a:solidFill>
            <a:latin typeface="Gill Sans" pitchFamily="34" charset="0"/>
            <a:cs typeface="Gill Sans"/>
          </a:endParaRPr>
        </a:p>
        <a:p>
          <a:pPr defTabSz="711200">
            <a:lnSpc>
              <a:spcPct val="90000"/>
            </a:lnSpc>
            <a:spcBef>
              <a:spcPct val="0"/>
            </a:spcBef>
            <a:spcAft>
              <a:spcPct val="35000"/>
            </a:spcAft>
          </a:pPr>
          <a:r>
            <a:rPr lang="en-GB" sz="1800" b="0" dirty="0" smtClean="0">
              <a:latin typeface="Gill Sans" pitchFamily="34" charset="0"/>
              <a:cs typeface="Gill Sans"/>
            </a:rPr>
            <a:t>- Informing future decisions under the UNFCCC </a:t>
          </a:r>
          <a:endParaRPr lang="en-GB" sz="1600" b="0" dirty="0" smtClean="0">
            <a:solidFill>
              <a:srgbClr val="FF0000"/>
            </a:solidFill>
            <a:latin typeface="Gill Sans" pitchFamily="34" charset="0"/>
            <a:cs typeface="Gill Sans"/>
          </a:endParaRPr>
        </a:p>
        <a:p>
          <a:pPr defTabSz="711200">
            <a:lnSpc>
              <a:spcPct val="90000"/>
            </a:lnSpc>
            <a:spcBef>
              <a:spcPct val="0"/>
            </a:spcBef>
            <a:spcAft>
              <a:spcPct val="35000"/>
            </a:spcAft>
          </a:pPr>
          <a:endParaRPr lang="en-GB" sz="1600" b="0" dirty="0" smtClean="0">
            <a:latin typeface="Gill Sans" pitchFamily="34" charset="0"/>
            <a:cs typeface="Gill Sans"/>
          </a:endParaRPr>
        </a:p>
        <a:p>
          <a:pPr defTabSz="711200">
            <a:lnSpc>
              <a:spcPct val="90000"/>
            </a:lnSpc>
            <a:spcBef>
              <a:spcPct val="0"/>
            </a:spcBef>
            <a:spcAft>
              <a:spcPct val="35000"/>
            </a:spcAft>
          </a:pPr>
          <a:endParaRPr lang="en-GB" sz="600" b="0" dirty="0" smtClean="0">
            <a:latin typeface="Gill Sans"/>
            <a:cs typeface="Gill Sans"/>
          </a:endParaRPr>
        </a:p>
      </dgm:t>
    </dgm:pt>
    <dgm:pt modelId="{4851FEE7-6F52-1B42-93A7-BC3C1C06B11D}" type="parTrans" cxnId="{6766310A-8673-ED4C-96ED-B63875694208}">
      <dgm:prSet/>
      <dgm:spPr/>
      <dgm:t>
        <a:bodyPr/>
        <a:lstStyle/>
        <a:p>
          <a:endParaRPr lang="es-ES"/>
        </a:p>
      </dgm:t>
    </dgm:pt>
    <dgm:pt modelId="{027C9C09-62C5-474C-A553-D9CD40C88951}" type="sibTrans" cxnId="{6766310A-8673-ED4C-96ED-B63875694208}">
      <dgm:prSet/>
      <dgm:spPr/>
      <dgm:t>
        <a:bodyPr/>
        <a:lstStyle/>
        <a:p>
          <a:endParaRPr lang="es-ES"/>
        </a:p>
      </dgm:t>
    </dgm:pt>
    <dgm:pt modelId="{6EEECDC5-6437-E043-B3C7-DCB01FDEC2F3}" type="pres">
      <dgm:prSet presAssocID="{55C25525-ECAE-CA49-A96F-0BED06E52056}" presName="linear" presStyleCnt="0">
        <dgm:presLayoutVars>
          <dgm:animLvl val="lvl"/>
          <dgm:resizeHandles val="exact"/>
        </dgm:presLayoutVars>
      </dgm:prSet>
      <dgm:spPr/>
    </dgm:pt>
    <dgm:pt modelId="{73801496-A994-1048-8CAE-412134BF8E48}" type="pres">
      <dgm:prSet presAssocID="{C3CD9ECD-60D8-214C-828E-DABB85513CB2}" presName="parentText" presStyleLbl="node1" presStyleIdx="0" presStyleCnt="1" custScaleX="94958" custScaleY="219268" custLinFactNeighborX="-751" custLinFactNeighborY="2051">
        <dgm:presLayoutVars>
          <dgm:chMax val="0"/>
          <dgm:bulletEnabled val="1"/>
        </dgm:presLayoutVars>
      </dgm:prSet>
      <dgm:spPr/>
      <dgm:t>
        <a:bodyPr/>
        <a:lstStyle/>
        <a:p>
          <a:endParaRPr lang="es-ES"/>
        </a:p>
      </dgm:t>
    </dgm:pt>
  </dgm:ptLst>
  <dgm:cxnLst>
    <dgm:cxn modelId="{6DA2E595-A6F9-8240-95D2-CC0CC355F459}" type="presOf" srcId="{55C25525-ECAE-CA49-A96F-0BED06E52056}" destId="{6EEECDC5-6437-E043-B3C7-DCB01FDEC2F3}" srcOrd="0" destOrd="0" presId="urn:microsoft.com/office/officeart/2005/8/layout/vList2"/>
    <dgm:cxn modelId="{6766310A-8673-ED4C-96ED-B63875694208}" srcId="{55C25525-ECAE-CA49-A96F-0BED06E52056}" destId="{C3CD9ECD-60D8-214C-828E-DABB85513CB2}" srcOrd="0" destOrd="0" parTransId="{4851FEE7-6F52-1B42-93A7-BC3C1C06B11D}" sibTransId="{027C9C09-62C5-474C-A553-D9CD40C88951}"/>
    <dgm:cxn modelId="{DF9E7C7D-6D90-774F-A24C-AEDC0AD35635}" type="presOf" srcId="{C3CD9ECD-60D8-214C-828E-DABB85513CB2}" destId="{73801496-A994-1048-8CAE-412134BF8E48}" srcOrd="0" destOrd="0" presId="urn:microsoft.com/office/officeart/2005/8/layout/vList2"/>
    <dgm:cxn modelId="{12EBE1C2-D9BD-B54A-AB34-66385D792291}" type="presParOf" srcId="{6EEECDC5-6437-E043-B3C7-DCB01FDEC2F3}" destId="{73801496-A994-1048-8CAE-412134BF8E4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C25525-ECAE-CA49-A96F-0BED06E52056}" type="doc">
      <dgm:prSet loTypeId="urn:microsoft.com/office/officeart/2005/8/layout/vList2" loCatId="" qsTypeId="urn:microsoft.com/office/officeart/2005/8/quickstyle/simple4" qsCatId="simple" csTypeId="urn:microsoft.com/office/officeart/2005/8/colors/accent0_1" csCatId="mainScheme" phldr="1"/>
      <dgm:spPr/>
    </dgm:pt>
    <dgm:pt modelId="{C3CD9ECD-60D8-214C-828E-DABB85513CB2}">
      <dgm:prSet phldrT="[Texto]" custT="1"/>
      <dgm:spPr/>
      <dgm:t>
        <a:bodyPr/>
        <a:lstStyle/>
        <a:p>
          <a:r>
            <a:rPr lang="en-GB" sz="1600" b="1" dirty="0" smtClean="0">
              <a:latin typeface="Gill Sans" pitchFamily="34" charset="0"/>
            </a:rPr>
            <a:t>Elements</a:t>
          </a:r>
          <a:r>
            <a:rPr lang="en-GB" sz="1600" dirty="0" smtClean="0">
              <a:latin typeface="Gill Sans" pitchFamily="34" charset="0"/>
            </a:rPr>
            <a:t>:</a:t>
          </a:r>
        </a:p>
        <a:p>
          <a:endParaRPr lang="en-GB" sz="1600" b="0" dirty="0" smtClean="0">
            <a:latin typeface="Gill Sans" pitchFamily="34" charset="0"/>
            <a:cs typeface="Gill Sans"/>
          </a:endParaRPr>
        </a:p>
        <a:p>
          <a:r>
            <a:rPr lang="en-GB" sz="1600" b="0" dirty="0" smtClean="0">
              <a:latin typeface="Gill Sans" pitchFamily="34" charset="0"/>
              <a:cs typeface="Gill Sans"/>
            </a:rPr>
            <a:t>- </a:t>
          </a:r>
          <a:r>
            <a:rPr lang="en-GB" sz="1800" b="0" dirty="0" smtClean="0">
              <a:latin typeface="Gill Sans" pitchFamily="34" charset="0"/>
              <a:cs typeface="Gill Sans"/>
            </a:rPr>
            <a:t>National circumstances</a:t>
          </a:r>
        </a:p>
        <a:p>
          <a:r>
            <a:rPr lang="en-GB" sz="1800" b="0" dirty="0" smtClean="0">
              <a:latin typeface="Gill Sans" pitchFamily="34" charset="0"/>
              <a:cs typeface="Gill Sans"/>
            </a:rPr>
            <a:t>- Impacts, vulnerabilities and risk assessments</a:t>
          </a:r>
        </a:p>
        <a:p>
          <a:r>
            <a:rPr lang="en-GB" sz="1800" b="0" dirty="0" smtClean="0">
              <a:latin typeface="Gill Sans" pitchFamily="34" charset="0"/>
              <a:cs typeface="Gill Sans"/>
            </a:rPr>
            <a:t>- </a:t>
          </a:r>
          <a:r>
            <a:rPr lang="en-GB" sz="1800" b="1" dirty="0" smtClean="0">
              <a:latin typeface="Gill Sans" pitchFamily="34" charset="0"/>
              <a:cs typeface="Gill Sans"/>
            </a:rPr>
            <a:t>Priorities, plans, strategies, programmes, policies and actions</a:t>
          </a:r>
        </a:p>
        <a:p>
          <a:r>
            <a:rPr lang="en-GB" sz="1800" b="0" dirty="0" smtClean="0">
              <a:latin typeface="Gill Sans" pitchFamily="34" charset="0"/>
              <a:cs typeface="Gill Sans"/>
            </a:rPr>
            <a:t>- </a:t>
          </a:r>
          <a:r>
            <a:rPr lang="en-GB" sz="1800" b="1" dirty="0" smtClean="0">
              <a:latin typeface="Gill Sans" pitchFamily="34" charset="0"/>
              <a:cs typeface="Gill Sans"/>
            </a:rPr>
            <a:t>Adaptation support needs / implementation and support needs</a:t>
          </a:r>
        </a:p>
        <a:p>
          <a:r>
            <a:rPr lang="en-GB" sz="1800" b="0" dirty="0" smtClean="0">
              <a:latin typeface="Gill Sans" pitchFamily="34" charset="0"/>
              <a:cs typeface="Gill Sans"/>
            </a:rPr>
            <a:t>- Adaptation efforts</a:t>
          </a:r>
        </a:p>
        <a:p>
          <a:r>
            <a:rPr lang="en-GB" sz="1800" b="0" dirty="0" smtClean="0">
              <a:latin typeface="Gill Sans" pitchFamily="34" charset="0"/>
              <a:cs typeface="Gill Sans"/>
            </a:rPr>
            <a:t>- Monitoring and evaluation of adaptation actions</a:t>
          </a:r>
        </a:p>
        <a:p>
          <a:r>
            <a:rPr lang="en-GB" sz="1800" b="0" dirty="0" smtClean="0">
              <a:latin typeface="Gill Sans" pitchFamily="34" charset="0"/>
              <a:cs typeface="Gill Sans"/>
            </a:rPr>
            <a:t>- Biennial communication of indicative support from developed countries in terms of finance, technology and capacity building</a:t>
          </a:r>
          <a:endParaRPr lang="en-GB" sz="1600" b="0" dirty="0" smtClean="0">
            <a:latin typeface="Gill Sans" pitchFamily="34" charset="0"/>
            <a:cs typeface="Gill Sans"/>
          </a:endParaRPr>
        </a:p>
        <a:p>
          <a:endParaRPr lang="en-GB" sz="1600" b="0" dirty="0" smtClean="0">
            <a:latin typeface="Gill Sans" pitchFamily="34" charset="0"/>
            <a:cs typeface="Gill Sans"/>
          </a:endParaRPr>
        </a:p>
        <a:p>
          <a:endParaRPr lang="en-GB" sz="1600" b="0" dirty="0" smtClean="0">
            <a:latin typeface="Gill Sans" pitchFamily="34" charset="0"/>
            <a:cs typeface="Gill Sans"/>
          </a:endParaRPr>
        </a:p>
        <a:p>
          <a:endParaRPr lang="en-GB" sz="1600" b="0" dirty="0" smtClean="0">
            <a:latin typeface="Gill Sans" pitchFamily="34" charset="0"/>
            <a:cs typeface="Gill Sans"/>
          </a:endParaRPr>
        </a:p>
        <a:p>
          <a:endParaRPr lang="en-GB" sz="600" b="0" dirty="0" smtClean="0">
            <a:latin typeface="Gill Sans"/>
            <a:cs typeface="Gill Sans"/>
          </a:endParaRPr>
        </a:p>
      </dgm:t>
    </dgm:pt>
    <dgm:pt modelId="{4851FEE7-6F52-1B42-93A7-BC3C1C06B11D}" type="parTrans" cxnId="{6766310A-8673-ED4C-96ED-B63875694208}">
      <dgm:prSet/>
      <dgm:spPr/>
      <dgm:t>
        <a:bodyPr/>
        <a:lstStyle/>
        <a:p>
          <a:endParaRPr lang="es-ES"/>
        </a:p>
      </dgm:t>
    </dgm:pt>
    <dgm:pt modelId="{027C9C09-62C5-474C-A553-D9CD40C88951}" type="sibTrans" cxnId="{6766310A-8673-ED4C-96ED-B63875694208}">
      <dgm:prSet/>
      <dgm:spPr/>
      <dgm:t>
        <a:bodyPr/>
        <a:lstStyle/>
        <a:p>
          <a:endParaRPr lang="es-ES"/>
        </a:p>
      </dgm:t>
    </dgm:pt>
    <dgm:pt modelId="{6EEECDC5-6437-E043-B3C7-DCB01FDEC2F3}" type="pres">
      <dgm:prSet presAssocID="{55C25525-ECAE-CA49-A96F-0BED06E52056}" presName="linear" presStyleCnt="0">
        <dgm:presLayoutVars>
          <dgm:animLvl val="lvl"/>
          <dgm:resizeHandles val="exact"/>
        </dgm:presLayoutVars>
      </dgm:prSet>
      <dgm:spPr/>
    </dgm:pt>
    <dgm:pt modelId="{73801496-A994-1048-8CAE-412134BF8E48}" type="pres">
      <dgm:prSet presAssocID="{C3CD9ECD-60D8-214C-828E-DABB85513CB2}" presName="parentText" presStyleLbl="node1" presStyleIdx="0" presStyleCnt="1" custScaleY="209152">
        <dgm:presLayoutVars>
          <dgm:chMax val="0"/>
          <dgm:bulletEnabled val="1"/>
        </dgm:presLayoutVars>
      </dgm:prSet>
      <dgm:spPr/>
      <dgm:t>
        <a:bodyPr/>
        <a:lstStyle/>
        <a:p>
          <a:endParaRPr lang="es-ES"/>
        </a:p>
      </dgm:t>
    </dgm:pt>
  </dgm:ptLst>
  <dgm:cxnLst>
    <dgm:cxn modelId="{19AF361A-DFB3-0B40-9AED-64696B40581E}" type="presOf" srcId="{C3CD9ECD-60D8-214C-828E-DABB85513CB2}" destId="{73801496-A994-1048-8CAE-412134BF8E48}" srcOrd="0" destOrd="0" presId="urn:microsoft.com/office/officeart/2005/8/layout/vList2"/>
    <dgm:cxn modelId="{6766310A-8673-ED4C-96ED-B63875694208}" srcId="{55C25525-ECAE-CA49-A96F-0BED06E52056}" destId="{C3CD9ECD-60D8-214C-828E-DABB85513CB2}" srcOrd="0" destOrd="0" parTransId="{4851FEE7-6F52-1B42-93A7-BC3C1C06B11D}" sibTransId="{027C9C09-62C5-474C-A553-D9CD40C88951}"/>
    <dgm:cxn modelId="{871C8FBB-372B-0843-9504-C6FA24C26F97}" type="presOf" srcId="{55C25525-ECAE-CA49-A96F-0BED06E52056}" destId="{6EEECDC5-6437-E043-B3C7-DCB01FDEC2F3}" srcOrd="0" destOrd="0" presId="urn:microsoft.com/office/officeart/2005/8/layout/vList2"/>
    <dgm:cxn modelId="{95646DF2-B79E-8340-B2FA-6CF86CF3264D}" type="presParOf" srcId="{6EEECDC5-6437-E043-B3C7-DCB01FDEC2F3}" destId="{73801496-A994-1048-8CAE-412134BF8E4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7371C-498C-FB40-B563-D724E00348FB}">
      <dsp:nvSpPr>
        <dsp:cNvPr id="0" name=""/>
        <dsp:cNvSpPr/>
      </dsp:nvSpPr>
      <dsp:spPr>
        <a:xfrm rot="10800000">
          <a:off x="1727565" y="0"/>
          <a:ext cx="5592240" cy="1364553"/>
        </a:xfrm>
        <a:prstGeom prst="homePlat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1730" tIns="99060" rIns="184912" bIns="99060" numCol="1" spcCol="1270" anchor="ctr" anchorCtr="0">
          <a:noAutofit/>
        </a:bodyPr>
        <a:lstStyle/>
        <a:p>
          <a:pPr lvl="0" algn="ctr" defTabSz="1155700">
            <a:lnSpc>
              <a:spcPct val="90000"/>
            </a:lnSpc>
            <a:spcBef>
              <a:spcPct val="0"/>
            </a:spcBef>
            <a:spcAft>
              <a:spcPct val="35000"/>
            </a:spcAft>
          </a:pPr>
          <a:r>
            <a:rPr lang="en-GB" sz="2600" b="1" kern="1200" dirty="0" smtClean="0">
              <a:latin typeface="Gill Sans" pitchFamily="34" charset="0"/>
            </a:rPr>
            <a:t>Overarching content</a:t>
          </a:r>
          <a:r>
            <a:rPr lang="en-GB" sz="2600" kern="1200" dirty="0" smtClean="0">
              <a:latin typeface="Gill Sans" pitchFamily="34" charset="0"/>
            </a:rPr>
            <a:t>: priorities, implementation and support needs, plans and actions</a:t>
          </a:r>
        </a:p>
      </dsp:txBody>
      <dsp:txXfrm rot="10800000">
        <a:off x="2068703" y="0"/>
        <a:ext cx="5251102" cy="1364553"/>
      </dsp:txXfrm>
    </dsp:sp>
    <dsp:sp modelId="{D4B41DEF-291A-3D40-89BB-FED11049396D}">
      <dsp:nvSpPr>
        <dsp:cNvPr id="0" name=""/>
        <dsp:cNvSpPr/>
      </dsp:nvSpPr>
      <dsp:spPr>
        <a:xfrm>
          <a:off x="1067433" y="617"/>
          <a:ext cx="1364553" cy="1364553"/>
        </a:xfrm>
        <a:prstGeom prst="ellipse">
          <a:avLst/>
        </a:prstGeom>
        <a:solidFill>
          <a:schemeClr val="dk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1628C4B-8094-FD46-97AD-D669A18F07AE}">
      <dsp:nvSpPr>
        <dsp:cNvPr id="0" name=""/>
        <dsp:cNvSpPr/>
      </dsp:nvSpPr>
      <dsp:spPr>
        <a:xfrm rot="10800000">
          <a:off x="1749710" y="1741351"/>
          <a:ext cx="5592240" cy="1364553"/>
        </a:xfrm>
        <a:prstGeom prst="homePlat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1730" tIns="99060" rIns="184912" bIns="99060" numCol="1" spcCol="1270" anchor="ctr" anchorCtr="0">
          <a:noAutofit/>
        </a:bodyPr>
        <a:lstStyle/>
        <a:p>
          <a:pPr lvl="0" algn="ctr" defTabSz="1155700">
            <a:lnSpc>
              <a:spcPct val="90000"/>
            </a:lnSpc>
            <a:spcBef>
              <a:spcPct val="0"/>
            </a:spcBef>
            <a:spcAft>
              <a:spcPct val="35000"/>
            </a:spcAft>
          </a:pPr>
          <a:r>
            <a:rPr lang="en-GB" sz="2600" b="1" kern="1200" dirty="0" smtClean="0">
              <a:latin typeface="Gill Sans" pitchFamily="34" charset="0"/>
            </a:rPr>
            <a:t>Boundaries</a:t>
          </a:r>
          <a:r>
            <a:rPr lang="en-GB" sz="2600" kern="1200" dirty="0" smtClean="0">
              <a:latin typeface="Gill Sans" pitchFamily="34" charset="0"/>
            </a:rPr>
            <a:t>: no additional burden for developing countries</a:t>
          </a:r>
          <a:endParaRPr lang="es-ES" sz="2600" kern="1200" dirty="0"/>
        </a:p>
      </dsp:txBody>
      <dsp:txXfrm rot="10800000">
        <a:off x="2090848" y="1741351"/>
        <a:ext cx="5251102" cy="1364553"/>
      </dsp:txXfrm>
    </dsp:sp>
    <dsp:sp modelId="{07E723DE-06EF-464C-A497-0CA50CC40534}">
      <dsp:nvSpPr>
        <dsp:cNvPr id="0" name=""/>
        <dsp:cNvSpPr/>
      </dsp:nvSpPr>
      <dsp:spPr>
        <a:xfrm>
          <a:off x="1067433" y="1741351"/>
          <a:ext cx="1364553" cy="1364553"/>
        </a:xfrm>
        <a:prstGeom prst="ellipse">
          <a:avLst/>
        </a:prstGeom>
        <a:solidFill>
          <a:schemeClr val="dk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01496-A994-1048-8CAE-412134BF8E48}">
      <dsp:nvSpPr>
        <dsp:cNvPr id="0" name=""/>
        <dsp:cNvSpPr/>
      </dsp:nvSpPr>
      <dsp:spPr>
        <a:xfrm>
          <a:off x="0" y="223331"/>
          <a:ext cx="7704856" cy="91367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b="1" kern="1200" dirty="0" smtClean="0">
              <a:latin typeface="Gill Sans" pitchFamily="34" charset="0"/>
            </a:rPr>
            <a:t>timing</a:t>
          </a:r>
          <a:r>
            <a:rPr lang="en-GB" sz="2300" kern="1200" dirty="0" smtClean="0">
              <a:latin typeface="Gill Sans" pitchFamily="34" charset="0"/>
            </a:rPr>
            <a:t>: “</a:t>
          </a:r>
          <a:r>
            <a:rPr lang="en-GB" sz="2300" b="0" kern="1200" dirty="0" smtClean="0">
              <a:latin typeface="Gill Sans" pitchFamily="34" charset="0"/>
            </a:rPr>
            <a:t>s</a:t>
          </a:r>
          <a:r>
            <a:rPr lang="en-GB" sz="2300" b="0" kern="1200" dirty="0" smtClean="0">
              <a:latin typeface="Gill Sans"/>
              <a:cs typeface="Gill Sans"/>
            </a:rPr>
            <a:t>hall periodically” but intervals are left open.</a:t>
          </a:r>
        </a:p>
      </dsp:txBody>
      <dsp:txXfrm>
        <a:off x="44602" y="267933"/>
        <a:ext cx="7615652" cy="824474"/>
      </dsp:txXfrm>
    </dsp:sp>
    <dsp:sp modelId="{6D7DA0C1-CCA2-D045-876D-7D87B12E1724}">
      <dsp:nvSpPr>
        <dsp:cNvPr id="0" name=""/>
        <dsp:cNvSpPr/>
      </dsp:nvSpPr>
      <dsp:spPr>
        <a:xfrm>
          <a:off x="0" y="1203250"/>
          <a:ext cx="7704856" cy="91367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b="1" kern="1200" dirty="0" smtClean="0">
              <a:latin typeface="Gill Sans" pitchFamily="34" charset="0"/>
            </a:rPr>
            <a:t>vehicles</a:t>
          </a:r>
          <a:r>
            <a:rPr lang="en-GB" sz="2300" kern="1200" dirty="0" smtClean="0">
              <a:latin typeface="Gill Sans" pitchFamily="34" charset="0"/>
            </a:rPr>
            <a:t>: submission in conjunction with other vehicles, e.g. NAPs, NDC, NC, but no clear provision = choice of vehicles</a:t>
          </a:r>
        </a:p>
      </dsp:txBody>
      <dsp:txXfrm>
        <a:off x="44602" y="1247852"/>
        <a:ext cx="7615652" cy="8244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01496-A994-1048-8CAE-412134BF8E48}">
      <dsp:nvSpPr>
        <dsp:cNvPr id="0" name=""/>
        <dsp:cNvSpPr/>
      </dsp:nvSpPr>
      <dsp:spPr>
        <a:xfrm>
          <a:off x="360046" y="83128"/>
          <a:ext cx="7726642" cy="3793136"/>
        </a:xfrm>
        <a:prstGeom prst="roundRect">
          <a:avLst/>
        </a:prstGeom>
        <a:solidFill>
          <a:schemeClr val="accent6">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endParaRPr lang="en-GB" sz="1600" b="1" kern="1200" dirty="0" smtClean="0">
            <a:latin typeface="Gill Sans" pitchFamily="34" charset="0"/>
          </a:endParaRPr>
        </a:p>
        <a:p>
          <a:pPr lvl="0" algn="l" defTabSz="711200">
            <a:lnSpc>
              <a:spcPct val="90000"/>
            </a:lnSpc>
            <a:spcBef>
              <a:spcPct val="0"/>
            </a:spcBef>
            <a:spcAft>
              <a:spcPct val="35000"/>
            </a:spcAft>
          </a:pPr>
          <a:r>
            <a:rPr lang="en-GB" sz="1600" b="1" kern="1200" dirty="0" smtClean="0">
              <a:latin typeface="Gill Sans" pitchFamily="34" charset="0"/>
            </a:rPr>
            <a:t>Purpose</a:t>
          </a:r>
          <a:r>
            <a:rPr lang="en-GB" sz="1600" b="1" kern="1200" dirty="0" smtClean="0">
              <a:latin typeface="Gill Sans" pitchFamily="34" charset="0"/>
            </a:rPr>
            <a:t>/s</a:t>
          </a:r>
          <a:r>
            <a:rPr lang="en-GB" sz="1600" kern="1200" dirty="0" smtClean="0">
              <a:latin typeface="Gill Sans" pitchFamily="34" charset="0"/>
            </a:rPr>
            <a:t>:</a:t>
          </a:r>
          <a:endParaRPr lang="en-GB" sz="1600" b="0" kern="1200" dirty="0" smtClean="0">
            <a:latin typeface="Gill Sans" pitchFamily="34" charset="0"/>
            <a:cs typeface="Gill Sans"/>
          </a:endParaRPr>
        </a:p>
        <a:p>
          <a:pPr marL="0" marR="0" lvl="0" indent="0" algn="l" defTabSz="711200" eaLnBrk="1" fontAlgn="auto" latinLnBrk="0" hangingPunct="1">
            <a:lnSpc>
              <a:spcPct val="90000"/>
            </a:lnSpc>
            <a:spcBef>
              <a:spcPct val="0"/>
            </a:spcBef>
            <a:spcAft>
              <a:spcPct val="35000"/>
            </a:spcAft>
            <a:buClrTx/>
            <a:buSzTx/>
            <a:buFontTx/>
            <a:buNone/>
            <a:tabLst/>
            <a:defRPr/>
          </a:pPr>
          <a:r>
            <a:rPr lang="en-GB" sz="1800" b="0" kern="1200" dirty="0" smtClean="0">
              <a:latin typeface="Gill Sans" pitchFamily="34" charset="0"/>
              <a:cs typeface="Gill Sans"/>
            </a:rPr>
            <a:t>- Raise/enhance the profile of adaptation</a:t>
          </a:r>
        </a:p>
        <a:p>
          <a:pPr marL="0" marR="0" lvl="0" indent="0" algn="l" defTabSz="711200" eaLnBrk="1" fontAlgn="auto" latinLnBrk="0" hangingPunct="1">
            <a:lnSpc>
              <a:spcPct val="90000"/>
            </a:lnSpc>
            <a:spcBef>
              <a:spcPct val="0"/>
            </a:spcBef>
            <a:spcAft>
              <a:spcPct val="35000"/>
            </a:spcAft>
            <a:buClrTx/>
            <a:buSzTx/>
            <a:buFontTx/>
            <a:buNone/>
            <a:tabLst/>
            <a:defRPr/>
          </a:pPr>
          <a:r>
            <a:rPr lang="en-GB" sz="1800" b="0" kern="1200" dirty="0" smtClean="0">
              <a:latin typeface="Gill Sans" pitchFamily="34" charset="0"/>
              <a:cs typeface="Gill Sans"/>
            </a:rPr>
            <a:t>- </a:t>
          </a:r>
          <a:r>
            <a:rPr lang="en-GB" sz="1800" b="0" kern="1200" dirty="0" smtClean="0">
              <a:latin typeface="Gill Sans" pitchFamily="34" charset="0"/>
              <a:cs typeface="Gill Sans"/>
            </a:rPr>
            <a:t>Contribute </a:t>
          </a:r>
          <a:r>
            <a:rPr lang="en-GB" sz="1800" b="0" kern="1200" dirty="0" smtClean="0">
              <a:solidFill>
                <a:schemeClr val="tx1"/>
              </a:solidFill>
              <a:latin typeface="Gill Sans" pitchFamily="34" charset="0"/>
              <a:cs typeface="Gill Sans"/>
            </a:rPr>
            <a:t>and inform progress towards the GGA</a:t>
          </a:r>
        </a:p>
        <a:p>
          <a:pPr marL="0" marR="0" lvl="0" indent="0" algn="l" defTabSz="711200" eaLnBrk="1" fontAlgn="auto" latinLnBrk="0" hangingPunct="1">
            <a:lnSpc>
              <a:spcPct val="90000"/>
            </a:lnSpc>
            <a:spcBef>
              <a:spcPct val="0"/>
            </a:spcBef>
            <a:spcAft>
              <a:spcPct val="35000"/>
            </a:spcAft>
            <a:buClrTx/>
            <a:buSzTx/>
            <a:buFontTx/>
            <a:buNone/>
            <a:tabLst/>
            <a:defRPr/>
          </a:pPr>
          <a:endParaRPr lang="en-GB" sz="800" b="0" kern="1200" dirty="0" smtClean="0">
            <a:solidFill>
              <a:schemeClr val="tx1"/>
            </a:solidFill>
            <a:latin typeface="Gill Sans" pitchFamily="34" charset="0"/>
            <a:cs typeface="Gill Sans"/>
          </a:endParaRPr>
        </a:p>
        <a:p>
          <a:pPr marL="0" marR="0" lvl="0" indent="0" algn="l" defTabSz="711200" eaLnBrk="1" fontAlgn="auto" latinLnBrk="0" hangingPunct="1">
            <a:lnSpc>
              <a:spcPct val="90000"/>
            </a:lnSpc>
            <a:spcBef>
              <a:spcPct val="0"/>
            </a:spcBef>
            <a:spcAft>
              <a:spcPct val="35000"/>
            </a:spcAft>
            <a:buClrTx/>
            <a:buSzTx/>
            <a:buFontTx/>
            <a:buNone/>
            <a:tabLst/>
            <a:defRPr/>
          </a:pPr>
          <a:r>
            <a:rPr lang="en-GB" sz="1800" b="0" kern="1200" dirty="0" smtClean="0">
              <a:solidFill>
                <a:schemeClr val="tx1"/>
              </a:solidFill>
              <a:latin typeface="Gill Sans" pitchFamily="34" charset="0"/>
              <a:cs typeface="Gill Sans"/>
            </a:rPr>
            <a:t>- </a:t>
          </a:r>
          <a:r>
            <a:rPr lang="en-GB" sz="1800" b="0" kern="1200" dirty="0" smtClean="0">
              <a:latin typeface="Gill Sans" pitchFamily="34" charset="0"/>
              <a:cs typeface="Gill Sans"/>
            </a:rPr>
            <a:t>Catalysing </a:t>
          </a:r>
          <a:r>
            <a:rPr lang="en-GB" sz="1800" b="0" kern="1200" dirty="0" smtClean="0">
              <a:latin typeface="Gill Sans" pitchFamily="34" charset="0"/>
              <a:cs typeface="Gill Sans"/>
            </a:rPr>
            <a:t>adaptation action</a:t>
          </a:r>
        </a:p>
        <a:p>
          <a:pPr marL="0" marR="0" lvl="0" indent="0" algn="l" defTabSz="711200" eaLnBrk="1" fontAlgn="auto" latinLnBrk="0" hangingPunct="1">
            <a:lnSpc>
              <a:spcPct val="90000"/>
            </a:lnSpc>
            <a:spcBef>
              <a:spcPct val="0"/>
            </a:spcBef>
            <a:spcAft>
              <a:spcPct val="35000"/>
            </a:spcAft>
            <a:buClrTx/>
            <a:buSzTx/>
            <a:buFontTx/>
            <a:buNone/>
            <a:tabLst/>
            <a:defRPr/>
          </a:pPr>
          <a:r>
            <a:rPr lang="en-GB" sz="1800" b="0" kern="1200" dirty="0" smtClean="0">
              <a:latin typeface="Gill Sans" pitchFamily="34" charset="0"/>
              <a:cs typeface="Gill Sans"/>
            </a:rPr>
            <a:t>- Enhancing support for adaptation actions and </a:t>
          </a:r>
          <a:r>
            <a:rPr lang="en-GB" sz="1800" b="0" kern="1200" dirty="0" smtClean="0">
              <a:latin typeface="Gill Sans" pitchFamily="34" charset="0"/>
              <a:cs typeface="Gill Sans"/>
            </a:rPr>
            <a:t>plans</a:t>
          </a:r>
        </a:p>
        <a:p>
          <a:pPr marL="0" marR="0" lvl="0" indent="0" algn="l" defTabSz="711200" eaLnBrk="1" fontAlgn="auto" latinLnBrk="0" hangingPunct="1">
            <a:lnSpc>
              <a:spcPct val="90000"/>
            </a:lnSpc>
            <a:spcBef>
              <a:spcPct val="0"/>
            </a:spcBef>
            <a:spcAft>
              <a:spcPct val="35000"/>
            </a:spcAft>
            <a:buClrTx/>
            <a:buSzTx/>
            <a:buFontTx/>
            <a:buNone/>
            <a:tabLst/>
            <a:defRPr/>
          </a:pPr>
          <a:endParaRPr lang="en-GB" sz="800" b="0" kern="1200" dirty="0" smtClean="0">
            <a:latin typeface="Gill Sans" pitchFamily="34" charset="0"/>
            <a:cs typeface="Gill Sans"/>
          </a:endParaRPr>
        </a:p>
        <a:p>
          <a:pPr lvl="0" algn="l" defTabSz="711200">
            <a:lnSpc>
              <a:spcPct val="90000"/>
            </a:lnSpc>
            <a:spcBef>
              <a:spcPct val="0"/>
            </a:spcBef>
            <a:spcAft>
              <a:spcPct val="35000"/>
            </a:spcAft>
          </a:pPr>
          <a:r>
            <a:rPr lang="en-GB" sz="1800" b="0" kern="1200" dirty="0" smtClean="0">
              <a:latin typeface="Gill Sans" pitchFamily="34" charset="0"/>
              <a:cs typeface="Gill Sans"/>
            </a:rPr>
            <a:t>- Communicating adaptation </a:t>
          </a:r>
          <a:r>
            <a:rPr lang="en-GB" sz="1800" b="0" kern="1200" dirty="0" smtClean="0">
              <a:latin typeface="Gill Sans" pitchFamily="34" charset="0"/>
              <a:cs typeface="Gill Sans"/>
            </a:rPr>
            <a:t>actions</a:t>
          </a:r>
          <a:endParaRPr lang="en-GB" sz="1000" b="0" kern="1200" dirty="0" smtClean="0">
            <a:solidFill>
              <a:schemeClr val="tx1"/>
            </a:solidFill>
            <a:latin typeface="Gill Sans" pitchFamily="34" charset="0"/>
            <a:cs typeface="Gill Sans"/>
          </a:endParaRPr>
        </a:p>
        <a:p>
          <a:pPr lvl="0" algn="l" defTabSz="711200">
            <a:lnSpc>
              <a:spcPct val="90000"/>
            </a:lnSpc>
            <a:spcBef>
              <a:spcPct val="0"/>
            </a:spcBef>
            <a:spcAft>
              <a:spcPct val="35000"/>
            </a:spcAft>
          </a:pPr>
          <a:r>
            <a:rPr lang="en-GB" sz="1800" b="0" kern="1200" dirty="0" smtClean="0">
              <a:solidFill>
                <a:schemeClr val="tx1"/>
              </a:solidFill>
              <a:latin typeface="Gill Sans" pitchFamily="34" charset="0"/>
              <a:cs typeface="Gill Sans"/>
            </a:rPr>
            <a:t>- Recognition of adaptation efforts </a:t>
          </a:r>
        </a:p>
        <a:p>
          <a:pPr lvl="0" algn="l" defTabSz="711200">
            <a:lnSpc>
              <a:spcPct val="90000"/>
            </a:lnSpc>
            <a:spcBef>
              <a:spcPct val="0"/>
            </a:spcBef>
            <a:spcAft>
              <a:spcPct val="35000"/>
            </a:spcAft>
          </a:pPr>
          <a:r>
            <a:rPr lang="en-GB" sz="1800" b="0" kern="1200" dirty="0" smtClean="0">
              <a:solidFill>
                <a:schemeClr val="tx1"/>
              </a:solidFill>
              <a:latin typeface="Gill Sans" pitchFamily="34" charset="0"/>
              <a:cs typeface="Gill Sans"/>
            </a:rPr>
            <a:t>- Facilitating learning by sharing best practices and lessons </a:t>
          </a:r>
          <a:r>
            <a:rPr lang="en-GB" sz="1800" b="0" kern="1200" dirty="0" smtClean="0">
              <a:solidFill>
                <a:schemeClr val="tx1"/>
              </a:solidFill>
              <a:latin typeface="Gill Sans" pitchFamily="34" charset="0"/>
              <a:cs typeface="Gill Sans"/>
            </a:rPr>
            <a:t>learned</a:t>
          </a:r>
        </a:p>
        <a:p>
          <a:pPr lvl="0" algn="l" defTabSz="711200">
            <a:lnSpc>
              <a:spcPct val="90000"/>
            </a:lnSpc>
            <a:spcBef>
              <a:spcPct val="0"/>
            </a:spcBef>
            <a:spcAft>
              <a:spcPct val="35000"/>
            </a:spcAft>
          </a:pPr>
          <a:endParaRPr lang="en-GB" sz="800" b="0" kern="1200" dirty="0" smtClean="0">
            <a:solidFill>
              <a:schemeClr val="tx1"/>
            </a:solidFill>
            <a:latin typeface="Gill Sans" pitchFamily="34" charset="0"/>
            <a:cs typeface="Gill Sans"/>
          </a:endParaRPr>
        </a:p>
        <a:p>
          <a:pPr lvl="0" algn="l" defTabSz="711200">
            <a:lnSpc>
              <a:spcPct val="90000"/>
            </a:lnSpc>
            <a:spcBef>
              <a:spcPct val="0"/>
            </a:spcBef>
            <a:spcAft>
              <a:spcPct val="35000"/>
            </a:spcAft>
          </a:pPr>
          <a:r>
            <a:rPr lang="en-GB" sz="1800" b="0" kern="1200" dirty="0" smtClean="0">
              <a:latin typeface="Gill Sans" pitchFamily="34" charset="0"/>
              <a:cs typeface="Gill Sans"/>
            </a:rPr>
            <a:t>- Informing future decisions under the UNFCCC </a:t>
          </a:r>
          <a:endParaRPr lang="en-GB" sz="1600" b="0" kern="1200" dirty="0" smtClean="0">
            <a:solidFill>
              <a:srgbClr val="FF0000"/>
            </a:solidFill>
            <a:latin typeface="Gill Sans" pitchFamily="34" charset="0"/>
            <a:cs typeface="Gill Sans"/>
          </a:endParaRPr>
        </a:p>
        <a:p>
          <a:pPr lvl="0" algn="l" defTabSz="711200">
            <a:lnSpc>
              <a:spcPct val="90000"/>
            </a:lnSpc>
            <a:spcBef>
              <a:spcPct val="0"/>
            </a:spcBef>
            <a:spcAft>
              <a:spcPct val="35000"/>
            </a:spcAft>
          </a:pPr>
          <a:endParaRPr lang="en-GB" sz="1600" b="0" kern="1200" dirty="0" smtClean="0">
            <a:latin typeface="Gill Sans" pitchFamily="34" charset="0"/>
            <a:cs typeface="Gill Sans"/>
          </a:endParaRPr>
        </a:p>
        <a:p>
          <a:pPr lvl="0" algn="l" defTabSz="711200">
            <a:lnSpc>
              <a:spcPct val="90000"/>
            </a:lnSpc>
            <a:spcBef>
              <a:spcPct val="0"/>
            </a:spcBef>
            <a:spcAft>
              <a:spcPct val="35000"/>
            </a:spcAft>
          </a:pPr>
          <a:endParaRPr lang="en-GB" sz="600" b="0" kern="1200" dirty="0" smtClean="0">
            <a:latin typeface="Gill Sans"/>
            <a:cs typeface="Gill Sans"/>
          </a:endParaRPr>
        </a:p>
      </dsp:txBody>
      <dsp:txXfrm>
        <a:off x="545212" y="268294"/>
        <a:ext cx="7356310" cy="34228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01496-A994-1048-8CAE-412134BF8E48}">
      <dsp:nvSpPr>
        <dsp:cNvPr id="0" name=""/>
        <dsp:cNvSpPr/>
      </dsp:nvSpPr>
      <dsp:spPr>
        <a:xfrm>
          <a:off x="0" y="556179"/>
          <a:ext cx="8604956" cy="312920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b="1" kern="1200" dirty="0" smtClean="0">
              <a:latin typeface="Gill Sans" pitchFamily="34" charset="0"/>
            </a:rPr>
            <a:t>Elements</a:t>
          </a:r>
          <a:r>
            <a:rPr lang="en-GB" sz="1600" kern="1200" dirty="0" smtClean="0">
              <a:latin typeface="Gill Sans" pitchFamily="34" charset="0"/>
            </a:rPr>
            <a:t>:</a:t>
          </a:r>
        </a:p>
        <a:p>
          <a:pPr lvl="0" algn="l" defTabSz="711200">
            <a:lnSpc>
              <a:spcPct val="90000"/>
            </a:lnSpc>
            <a:spcBef>
              <a:spcPct val="0"/>
            </a:spcBef>
            <a:spcAft>
              <a:spcPct val="35000"/>
            </a:spcAft>
          </a:pPr>
          <a:endParaRPr lang="en-GB" sz="1600" b="0" kern="1200" dirty="0" smtClean="0">
            <a:latin typeface="Gill Sans" pitchFamily="34" charset="0"/>
            <a:cs typeface="Gill Sans"/>
          </a:endParaRPr>
        </a:p>
        <a:p>
          <a:pPr lvl="0" algn="l" defTabSz="711200">
            <a:lnSpc>
              <a:spcPct val="90000"/>
            </a:lnSpc>
            <a:spcBef>
              <a:spcPct val="0"/>
            </a:spcBef>
            <a:spcAft>
              <a:spcPct val="35000"/>
            </a:spcAft>
          </a:pPr>
          <a:r>
            <a:rPr lang="en-GB" sz="1600" b="0" kern="1200" dirty="0" smtClean="0">
              <a:latin typeface="Gill Sans" pitchFamily="34" charset="0"/>
              <a:cs typeface="Gill Sans"/>
            </a:rPr>
            <a:t>- </a:t>
          </a:r>
          <a:r>
            <a:rPr lang="en-GB" sz="1800" b="0" kern="1200" dirty="0" smtClean="0">
              <a:latin typeface="Gill Sans" pitchFamily="34" charset="0"/>
              <a:cs typeface="Gill Sans"/>
            </a:rPr>
            <a:t>National circumstances</a:t>
          </a:r>
        </a:p>
        <a:p>
          <a:pPr lvl="0" algn="l" defTabSz="711200">
            <a:lnSpc>
              <a:spcPct val="90000"/>
            </a:lnSpc>
            <a:spcBef>
              <a:spcPct val="0"/>
            </a:spcBef>
            <a:spcAft>
              <a:spcPct val="35000"/>
            </a:spcAft>
          </a:pPr>
          <a:r>
            <a:rPr lang="en-GB" sz="1800" b="0" kern="1200" dirty="0" smtClean="0">
              <a:latin typeface="Gill Sans" pitchFamily="34" charset="0"/>
              <a:cs typeface="Gill Sans"/>
            </a:rPr>
            <a:t>- Impacts, vulnerabilities and risk assessments</a:t>
          </a:r>
        </a:p>
        <a:p>
          <a:pPr lvl="0" algn="l" defTabSz="711200">
            <a:lnSpc>
              <a:spcPct val="90000"/>
            </a:lnSpc>
            <a:spcBef>
              <a:spcPct val="0"/>
            </a:spcBef>
            <a:spcAft>
              <a:spcPct val="35000"/>
            </a:spcAft>
          </a:pPr>
          <a:r>
            <a:rPr lang="en-GB" sz="1800" b="0" kern="1200" dirty="0" smtClean="0">
              <a:latin typeface="Gill Sans" pitchFamily="34" charset="0"/>
              <a:cs typeface="Gill Sans"/>
            </a:rPr>
            <a:t>- </a:t>
          </a:r>
          <a:r>
            <a:rPr lang="en-GB" sz="1800" b="1" kern="1200" dirty="0" smtClean="0">
              <a:latin typeface="Gill Sans" pitchFamily="34" charset="0"/>
              <a:cs typeface="Gill Sans"/>
            </a:rPr>
            <a:t>Priorities, plans, strategies, programmes, policies and actions</a:t>
          </a:r>
        </a:p>
        <a:p>
          <a:pPr lvl="0" algn="l" defTabSz="711200">
            <a:lnSpc>
              <a:spcPct val="90000"/>
            </a:lnSpc>
            <a:spcBef>
              <a:spcPct val="0"/>
            </a:spcBef>
            <a:spcAft>
              <a:spcPct val="35000"/>
            </a:spcAft>
          </a:pPr>
          <a:r>
            <a:rPr lang="en-GB" sz="1800" b="0" kern="1200" dirty="0" smtClean="0">
              <a:latin typeface="Gill Sans" pitchFamily="34" charset="0"/>
              <a:cs typeface="Gill Sans"/>
            </a:rPr>
            <a:t>- </a:t>
          </a:r>
          <a:r>
            <a:rPr lang="en-GB" sz="1800" b="1" kern="1200" dirty="0" smtClean="0">
              <a:latin typeface="Gill Sans" pitchFamily="34" charset="0"/>
              <a:cs typeface="Gill Sans"/>
            </a:rPr>
            <a:t>Adaptation support needs / implementation and support needs</a:t>
          </a:r>
        </a:p>
        <a:p>
          <a:pPr lvl="0" algn="l" defTabSz="711200">
            <a:lnSpc>
              <a:spcPct val="90000"/>
            </a:lnSpc>
            <a:spcBef>
              <a:spcPct val="0"/>
            </a:spcBef>
            <a:spcAft>
              <a:spcPct val="35000"/>
            </a:spcAft>
          </a:pPr>
          <a:r>
            <a:rPr lang="en-GB" sz="1800" b="0" kern="1200" dirty="0" smtClean="0">
              <a:latin typeface="Gill Sans" pitchFamily="34" charset="0"/>
              <a:cs typeface="Gill Sans"/>
            </a:rPr>
            <a:t>- Adaptation efforts</a:t>
          </a:r>
        </a:p>
        <a:p>
          <a:pPr lvl="0" algn="l" defTabSz="711200">
            <a:lnSpc>
              <a:spcPct val="90000"/>
            </a:lnSpc>
            <a:spcBef>
              <a:spcPct val="0"/>
            </a:spcBef>
            <a:spcAft>
              <a:spcPct val="35000"/>
            </a:spcAft>
          </a:pPr>
          <a:r>
            <a:rPr lang="en-GB" sz="1800" b="0" kern="1200" dirty="0" smtClean="0">
              <a:latin typeface="Gill Sans" pitchFamily="34" charset="0"/>
              <a:cs typeface="Gill Sans"/>
            </a:rPr>
            <a:t>- Monitoring and evaluation of adaptation actions</a:t>
          </a:r>
        </a:p>
        <a:p>
          <a:pPr lvl="0" algn="l" defTabSz="711200">
            <a:lnSpc>
              <a:spcPct val="90000"/>
            </a:lnSpc>
            <a:spcBef>
              <a:spcPct val="0"/>
            </a:spcBef>
            <a:spcAft>
              <a:spcPct val="35000"/>
            </a:spcAft>
          </a:pPr>
          <a:r>
            <a:rPr lang="en-GB" sz="1800" b="0" kern="1200" dirty="0" smtClean="0">
              <a:latin typeface="Gill Sans" pitchFamily="34" charset="0"/>
              <a:cs typeface="Gill Sans"/>
            </a:rPr>
            <a:t>- Biennial communication of indicative support from developed countries in terms of finance, technology and capacity building</a:t>
          </a:r>
          <a:endParaRPr lang="en-GB" sz="1600" b="0" kern="1200" dirty="0" smtClean="0">
            <a:latin typeface="Gill Sans" pitchFamily="34" charset="0"/>
            <a:cs typeface="Gill Sans"/>
          </a:endParaRPr>
        </a:p>
        <a:p>
          <a:pPr lvl="0" algn="l" defTabSz="711200">
            <a:lnSpc>
              <a:spcPct val="90000"/>
            </a:lnSpc>
            <a:spcBef>
              <a:spcPct val="0"/>
            </a:spcBef>
            <a:spcAft>
              <a:spcPct val="35000"/>
            </a:spcAft>
          </a:pPr>
          <a:endParaRPr lang="en-GB" sz="1600" b="0" kern="1200" dirty="0" smtClean="0">
            <a:latin typeface="Gill Sans" pitchFamily="34" charset="0"/>
            <a:cs typeface="Gill Sans"/>
          </a:endParaRPr>
        </a:p>
        <a:p>
          <a:pPr lvl="0" algn="l" defTabSz="711200">
            <a:lnSpc>
              <a:spcPct val="90000"/>
            </a:lnSpc>
            <a:spcBef>
              <a:spcPct val="0"/>
            </a:spcBef>
            <a:spcAft>
              <a:spcPct val="35000"/>
            </a:spcAft>
          </a:pPr>
          <a:endParaRPr lang="en-GB" sz="1600" b="0" kern="1200" dirty="0" smtClean="0">
            <a:latin typeface="Gill Sans" pitchFamily="34" charset="0"/>
            <a:cs typeface="Gill Sans"/>
          </a:endParaRPr>
        </a:p>
        <a:p>
          <a:pPr lvl="0" algn="l" defTabSz="711200">
            <a:lnSpc>
              <a:spcPct val="90000"/>
            </a:lnSpc>
            <a:spcBef>
              <a:spcPct val="0"/>
            </a:spcBef>
            <a:spcAft>
              <a:spcPct val="35000"/>
            </a:spcAft>
          </a:pPr>
          <a:endParaRPr lang="en-GB" sz="1600" b="0" kern="1200" dirty="0" smtClean="0">
            <a:latin typeface="Gill Sans" pitchFamily="34" charset="0"/>
            <a:cs typeface="Gill Sans"/>
          </a:endParaRPr>
        </a:p>
        <a:p>
          <a:pPr lvl="0" algn="l" defTabSz="711200">
            <a:lnSpc>
              <a:spcPct val="90000"/>
            </a:lnSpc>
            <a:spcBef>
              <a:spcPct val="0"/>
            </a:spcBef>
            <a:spcAft>
              <a:spcPct val="35000"/>
            </a:spcAft>
          </a:pPr>
          <a:endParaRPr lang="en-GB" sz="600" b="0" kern="1200" dirty="0" smtClean="0">
            <a:latin typeface="Gill Sans"/>
            <a:cs typeface="Gill Sans"/>
          </a:endParaRPr>
        </a:p>
      </dsp:txBody>
      <dsp:txXfrm>
        <a:off x="152755" y="708934"/>
        <a:ext cx="8299446" cy="2823691"/>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B868279D-BB04-4859-BE73-18E37AF4DF40}" type="slidenum">
              <a:rPr lang="en-GB"/>
              <a:pPr>
                <a:defRPr/>
              </a:pPr>
              <a:t>‹Nr.›</a:t>
            </a:fld>
            <a:endParaRPr lang="en-GB"/>
          </a:p>
        </p:txBody>
      </p:sp>
    </p:spTree>
    <p:extLst>
      <p:ext uri="{BB962C8B-B14F-4D97-AF65-F5344CB8AC3E}">
        <p14:creationId xmlns:p14="http://schemas.microsoft.com/office/powerpoint/2010/main" val="201292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587375" y="706438"/>
            <a:ext cx="5437188"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E1F21D5C-4B6A-43D1-BF43-7E7A5EA4C5FD}" type="slidenum">
              <a:rPr lang="en-GB"/>
              <a:pPr>
                <a:defRPr/>
              </a:pPr>
              <a:t>‹Nr.›</a:t>
            </a:fld>
            <a:endParaRPr lang="en-GB"/>
          </a:p>
        </p:txBody>
      </p:sp>
    </p:spTree>
    <p:extLst>
      <p:ext uri="{BB962C8B-B14F-4D97-AF65-F5344CB8AC3E}">
        <p14:creationId xmlns:p14="http://schemas.microsoft.com/office/powerpoint/2010/main" val="302969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08DFF8D-D18E-4315-B5E3-4A9CDB4955C7}" type="slidenum">
              <a:rPr lang="en-GB" smtClean="0"/>
              <a:pPr/>
              <a:t>1</a:t>
            </a:fld>
            <a:endParaRPr lang="en-GB"/>
          </a:p>
        </p:txBody>
      </p:sp>
      <p:sp>
        <p:nvSpPr>
          <p:cNvPr id="8195" name="Rectangle 2"/>
          <p:cNvSpPr>
            <a:spLocks noGrp="1" noRot="1" noChangeAspect="1" noChangeArrowheads="1" noTextEdit="1"/>
          </p:cNvSpPr>
          <p:nvPr>
            <p:ph type="sldImg"/>
          </p:nvPr>
        </p:nvSpPr>
        <p:spPr>
          <a:xfrm>
            <a:off x="638175" y="742950"/>
            <a:ext cx="5365750" cy="3714750"/>
          </a:xfrm>
          <a:ln/>
        </p:spPr>
      </p:sp>
      <p:sp>
        <p:nvSpPr>
          <p:cNvPr id="8196" name="Rectangle 3"/>
          <p:cNvSpPr>
            <a:spLocks noGrp="1" noChangeArrowheads="1"/>
          </p:cNvSpPr>
          <p:nvPr>
            <p:ph type="body" idx="1"/>
          </p:nvPr>
        </p:nvSpPr>
        <p:spPr>
          <a:xfrm>
            <a:off x="885825" y="4703763"/>
            <a:ext cx="4868863" cy="4457700"/>
          </a:xfrm>
          <a:noFill/>
          <a:ln/>
        </p:spPr>
        <p:txBody>
          <a:bodyPr/>
          <a:lstStyle/>
          <a:p>
            <a:pPr eaLnBrk="1" hangingPunct="1"/>
            <a:endParaRPr lang="en-US"/>
          </a:p>
        </p:txBody>
      </p:sp>
    </p:spTree>
    <p:extLst>
      <p:ext uri="{BB962C8B-B14F-4D97-AF65-F5344CB8AC3E}">
        <p14:creationId xmlns:p14="http://schemas.microsoft.com/office/powerpoint/2010/main" val="902369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r>
              <a:rPr lang="en-US" dirty="0" smtClean="0"/>
              <a:t>Outlook</a:t>
            </a:r>
            <a:r>
              <a:rPr lang="en-US" baseline="0" dirty="0" smtClean="0"/>
              <a:t> COP23: </a:t>
            </a:r>
            <a:r>
              <a:rPr lang="en-GB" dirty="0" smtClean="0"/>
              <a:t>Pre-sessional roundtable on 4 Nov and</a:t>
            </a:r>
            <a:r>
              <a:rPr lang="en-GB" baseline="0" dirty="0" smtClean="0"/>
              <a:t> a</a:t>
            </a:r>
            <a:r>
              <a:rPr lang="en-GB" dirty="0" smtClean="0"/>
              <a:t>greeing on negotiation basis for 2018 towards CMA1 decision at COP24</a:t>
            </a:r>
          </a:p>
          <a:p>
            <a:endParaRPr lang="en-GB" dirty="0" smtClean="0"/>
          </a:p>
          <a:p>
            <a:pPr marL="0" indent="0">
              <a:buNone/>
            </a:pPr>
            <a:r>
              <a:rPr lang="en-GB" dirty="0" smtClean="0"/>
              <a:t>Flexibilities raised: </a:t>
            </a:r>
          </a:p>
          <a:p>
            <a:r>
              <a:rPr lang="en-GB" dirty="0" smtClean="0"/>
              <a:t>choice of vehicle; </a:t>
            </a:r>
          </a:p>
          <a:p>
            <a:r>
              <a:rPr lang="en-GB" dirty="0" smtClean="0"/>
              <a:t>frequency of communication and updating</a:t>
            </a:r>
          </a:p>
          <a:p>
            <a:r>
              <a:rPr lang="en-GB" dirty="0" smtClean="0"/>
              <a:t>decision to not submit a communication should not involve ramifications</a:t>
            </a:r>
          </a:p>
          <a:p>
            <a:r>
              <a:rPr lang="en-GB" dirty="0" smtClean="0"/>
              <a:t>challenge of ensuring balance between flexibility and the need for consistency</a:t>
            </a:r>
          </a:p>
          <a:p>
            <a:endParaRPr lang="en-GB" dirty="0" smtClean="0"/>
          </a:p>
          <a:p>
            <a:endParaRPr lang="en-US" dirty="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10</a:t>
            </a:fld>
            <a:endParaRPr lang="en-GB"/>
          </a:p>
        </p:txBody>
      </p:sp>
    </p:spTree>
    <p:extLst>
      <p:ext uri="{BB962C8B-B14F-4D97-AF65-F5344CB8AC3E}">
        <p14:creationId xmlns:p14="http://schemas.microsoft.com/office/powerpoint/2010/main" val="600688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err="1" smtClean="0"/>
              <a:t>LnD</a:t>
            </a:r>
            <a:r>
              <a:rPr lang="en-US" dirty="0" smtClean="0"/>
              <a:t> covered under Art.8 not Art.7 nor by Adaptation Communication.</a:t>
            </a:r>
          </a:p>
          <a:p>
            <a:endParaRPr lang="en-US"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11</a:t>
            </a:fld>
            <a:endParaRPr lang="en-GB"/>
          </a:p>
        </p:txBody>
      </p:sp>
    </p:spTree>
    <p:extLst>
      <p:ext uri="{BB962C8B-B14F-4D97-AF65-F5344CB8AC3E}">
        <p14:creationId xmlns:p14="http://schemas.microsoft.com/office/powerpoint/2010/main" val="362101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2</a:t>
            </a:fld>
            <a:endParaRPr lang="en-GB"/>
          </a:p>
        </p:txBody>
      </p:sp>
    </p:spTree>
    <p:extLst>
      <p:ext uri="{BB962C8B-B14F-4D97-AF65-F5344CB8AC3E}">
        <p14:creationId xmlns:p14="http://schemas.microsoft.com/office/powerpoint/2010/main" val="60068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r>
              <a:rPr lang="en-US" dirty="0" smtClean="0"/>
              <a:t>Why? </a:t>
            </a:r>
          </a:p>
          <a:p>
            <a:r>
              <a:rPr lang="en-US" baseline="0" dirty="0" smtClean="0"/>
              <a:t>-The novelty of the adaptation communication will be provided by its guidance.</a:t>
            </a:r>
          </a:p>
          <a:p>
            <a:r>
              <a:rPr lang="en-US" baseline="0" dirty="0" smtClean="0"/>
              <a:t>-The key aspect of clarity of what is required for the present and future to ENHANCE ACTION.</a:t>
            </a:r>
          </a:p>
          <a:p>
            <a:r>
              <a:rPr lang="en-US" baseline="0" dirty="0" smtClean="0"/>
              <a:t>-Ensure that the new regime for adaptation does not create new burdens where we duplicate what we are doing in other processes i.e. reporting processes.</a:t>
            </a:r>
          </a:p>
          <a:p>
            <a:endParaRPr lang="en-US" dirty="0" smtClean="0"/>
          </a:p>
          <a:p>
            <a:r>
              <a:rPr lang="en-US" dirty="0" smtClean="0"/>
              <a:t>IPCC AR5. Even if high levels</a:t>
            </a:r>
            <a:r>
              <a:rPr lang="en-US" baseline="0" dirty="0" smtClean="0"/>
              <a:t> of mitigation = impacts of climate change will demand adaptation measures and represent unavoidable loss and damages. </a:t>
            </a:r>
          </a:p>
          <a:p>
            <a:r>
              <a:rPr lang="en-US" baseline="0" dirty="0" smtClean="0"/>
              <a:t>Developing countries are already making significant investments in adaptation, which often compliment but can also divert resources away from other development priorities</a:t>
            </a:r>
          </a:p>
          <a:p>
            <a:r>
              <a:rPr lang="en-US" baseline="0" dirty="0" smtClean="0"/>
              <a:t>Adaptation Gap (UNEP 2016): costs of adaptation in developing countries could range between USD 140 billion to 300 billion by 2030 and between USD 280 billion and USD 500 billion by 2050 </a:t>
            </a:r>
            <a:r>
              <a:rPr lang="mr-IN" baseline="0" dirty="0" smtClean="0"/>
              <a:t>–</a:t>
            </a:r>
            <a:r>
              <a:rPr lang="en-US" baseline="0" dirty="0" smtClean="0"/>
              <a:t> depending on levels of mitigation ambition. </a:t>
            </a:r>
          </a:p>
          <a:p>
            <a:r>
              <a:rPr lang="en-US" baseline="0" dirty="0" smtClean="0"/>
              <a:t>GGA - need for: </a:t>
            </a:r>
          </a:p>
          <a:p>
            <a:pPr marL="171450" indent="-171450">
              <a:buFontTx/>
              <a:buChar char="-"/>
            </a:pPr>
            <a:r>
              <a:rPr lang="en-US" baseline="0" dirty="0" smtClean="0"/>
              <a:t>Enhancing adaptive capacity</a:t>
            </a:r>
          </a:p>
          <a:p>
            <a:pPr marL="171450" indent="-171450">
              <a:buFontTx/>
              <a:buChar char="-"/>
            </a:pPr>
            <a:r>
              <a:rPr lang="en-US" baseline="0" dirty="0" err="1" smtClean="0"/>
              <a:t>Strenghtening</a:t>
            </a:r>
            <a:r>
              <a:rPr lang="en-US" baseline="0" dirty="0" smtClean="0"/>
              <a:t> resilience</a:t>
            </a:r>
          </a:p>
          <a:p>
            <a:pPr marL="171450" indent="-171450">
              <a:buFontTx/>
              <a:buChar char="-"/>
            </a:pPr>
            <a:r>
              <a:rPr lang="en-US" baseline="0" dirty="0" smtClean="0"/>
              <a:t>Reducing vulnerability to CC</a:t>
            </a:r>
          </a:p>
          <a:p>
            <a:pPr marL="0" indent="0">
              <a:buFontTx/>
              <a:buNone/>
            </a:pPr>
            <a:r>
              <a:rPr lang="en-US" baseline="0" dirty="0" smtClean="0"/>
              <a:t>In the context of the temperature goal set out in Article 2. Well below 2 degrees. </a:t>
            </a:r>
          </a:p>
          <a:p>
            <a:pPr marL="0" indent="0">
              <a:buFontTx/>
              <a:buNone/>
            </a:pPr>
            <a:endParaRPr lang="en-US" baseline="0" dirty="0" smtClean="0"/>
          </a:p>
          <a:p>
            <a:pPr marL="0" indent="0">
              <a:buFontTx/>
              <a:buNone/>
            </a:pPr>
            <a:r>
              <a:rPr lang="en-US" baseline="0" dirty="0" smtClean="0"/>
              <a:t>The Paris Agreement: new dimension for adaptation (GGA, </a:t>
            </a:r>
            <a:r>
              <a:rPr lang="en-US" baseline="0" dirty="0" err="1" smtClean="0"/>
              <a:t>strenghthen</a:t>
            </a:r>
            <a:r>
              <a:rPr lang="en-US" baseline="0" dirty="0" smtClean="0"/>
              <a:t> cooperation and action, part of the GST)</a:t>
            </a:r>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3</a:t>
            </a:fld>
            <a:endParaRPr lang="en-GB"/>
          </a:p>
        </p:txBody>
      </p:sp>
    </p:spTree>
    <p:extLst>
      <p:ext uri="{BB962C8B-B14F-4D97-AF65-F5344CB8AC3E}">
        <p14:creationId xmlns:p14="http://schemas.microsoft.com/office/powerpoint/2010/main" val="600688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r>
              <a:rPr lang="en-US" b="1" dirty="0" smtClean="0"/>
              <a:t>Flexibility in choice of vehicles reduces the risk of overburdening</a:t>
            </a:r>
            <a:r>
              <a:rPr lang="en-US" b="1" baseline="0" dirty="0" smtClean="0"/>
              <a:t> developing countries</a:t>
            </a:r>
            <a:endParaRPr lang="en-US" b="1" dirty="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4</a:t>
            </a:fld>
            <a:endParaRPr lang="en-GB"/>
          </a:p>
        </p:txBody>
      </p:sp>
    </p:spTree>
    <p:extLst>
      <p:ext uri="{BB962C8B-B14F-4D97-AF65-F5344CB8AC3E}">
        <p14:creationId xmlns:p14="http://schemas.microsoft.com/office/powerpoint/2010/main" val="600688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smtClean="0"/>
              <a:t>It</a:t>
            </a:r>
            <a:r>
              <a:rPr lang="es-ES" dirty="0" smtClean="0"/>
              <a:t> </a:t>
            </a:r>
            <a:r>
              <a:rPr lang="es-ES" dirty="0" err="1" smtClean="0"/>
              <a:t>is</a:t>
            </a:r>
            <a:r>
              <a:rPr lang="es-ES" dirty="0" smtClean="0"/>
              <a:t> </a:t>
            </a:r>
            <a:r>
              <a:rPr lang="es-ES" dirty="0" err="1" smtClean="0"/>
              <a:t>essential</a:t>
            </a:r>
            <a:r>
              <a:rPr lang="es-ES" dirty="0" smtClean="0"/>
              <a:t> </a:t>
            </a:r>
            <a:r>
              <a:rPr lang="es-ES" dirty="0" err="1" smtClean="0"/>
              <a:t>to</a:t>
            </a:r>
            <a:r>
              <a:rPr lang="es-ES" dirty="0" smtClean="0"/>
              <a:t> </a:t>
            </a:r>
            <a:r>
              <a:rPr lang="es-ES" dirty="0" err="1" smtClean="0"/>
              <a:t>first</a:t>
            </a:r>
            <a:r>
              <a:rPr lang="es-ES" baseline="0" dirty="0" smtClean="0"/>
              <a:t> </a:t>
            </a:r>
            <a:r>
              <a:rPr lang="es-ES" baseline="0" dirty="0" err="1" smtClean="0"/>
              <a:t>understand</a:t>
            </a:r>
            <a:r>
              <a:rPr lang="es-ES" baseline="0" dirty="0" smtClean="0"/>
              <a:t> </a:t>
            </a:r>
            <a:r>
              <a:rPr lang="es-ES" baseline="0" dirty="0" err="1" smtClean="0"/>
              <a:t>the</a:t>
            </a:r>
            <a:r>
              <a:rPr lang="es-ES" baseline="0" dirty="0" smtClean="0"/>
              <a:t> </a:t>
            </a:r>
            <a:r>
              <a:rPr lang="es-ES" baseline="0" dirty="0" err="1" smtClean="0"/>
              <a:t>linkages</a:t>
            </a:r>
            <a:r>
              <a:rPr lang="es-ES" baseline="0" dirty="0" smtClean="0"/>
              <a:t> i.e. role of </a:t>
            </a:r>
            <a:r>
              <a:rPr lang="es-ES" baseline="0" dirty="0" err="1" smtClean="0"/>
              <a:t>adaptation</a:t>
            </a:r>
            <a:r>
              <a:rPr lang="es-ES" baseline="0" dirty="0" smtClean="0"/>
              <a:t> </a:t>
            </a:r>
            <a:r>
              <a:rPr lang="es-ES" baseline="0" dirty="0" err="1" smtClean="0"/>
              <a:t>communication</a:t>
            </a:r>
            <a:r>
              <a:rPr lang="es-ES" baseline="0" dirty="0" smtClean="0"/>
              <a:t> in GST; </a:t>
            </a:r>
            <a:r>
              <a:rPr lang="es-ES" baseline="0" dirty="0" err="1" smtClean="0"/>
              <a:t>the</a:t>
            </a:r>
            <a:r>
              <a:rPr lang="es-ES" baseline="0" dirty="0" smtClean="0"/>
              <a:t> </a:t>
            </a:r>
            <a:r>
              <a:rPr lang="es-ES" baseline="0" dirty="0" err="1" smtClean="0"/>
              <a:t>reporting</a:t>
            </a:r>
            <a:r>
              <a:rPr lang="es-ES" baseline="0" dirty="0" smtClean="0"/>
              <a:t> of </a:t>
            </a:r>
            <a:r>
              <a:rPr lang="es-ES" baseline="0" dirty="0" err="1" smtClean="0"/>
              <a:t>the</a:t>
            </a:r>
            <a:r>
              <a:rPr lang="es-ES" baseline="0" dirty="0" smtClean="0"/>
              <a:t> </a:t>
            </a:r>
            <a:r>
              <a:rPr lang="es-ES" baseline="0" dirty="0" err="1" smtClean="0"/>
              <a:t>adaptation</a:t>
            </a:r>
            <a:r>
              <a:rPr lang="es-ES" baseline="0" dirty="0" smtClean="0"/>
              <a:t> </a:t>
            </a:r>
            <a:r>
              <a:rPr lang="es-ES" baseline="0" dirty="0" err="1" smtClean="0"/>
              <a:t>communication</a:t>
            </a:r>
            <a:r>
              <a:rPr lang="es-ES" baseline="0" dirty="0" smtClean="0"/>
              <a:t> in ETF etc. BEFORE and in </a:t>
            </a:r>
            <a:r>
              <a:rPr lang="es-ES" baseline="0" dirty="0" err="1" smtClean="0"/>
              <a:t>parallel</a:t>
            </a:r>
            <a:r>
              <a:rPr lang="es-ES" baseline="0" dirty="0" smtClean="0"/>
              <a:t> </a:t>
            </a:r>
            <a:r>
              <a:rPr lang="es-ES" baseline="0" dirty="0" err="1" smtClean="0"/>
              <a:t>locking</a:t>
            </a:r>
            <a:r>
              <a:rPr lang="es-ES" baseline="0" dirty="0" smtClean="0"/>
              <a:t> in </a:t>
            </a:r>
            <a:r>
              <a:rPr lang="es-ES" baseline="0" dirty="0" err="1" smtClean="0"/>
              <a:t>the</a:t>
            </a:r>
            <a:r>
              <a:rPr lang="es-ES" baseline="0" dirty="0" smtClean="0"/>
              <a:t> </a:t>
            </a:r>
            <a:r>
              <a:rPr lang="es-ES" baseline="0" dirty="0" err="1" smtClean="0"/>
              <a:t>guidance</a:t>
            </a:r>
            <a:r>
              <a:rPr lang="es-ES" baseline="0" dirty="0" smtClean="0"/>
              <a:t> of </a:t>
            </a:r>
            <a:r>
              <a:rPr lang="es-ES" baseline="0" dirty="0" err="1" smtClean="0"/>
              <a:t>the</a:t>
            </a:r>
            <a:r>
              <a:rPr lang="es-ES" baseline="0" dirty="0" smtClean="0"/>
              <a:t> </a:t>
            </a:r>
            <a:r>
              <a:rPr lang="es-ES" baseline="0" dirty="0" err="1" smtClean="0"/>
              <a:t>adaptation</a:t>
            </a:r>
            <a:r>
              <a:rPr lang="es-ES" baseline="0" dirty="0" smtClean="0"/>
              <a:t> </a:t>
            </a:r>
            <a:r>
              <a:rPr lang="es-ES" baseline="0" dirty="0" err="1" smtClean="0"/>
              <a:t>communication</a:t>
            </a:r>
            <a:r>
              <a:rPr lang="es-ES" baseline="0" dirty="0" smtClean="0"/>
              <a:t>. </a:t>
            </a:r>
            <a:endParaRPr lang="es-ES" dirty="0" smtClean="0"/>
          </a:p>
          <a:p>
            <a:endParaRPr lang="es-ES" baseline="0" dirty="0" smtClean="0"/>
          </a:p>
          <a:p>
            <a:r>
              <a:rPr lang="es-ES" baseline="0" dirty="0" err="1" smtClean="0"/>
              <a:t>Registry</a:t>
            </a:r>
            <a:r>
              <a:rPr lang="es-ES" baseline="0" dirty="0" smtClean="0"/>
              <a:t>. </a:t>
            </a:r>
            <a:r>
              <a:rPr lang="en-US" sz="1200" kern="1200" dirty="0" smtClean="0">
                <a:solidFill>
                  <a:schemeClr val="tx1"/>
                </a:solidFill>
                <a:effectLst/>
                <a:latin typeface="Times New Roman" pitchFamily="18" charset="0"/>
                <a:ea typeface="+mn-ea"/>
                <a:cs typeface="+mn-cs"/>
              </a:rPr>
              <a:t>Given the flexibility of vehicles, use of registry would be centralized and somehow standardized. </a:t>
            </a:r>
            <a:endParaRPr lang="es-ES" baseline="0" dirty="0" smtClean="0"/>
          </a:p>
          <a:p>
            <a:endParaRPr lang="es-ES" baseline="0" dirty="0" smtClean="0"/>
          </a:p>
          <a:p>
            <a:r>
              <a:rPr lang="es-ES" baseline="0" dirty="0" smtClean="0"/>
              <a:t>ETF. </a:t>
            </a:r>
          </a:p>
          <a:p>
            <a:pPr marL="171450" indent="-171450">
              <a:buFontTx/>
              <a:buChar char="-"/>
            </a:pPr>
            <a:r>
              <a:rPr lang="es-ES" baseline="0" dirty="0" smtClean="0"/>
              <a:t>Role of </a:t>
            </a:r>
            <a:r>
              <a:rPr lang="es-ES" baseline="0" dirty="0" err="1" smtClean="0"/>
              <a:t>the</a:t>
            </a:r>
            <a:r>
              <a:rPr lang="es-ES" baseline="0" dirty="0" smtClean="0"/>
              <a:t> </a:t>
            </a:r>
            <a:r>
              <a:rPr lang="es-ES" baseline="0" dirty="0" err="1" smtClean="0"/>
              <a:t>NatCom</a:t>
            </a:r>
            <a:endParaRPr lang="es-ES" baseline="0" dirty="0" smtClean="0"/>
          </a:p>
          <a:p>
            <a:pPr marL="171450" indent="-171450">
              <a:buFontTx/>
              <a:buChar char="-"/>
            </a:pPr>
            <a:r>
              <a:rPr lang="es-ES" baseline="0" dirty="0" smtClean="0"/>
              <a:t>Role of </a:t>
            </a:r>
            <a:r>
              <a:rPr lang="es-ES" baseline="0" dirty="0" err="1" smtClean="0"/>
              <a:t>biennial</a:t>
            </a:r>
            <a:r>
              <a:rPr lang="es-ES" baseline="0" dirty="0" smtClean="0"/>
              <a:t> </a:t>
            </a:r>
            <a:r>
              <a:rPr lang="es-ES" baseline="0" dirty="0" err="1" smtClean="0"/>
              <a:t>reporting</a:t>
            </a:r>
            <a:r>
              <a:rPr lang="es-ES" baseline="0" dirty="0" smtClean="0"/>
              <a:t> </a:t>
            </a:r>
            <a:r>
              <a:rPr lang="es-ES" baseline="0" dirty="0" err="1" smtClean="0"/>
              <a:t>for</a:t>
            </a:r>
            <a:r>
              <a:rPr lang="es-ES" baseline="0" dirty="0" smtClean="0"/>
              <a:t> </a:t>
            </a:r>
            <a:r>
              <a:rPr lang="es-ES" baseline="0" dirty="0" err="1" smtClean="0"/>
              <a:t>adaptation</a:t>
            </a:r>
            <a:r>
              <a:rPr lang="es-ES" baseline="0" dirty="0" smtClean="0"/>
              <a:t>. As </a:t>
            </a:r>
            <a:r>
              <a:rPr lang="es-ES" baseline="0" dirty="0" err="1" smtClean="0"/>
              <a:t>appropriate</a:t>
            </a:r>
            <a:r>
              <a:rPr lang="es-ES" baseline="0" dirty="0" smtClean="0"/>
              <a:t> and in </a:t>
            </a:r>
            <a:r>
              <a:rPr lang="es-ES" baseline="0" dirty="0" err="1" smtClean="0"/>
              <a:t>relation</a:t>
            </a:r>
            <a:r>
              <a:rPr lang="es-ES" baseline="0" dirty="0" smtClean="0"/>
              <a:t> </a:t>
            </a:r>
            <a:r>
              <a:rPr lang="es-ES" baseline="0" dirty="0" err="1" smtClean="0"/>
              <a:t>to</a:t>
            </a:r>
            <a:r>
              <a:rPr lang="es-ES" baseline="0" dirty="0" smtClean="0"/>
              <a:t> a-NDC. </a:t>
            </a:r>
          </a:p>
          <a:p>
            <a:pPr marL="171450" indent="-171450">
              <a:buFontTx/>
              <a:buChar char="-"/>
            </a:pPr>
            <a:r>
              <a:rPr lang="es-ES" baseline="0" dirty="0" err="1" smtClean="0"/>
              <a:t>Current</a:t>
            </a:r>
            <a:r>
              <a:rPr lang="es-ES" baseline="0" dirty="0" smtClean="0"/>
              <a:t> </a:t>
            </a:r>
            <a:r>
              <a:rPr lang="es-ES" baseline="0" dirty="0" err="1" smtClean="0"/>
              <a:t>headings</a:t>
            </a:r>
            <a:r>
              <a:rPr lang="es-ES" baseline="0" dirty="0" smtClean="0"/>
              <a:t>: </a:t>
            </a:r>
            <a:r>
              <a:rPr lang="es-ES" baseline="0" dirty="0" err="1" smtClean="0"/>
              <a:t>need</a:t>
            </a:r>
            <a:r>
              <a:rPr lang="es-ES" baseline="0" dirty="0" smtClean="0"/>
              <a:t> </a:t>
            </a:r>
            <a:r>
              <a:rPr lang="es-ES" baseline="0" dirty="0" err="1" smtClean="0"/>
              <a:t>to</a:t>
            </a:r>
            <a:r>
              <a:rPr lang="es-ES" baseline="0" dirty="0" smtClean="0"/>
              <a:t> </a:t>
            </a:r>
            <a:r>
              <a:rPr lang="es-ES" baseline="0" dirty="0" err="1" smtClean="0"/>
              <a:t>keep</a:t>
            </a:r>
            <a:r>
              <a:rPr lang="es-ES" baseline="0" dirty="0" smtClean="0"/>
              <a:t> </a:t>
            </a:r>
            <a:r>
              <a:rPr lang="es-ES" baseline="0" dirty="0" err="1" smtClean="0"/>
              <a:t>them</a:t>
            </a:r>
            <a:r>
              <a:rPr lang="es-ES" baseline="0" dirty="0" smtClean="0"/>
              <a:t> simple, </a:t>
            </a:r>
            <a:r>
              <a:rPr lang="es-ES" baseline="0" dirty="0" err="1" smtClean="0"/>
              <a:t>broad</a:t>
            </a:r>
            <a:r>
              <a:rPr lang="es-ES" baseline="0" dirty="0" smtClean="0"/>
              <a:t> and general. </a:t>
            </a:r>
          </a:p>
          <a:p>
            <a:pPr marL="171450" indent="-171450">
              <a:buFontTx/>
              <a:buChar char="-"/>
            </a:pPr>
            <a:endParaRPr lang="es-ES" baseline="0" dirty="0" smtClean="0"/>
          </a:p>
          <a:p>
            <a:pPr marL="0" indent="0">
              <a:buFontTx/>
              <a:buNone/>
            </a:pPr>
            <a:r>
              <a:rPr lang="es-ES" baseline="0" dirty="0" smtClean="0"/>
              <a:t>GST. </a:t>
            </a:r>
          </a:p>
          <a:p>
            <a:pPr marL="0" indent="0">
              <a:buFontTx/>
              <a:buNone/>
            </a:pPr>
            <a:r>
              <a:rPr lang="es-ES" baseline="0" dirty="0" smtClean="0"/>
              <a:t>Clear mandates: 7.14 a, b, c and d. </a:t>
            </a:r>
          </a:p>
          <a:p>
            <a:pPr marL="0" indent="0">
              <a:buFontTx/>
              <a:buNone/>
            </a:pPr>
            <a:r>
              <a:rPr lang="es-ES" baseline="0" dirty="0" err="1" smtClean="0"/>
              <a:t>For</a:t>
            </a:r>
            <a:r>
              <a:rPr lang="es-ES" baseline="0" dirty="0" smtClean="0"/>
              <a:t> </a:t>
            </a:r>
            <a:r>
              <a:rPr lang="es-ES" baseline="0" dirty="0" err="1" smtClean="0"/>
              <a:t>adaptation</a:t>
            </a:r>
            <a:r>
              <a:rPr lang="es-ES" baseline="0" dirty="0" smtClean="0"/>
              <a:t> </a:t>
            </a:r>
            <a:r>
              <a:rPr lang="es-ES" baseline="0" dirty="0" err="1" smtClean="0"/>
              <a:t>communications</a:t>
            </a:r>
            <a:r>
              <a:rPr lang="es-ES" baseline="0" dirty="0" smtClean="0"/>
              <a:t>: USE FOR ENHANCED IMPLEMENTATION AND WORK TOWARDS ASSESSING GGA.</a:t>
            </a:r>
            <a:endParaRPr lang="es-ES" baseline="0" dirty="0" smtClean="0"/>
          </a:p>
          <a:p>
            <a:endParaRPr lang="es-ES" dirty="0"/>
          </a:p>
        </p:txBody>
      </p:sp>
      <p:sp>
        <p:nvSpPr>
          <p:cNvPr id="4" name="Marcador de número de diapositiva 3"/>
          <p:cNvSpPr>
            <a:spLocks noGrp="1"/>
          </p:cNvSpPr>
          <p:nvPr>
            <p:ph type="sldNum" sz="quarter" idx="10"/>
          </p:nvPr>
        </p:nvSpPr>
        <p:spPr/>
        <p:txBody>
          <a:bodyPr/>
          <a:lstStyle/>
          <a:p>
            <a:pPr>
              <a:defRPr/>
            </a:pPr>
            <a:fld id="{E1F21D5C-4B6A-43D1-BF43-7E7A5EA4C5FD}" type="slidenum">
              <a:rPr lang="en-GB" smtClean="0"/>
              <a:pPr>
                <a:defRPr/>
              </a:pPr>
              <a:t>5</a:t>
            </a:fld>
            <a:endParaRPr lang="en-GB"/>
          </a:p>
        </p:txBody>
      </p:sp>
    </p:spTree>
    <p:extLst>
      <p:ext uri="{BB962C8B-B14F-4D97-AF65-F5344CB8AC3E}">
        <p14:creationId xmlns:p14="http://schemas.microsoft.com/office/powerpoint/2010/main" val="2172926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sz="1200" b="1" dirty="0" smtClean="0"/>
              <a:t>NDCs &gt;&gt;forward-looking, higher level:  </a:t>
            </a:r>
            <a:r>
              <a:rPr lang="en-GB" sz="1200" dirty="0" smtClean="0"/>
              <a:t>The  most  important  role  of  the  NDCs  is  to  outline  forward-looking objectives  and  targets  for  action,  as  nationally  determined,  including  on adaptation</a:t>
            </a:r>
          </a:p>
          <a:p>
            <a:r>
              <a:rPr lang="en-GB" sz="1200" b="1" dirty="0" smtClean="0"/>
              <a:t>NAPs &gt;&gt; forward-looking, detailed planning: </a:t>
            </a:r>
            <a:r>
              <a:rPr lang="en-GB" sz="1200" dirty="0" smtClean="0"/>
              <a:t>In CAN’s view, National Adaptation Plans (NAPs) are primarily a national planning  tool  which  can provide  a  </a:t>
            </a:r>
            <a:r>
              <a:rPr lang="en-GB" sz="1200" b="1" dirty="0" smtClean="0"/>
              <a:t>roadmap  towards  achieving  objectives outlined in the NDCs </a:t>
            </a:r>
            <a:r>
              <a:rPr lang="en-GB" sz="1200" dirty="0" smtClean="0"/>
              <a:t>or various types of national development plans. Submitting them to UNFCCC is useful for information purposes.</a:t>
            </a:r>
            <a:endParaRPr lang="en-GB" sz="1200" b="1" dirty="0" smtClean="0"/>
          </a:p>
          <a:p>
            <a:r>
              <a:rPr lang="en-GB" sz="1200" b="1" dirty="0" smtClean="0"/>
              <a:t>National  Communications &gt;&gt; backward-looking reporting:</a:t>
            </a:r>
            <a:r>
              <a:rPr lang="en-GB" sz="1200" dirty="0" smtClean="0"/>
              <a:t> prepared every  4  years, focus  on  providing information on actions and policies already undertaken;</a:t>
            </a:r>
          </a:p>
          <a:p>
            <a:r>
              <a:rPr lang="en-GB" sz="1200" dirty="0" smtClean="0">
                <a:solidFill>
                  <a:srgbClr val="FF0000"/>
                </a:solidFill>
              </a:rPr>
              <a:t>What role for Biennial reports to be presented under the enhanced transparency framework (similar to NC)? Article 13</a:t>
            </a:r>
            <a:r>
              <a:rPr lang="en-GB" sz="1200" baseline="0" dirty="0" smtClean="0">
                <a:solidFill>
                  <a:srgbClr val="FF0000"/>
                </a:solidFill>
              </a:rPr>
              <a:t> paragraph 8 requires that each party provides information related to climate change impacts and adaptation, as appropriate </a:t>
            </a:r>
            <a:endParaRPr lang="en-GB" sz="1200" dirty="0" smtClean="0">
              <a:solidFill>
                <a:srgbClr val="FF0000"/>
              </a:solidFill>
            </a:endParaRPr>
          </a:p>
          <a:p>
            <a:endParaRPr lang="es-ES" dirty="0"/>
          </a:p>
        </p:txBody>
      </p:sp>
      <p:sp>
        <p:nvSpPr>
          <p:cNvPr id="4" name="Marcador de número de diapositiva 3"/>
          <p:cNvSpPr>
            <a:spLocks noGrp="1"/>
          </p:cNvSpPr>
          <p:nvPr>
            <p:ph type="sldNum" sz="quarter" idx="10"/>
          </p:nvPr>
        </p:nvSpPr>
        <p:spPr/>
        <p:txBody>
          <a:bodyPr/>
          <a:lstStyle/>
          <a:p>
            <a:pPr>
              <a:defRPr/>
            </a:pPr>
            <a:fld id="{E1F21D5C-4B6A-43D1-BF43-7E7A5EA4C5FD}" type="slidenum">
              <a:rPr lang="en-GB" smtClean="0"/>
              <a:pPr>
                <a:defRPr/>
              </a:pPr>
              <a:t>6</a:t>
            </a:fld>
            <a:endParaRPr lang="en-GB"/>
          </a:p>
        </p:txBody>
      </p:sp>
    </p:spTree>
    <p:extLst>
      <p:ext uri="{BB962C8B-B14F-4D97-AF65-F5344CB8AC3E}">
        <p14:creationId xmlns:p14="http://schemas.microsoft.com/office/powerpoint/2010/main" val="2172926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algn="r"/>
            <a:r>
              <a:rPr lang="es-ES" b="1" dirty="0" err="1" smtClean="0">
                <a:latin typeface="Gill Sans"/>
                <a:cs typeface="Gill Sans"/>
              </a:rPr>
              <a:t>Guidance</a:t>
            </a:r>
            <a:r>
              <a:rPr lang="es-ES" b="1" dirty="0" smtClean="0">
                <a:latin typeface="Gill Sans"/>
                <a:cs typeface="Gill Sans"/>
              </a:rPr>
              <a:t> and </a:t>
            </a:r>
            <a:r>
              <a:rPr lang="es-ES" b="1" dirty="0" err="1" smtClean="0">
                <a:latin typeface="Gill Sans"/>
                <a:cs typeface="Gill Sans"/>
              </a:rPr>
              <a:t>flexibility</a:t>
            </a:r>
            <a:r>
              <a:rPr lang="es-ES" b="1" dirty="0" smtClean="0">
                <a:latin typeface="Gill Sans"/>
                <a:cs typeface="Gill Sans"/>
              </a:rPr>
              <a:t>:</a:t>
            </a:r>
          </a:p>
          <a:p>
            <a:pPr algn="r"/>
            <a:r>
              <a:rPr lang="es-ES" dirty="0" err="1" smtClean="0">
                <a:latin typeface="Gill Sans"/>
                <a:cs typeface="Gill Sans"/>
              </a:rPr>
              <a:t>Common</a:t>
            </a:r>
            <a:r>
              <a:rPr lang="es-ES" dirty="0" smtClean="0">
                <a:latin typeface="Gill Sans"/>
                <a:cs typeface="Gill Sans"/>
              </a:rPr>
              <a:t> </a:t>
            </a:r>
            <a:r>
              <a:rPr lang="es-ES" dirty="0" err="1" smtClean="0">
                <a:latin typeface="Gill Sans"/>
                <a:cs typeface="Gill Sans"/>
              </a:rPr>
              <a:t>purpose</a:t>
            </a:r>
            <a:r>
              <a:rPr lang="es-ES" dirty="0" smtClean="0">
                <a:latin typeface="Gill Sans"/>
                <a:cs typeface="Gill Sans"/>
              </a:rPr>
              <a:t> </a:t>
            </a:r>
            <a:r>
              <a:rPr lang="es-ES" dirty="0" err="1" smtClean="0">
                <a:latin typeface="Gill Sans"/>
                <a:cs typeface="Gill Sans"/>
              </a:rPr>
              <a:t>for</a:t>
            </a:r>
            <a:r>
              <a:rPr lang="es-ES" dirty="0" smtClean="0">
                <a:latin typeface="Gill Sans"/>
                <a:cs typeface="Gill Sans"/>
              </a:rPr>
              <a:t> </a:t>
            </a:r>
            <a:r>
              <a:rPr lang="es-ES" dirty="0" err="1" smtClean="0">
                <a:latin typeface="Gill Sans"/>
                <a:cs typeface="Gill Sans"/>
              </a:rPr>
              <a:t>all</a:t>
            </a:r>
            <a:r>
              <a:rPr lang="es-ES" dirty="0" smtClean="0">
                <a:latin typeface="Gill Sans"/>
                <a:cs typeface="Gill Sans"/>
              </a:rPr>
              <a:t> </a:t>
            </a:r>
            <a:r>
              <a:rPr lang="es-ES" dirty="0" err="1" smtClean="0">
                <a:latin typeface="Gill Sans"/>
                <a:cs typeface="Gill Sans"/>
              </a:rPr>
              <a:t>Parties</a:t>
            </a:r>
            <a:r>
              <a:rPr lang="es-ES" dirty="0" smtClean="0">
                <a:latin typeface="Gill Sans"/>
                <a:cs typeface="Gill Sans"/>
              </a:rPr>
              <a:t> / </a:t>
            </a:r>
            <a:r>
              <a:rPr lang="es-ES" dirty="0" err="1" smtClean="0">
                <a:latin typeface="Gill Sans"/>
                <a:cs typeface="Gill Sans"/>
              </a:rPr>
              <a:t>additional</a:t>
            </a:r>
            <a:r>
              <a:rPr lang="es-ES" dirty="0" smtClean="0">
                <a:latin typeface="Gill Sans"/>
                <a:cs typeface="Gill Sans"/>
              </a:rPr>
              <a:t> </a:t>
            </a:r>
            <a:r>
              <a:rPr lang="es-ES" dirty="0" err="1" smtClean="0">
                <a:latin typeface="Gill Sans"/>
                <a:cs typeface="Gill Sans"/>
              </a:rPr>
              <a:t>purpose</a:t>
            </a:r>
            <a:r>
              <a:rPr lang="es-ES" dirty="0" smtClean="0">
                <a:latin typeface="Gill Sans"/>
                <a:cs typeface="Gill Sans"/>
              </a:rPr>
              <a:t>/s</a:t>
            </a:r>
          </a:p>
          <a:p>
            <a:pPr algn="r"/>
            <a:r>
              <a:rPr lang="es-ES" dirty="0" err="1" smtClean="0">
                <a:latin typeface="Gill Sans"/>
                <a:cs typeface="Gill Sans"/>
              </a:rPr>
              <a:t>Opt</a:t>
            </a:r>
            <a:r>
              <a:rPr lang="es-ES" dirty="0" smtClean="0">
                <a:latin typeface="Gill Sans"/>
                <a:cs typeface="Gill Sans"/>
              </a:rPr>
              <a:t> in </a:t>
            </a:r>
            <a:r>
              <a:rPr lang="mr-IN" dirty="0" smtClean="0">
                <a:latin typeface="Gill Sans"/>
                <a:cs typeface="Gill Sans"/>
              </a:rPr>
              <a:t>–</a:t>
            </a:r>
            <a:r>
              <a:rPr lang="es-ES" dirty="0" smtClean="0">
                <a:latin typeface="Gill Sans"/>
                <a:cs typeface="Gill Sans"/>
              </a:rPr>
              <a:t> </a:t>
            </a:r>
            <a:r>
              <a:rPr lang="es-ES" dirty="0" err="1" smtClean="0">
                <a:latin typeface="Gill Sans"/>
                <a:cs typeface="Gill Sans"/>
              </a:rPr>
              <a:t>opt</a:t>
            </a:r>
            <a:r>
              <a:rPr lang="es-ES" dirty="0" smtClean="0">
                <a:latin typeface="Gill Sans"/>
                <a:cs typeface="Gill Sans"/>
              </a:rPr>
              <a:t> </a:t>
            </a:r>
            <a:r>
              <a:rPr lang="es-ES" dirty="0" err="1" smtClean="0">
                <a:latin typeface="Gill Sans"/>
                <a:cs typeface="Gill Sans"/>
              </a:rPr>
              <a:t>out</a:t>
            </a:r>
            <a:endParaRPr lang="es-ES" dirty="0" smtClean="0">
              <a:latin typeface="Gill Sans"/>
              <a:cs typeface="Gill Sans"/>
            </a:endParaRPr>
          </a:p>
          <a:p>
            <a:endParaRPr lang="en-US" dirty="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7</a:t>
            </a:fld>
            <a:endParaRPr lang="en-GB"/>
          </a:p>
        </p:txBody>
      </p:sp>
    </p:spTree>
    <p:extLst>
      <p:ext uri="{BB962C8B-B14F-4D97-AF65-F5344CB8AC3E}">
        <p14:creationId xmlns:p14="http://schemas.microsoft.com/office/powerpoint/2010/main" val="600688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Gill Sans" pitchFamily="34" charset="0"/>
              </a:rPr>
              <a:t>7.10 Basis for core elements</a:t>
            </a:r>
            <a:endParaRPr lang="en-GB" dirty="0" smtClean="0">
              <a:latin typeface="Gill Sans" pitchFamily="34" charset="0"/>
            </a:endParaRPr>
          </a:p>
          <a:p>
            <a:endParaRPr lang="en-US" dirty="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8</a:t>
            </a:fld>
            <a:endParaRPr lang="en-GB"/>
          </a:p>
        </p:txBody>
      </p:sp>
    </p:spTree>
    <p:extLst>
      <p:ext uri="{BB962C8B-B14F-4D97-AF65-F5344CB8AC3E}">
        <p14:creationId xmlns:p14="http://schemas.microsoft.com/office/powerpoint/2010/main" val="600688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r>
              <a:rPr lang="en-US" dirty="0" smtClean="0"/>
              <a:t>Outlook</a:t>
            </a:r>
            <a:r>
              <a:rPr lang="en-US" baseline="0" dirty="0" smtClean="0"/>
              <a:t> COP23: </a:t>
            </a:r>
            <a:r>
              <a:rPr lang="en-GB" dirty="0" smtClean="0"/>
              <a:t>Pre-sessional roundtable on 4 Nov and</a:t>
            </a:r>
            <a:r>
              <a:rPr lang="en-GB" baseline="0" dirty="0" smtClean="0"/>
              <a:t> a</a:t>
            </a:r>
            <a:r>
              <a:rPr lang="en-GB" dirty="0" smtClean="0"/>
              <a:t>greeing on negotiation basis for 2018 towards CMA1 decision at COP24</a:t>
            </a:r>
          </a:p>
          <a:p>
            <a:endParaRPr lang="en-GB" dirty="0" smtClean="0"/>
          </a:p>
          <a:p>
            <a:pPr marL="0" indent="0">
              <a:buNone/>
            </a:pPr>
            <a:r>
              <a:rPr lang="en-GB" dirty="0" smtClean="0"/>
              <a:t>Flexibilities raised: </a:t>
            </a:r>
          </a:p>
          <a:p>
            <a:r>
              <a:rPr lang="en-GB" dirty="0" smtClean="0"/>
              <a:t>choice of vehicle; </a:t>
            </a:r>
          </a:p>
          <a:p>
            <a:r>
              <a:rPr lang="en-GB" dirty="0" smtClean="0"/>
              <a:t>frequency of communication and updating</a:t>
            </a:r>
          </a:p>
          <a:p>
            <a:r>
              <a:rPr lang="en-GB" dirty="0" smtClean="0"/>
              <a:t>decision to not submit a communication should not involve ramifications</a:t>
            </a:r>
          </a:p>
          <a:p>
            <a:r>
              <a:rPr lang="en-GB" dirty="0" smtClean="0"/>
              <a:t>challenge of ensuring balance between flexibility and the need for consistency</a:t>
            </a:r>
          </a:p>
          <a:p>
            <a:endParaRPr lang="en-GB" dirty="0" smtClean="0"/>
          </a:p>
          <a:p>
            <a:endParaRPr lang="en-US" dirty="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9</a:t>
            </a:fld>
            <a:endParaRPr lang="en-GB"/>
          </a:p>
        </p:txBody>
      </p:sp>
    </p:spTree>
    <p:extLst>
      <p:ext uri="{BB962C8B-B14F-4D97-AF65-F5344CB8AC3E}">
        <p14:creationId xmlns:p14="http://schemas.microsoft.com/office/powerpoint/2010/main" val="60068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11DFD14-EA5E-4F4A-8071-A9BF468EBE93}" type="slidenum">
              <a:rPr lang="en-GB"/>
              <a:pPr>
                <a:defRPr/>
              </a:pPr>
              <a:t>‹Nr.›</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EA56A5-A79F-4B08-A948-6B000113904A}" type="slidenum">
              <a:rPr lang="en-GB"/>
              <a:pPr>
                <a:defRPr/>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C546063-E8DB-456B-B89B-5FA5092421CC}" type="slidenum">
              <a:rPr lang="en-GB"/>
              <a:pPr>
                <a:defRPr/>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A3A0DF-A303-4404-B49D-953B76B6FF68}" type="slidenum">
              <a:rPr lang="en-GB"/>
              <a:pPr>
                <a:defRPr/>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D9EA78-8153-447C-B6ED-C70C2A0D795B}" type="slidenum">
              <a:rPr lang="en-GB"/>
              <a:pPr>
                <a:defRPr/>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96F4E-F63F-425B-B962-4D38C6732419}" type="slidenum">
              <a:rPr lang="en-GB"/>
              <a:pPr>
                <a:defRPr/>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3832345-0C0C-4EB9-B3B6-200DBA18B163}" type="slidenum">
              <a:rPr lang="en-GB"/>
              <a:pPr>
                <a:defRPr/>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992709-9178-4553-8FDC-5F634DE4814B}" type="slidenum">
              <a:rPr lang="en-GB"/>
              <a:pPr>
                <a:defRPr/>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14FE7A-9DD8-44A4-9DB2-8C4ADC59B52C}" type="slidenum">
              <a:rPr lang="en-GB"/>
              <a:pPr>
                <a:defRPr/>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F631E-F71E-4CB7-BA21-661E123F7ACE}" type="slidenum">
              <a:rPr lang="en-GB"/>
              <a:pPr>
                <a:defRPr/>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A78116-C083-4300-A560-95FC7B46F187}" type="slidenum">
              <a:rPr lang="en-GB"/>
              <a:pPr>
                <a:def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4099"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64B39A9-C8F8-4367-8097-A1AD61D85115}" type="slidenum">
              <a:rPr lang="en-GB"/>
              <a:pPr>
                <a:defRPr/>
              </a:pPr>
              <a:t>‹Nr.›</a:t>
            </a:fld>
            <a:endParaRPr lang="en-GB"/>
          </a:p>
        </p:txBody>
      </p:sp>
      <p:sp>
        <p:nvSpPr>
          <p:cNvPr id="1031" name="Text Box 7"/>
          <p:cNvSpPr txBox="1">
            <a:spLocks noChangeArrowheads="1"/>
          </p:cNvSpPr>
          <p:nvPr userDrawn="1"/>
        </p:nvSpPr>
        <p:spPr bwMode="auto">
          <a:xfrm>
            <a:off x="9020175" y="1268413"/>
            <a:ext cx="685800" cy="5473700"/>
          </a:xfrm>
          <a:prstGeom prst="rect">
            <a:avLst/>
          </a:prstGeom>
          <a:noFill/>
          <a:ln w="9525">
            <a:noFill/>
            <a:miter lim="800000"/>
            <a:headEnd/>
            <a:tailEnd/>
          </a:ln>
        </p:spPr>
        <p:txBody>
          <a:bodyPr vert="eaVert"/>
          <a:lstStyle/>
          <a:p>
            <a:pPr eaLnBrk="0" hangingPunct="0">
              <a:defRPr/>
            </a:pPr>
            <a:r>
              <a:rPr lang="en-GB" sz="2600">
                <a:solidFill>
                  <a:srgbClr val="800080"/>
                </a:solidFill>
                <a:latin typeface="Gill Sans" pitchFamily="34" charset="0"/>
              </a:rPr>
              <a:t>european capacity building initiative ecbi</a:t>
            </a:r>
          </a:p>
        </p:txBody>
      </p:sp>
      <p:pic>
        <p:nvPicPr>
          <p:cNvPr id="4104" name="Picture 8"/>
          <p:cNvPicPr>
            <a:picLocks noChangeAspect="1" noChangeArrowheads="1"/>
          </p:cNvPicPr>
          <p:nvPr userDrawn="1"/>
        </p:nvPicPr>
        <p:blipFill>
          <a:blip r:embed="rId13"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s://www.slideshare.net/OECD_ENV/adaptation-and-transparency-in-the-paris-agreement-by-olga-pilifosova"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4" Type="http://schemas.openxmlformats.org/officeDocument/2006/relationships/image" Target="../media/image3.png"/><Relationship Id="rId5" Type="http://schemas.microsoft.com/office/2007/relationships/hdphoto" Target="../media/hdphoto1.wdp"/><Relationship Id="rId6" Type="http://schemas.openxmlformats.org/officeDocument/2006/relationships/image" Target="../media/image4.png"/><Relationship Id="rId7" Type="http://schemas.openxmlformats.org/officeDocument/2006/relationships/slide" Target="slide2.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a:solidFill>
                <a:srgbClr val="000099"/>
              </a:solidFill>
              <a:latin typeface="Gill Sans" pitchFamily="34" charset="0"/>
            </a:endParaRPr>
          </a:p>
        </p:txBody>
      </p:sp>
      <p:sp>
        <p:nvSpPr>
          <p:cNvPr id="5123" name="Text Box 3"/>
          <p:cNvSpPr txBox="1">
            <a:spLocks noChangeArrowheads="1"/>
          </p:cNvSpPr>
          <p:nvPr/>
        </p:nvSpPr>
        <p:spPr bwMode="auto">
          <a:xfrm>
            <a:off x="2000672" y="2587912"/>
            <a:ext cx="7561262" cy="2492990"/>
          </a:xfrm>
          <a:prstGeom prst="rect">
            <a:avLst/>
          </a:prstGeom>
          <a:noFill/>
          <a:ln w="9525">
            <a:noFill/>
            <a:miter lim="800000"/>
            <a:headEnd/>
            <a:tailEnd/>
          </a:ln>
        </p:spPr>
        <p:txBody>
          <a:bodyPr>
            <a:spAutoFit/>
          </a:bodyPr>
          <a:lstStyle/>
          <a:p>
            <a:pPr eaLnBrk="0" hangingPunct="0"/>
            <a:r>
              <a:rPr lang="en-GB" sz="3200" dirty="0" smtClean="0">
                <a:solidFill>
                  <a:srgbClr val="660066"/>
                </a:solidFill>
                <a:latin typeface="Gill Sans MT" pitchFamily="34" charset="0"/>
              </a:rPr>
              <a:t>Adaptation Communications</a:t>
            </a:r>
            <a:endParaRPr lang="en-GB" sz="3200" dirty="0">
              <a:solidFill>
                <a:srgbClr val="660066"/>
              </a:solidFill>
              <a:latin typeface="Gill Sans MT" pitchFamily="34" charset="0"/>
            </a:endParaRPr>
          </a:p>
          <a:p>
            <a:pPr eaLnBrk="0" hangingPunct="0"/>
            <a:r>
              <a:rPr lang="en-GB" cap="small" dirty="0" smtClean="0">
                <a:solidFill>
                  <a:srgbClr val="660066"/>
                </a:solidFill>
                <a:latin typeface="Gill Sans MT" pitchFamily="34" charset="0"/>
              </a:rPr>
              <a:t>Why, what and how?</a:t>
            </a:r>
          </a:p>
          <a:p>
            <a:pPr eaLnBrk="0" hangingPunct="0"/>
            <a:endParaRPr lang="en-GB" sz="2000" dirty="0" smtClean="0">
              <a:solidFill>
                <a:srgbClr val="660066"/>
              </a:solidFill>
              <a:latin typeface="Gill Sans MT" pitchFamily="34" charset="0"/>
            </a:endParaRPr>
          </a:p>
          <a:p>
            <a:pPr eaLnBrk="0" hangingPunct="0"/>
            <a:endParaRPr lang="en-GB" sz="2000" dirty="0" smtClean="0">
              <a:solidFill>
                <a:srgbClr val="660066"/>
              </a:solidFill>
              <a:latin typeface="Gill Sans MT" pitchFamily="34" charset="0"/>
            </a:endParaRPr>
          </a:p>
          <a:p>
            <a:pPr eaLnBrk="0" hangingPunct="0"/>
            <a:endParaRPr lang="en-GB" sz="2000" dirty="0">
              <a:solidFill>
                <a:srgbClr val="660066"/>
              </a:solidFill>
              <a:latin typeface="Gill Sans MT" pitchFamily="34" charset="0"/>
            </a:endParaRPr>
          </a:p>
          <a:p>
            <a:pPr algn="r" eaLnBrk="0" hangingPunct="0"/>
            <a:r>
              <a:rPr lang="en-GB" sz="2000" dirty="0" smtClean="0">
                <a:solidFill>
                  <a:srgbClr val="660066"/>
                </a:solidFill>
                <a:latin typeface="Gill Sans MT" pitchFamily="34" charset="0"/>
              </a:rPr>
              <a:t>Sven </a:t>
            </a:r>
            <a:r>
              <a:rPr lang="en-GB" sz="2000" dirty="0" err="1" smtClean="0">
                <a:solidFill>
                  <a:srgbClr val="660066"/>
                </a:solidFill>
                <a:latin typeface="Gill Sans MT" pitchFamily="34" charset="0"/>
              </a:rPr>
              <a:t>Harmeling</a:t>
            </a:r>
            <a:r>
              <a:rPr lang="en-GB" sz="2000" dirty="0" smtClean="0">
                <a:solidFill>
                  <a:srgbClr val="660066"/>
                </a:solidFill>
                <a:latin typeface="Gill Sans MT" pitchFamily="34" charset="0"/>
              </a:rPr>
              <a:t>, </a:t>
            </a:r>
            <a:r>
              <a:rPr lang="en-GB" sz="2000" dirty="0">
                <a:solidFill>
                  <a:srgbClr val="660066"/>
                </a:solidFill>
                <a:latin typeface="Gill Sans MT" pitchFamily="34" charset="0"/>
              </a:rPr>
              <a:t>with inputs </a:t>
            </a:r>
            <a:r>
              <a:rPr lang="en-GB" sz="2000" dirty="0" smtClean="0">
                <a:solidFill>
                  <a:srgbClr val="660066"/>
                </a:solidFill>
                <a:latin typeface="Gill Sans MT" pitchFamily="34" charset="0"/>
              </a:rPr>
              <a:t>from </a:t>
            </a:r>
          </a:p>
          <a:p>
            <a:pPr algn="r" eaLnBrk="0" hangingPunct="0"/>
            <a:r>
              <a:rPr lang="en-GB" sz="2000" dirty="0" smtClean="0">
                <a:solidFill>
                  <a:srgbClr val="660066"/>
                </a:solidFill>
                <a:latin typeface="Gill Sans MT" pitchFamily="34" charset="0"/>
              </a:rPr>
              <a:t>Alejandra </a:t>
            </a:r>
            <a:r>
              <a:rPr lang="en-GB" sz="2000" dirty="0" err="1" smtClean="0">
                <a:solidFill>
                  <a:srgbClr val="660066"/>
                </a:solidFill>
                <a:latin typeface="Gill Sans MT" pitchFamily="34" charset="0"/>
              </a:rPr>
              <a:t>López</a:t>
            </a:r>
            <a:r>
              <a:rPr lang="en-GB" sz="2000" dirty="0" smtClean="0">
                <a:solidFill>
                  <a:srgbClr val="660066"/>
                </a:solidFill>
                <a:latin typeface="Gill Sans MT" pitchFamily="34" charset="0"/>
              </a:rPr>
              <a:t> </a:t>
            </a:r>
            <a:r>
              <a:rPr lang="en-GB" sz="2000" dirty="0" err="1">
                <a:solidFill>
                  <a:srgbClr val="660066"/>
                </a:solidFill>
                <a:latin typeface="Gill Sans MT" pitchFamily="34" charset="0"/>
              </a:rPr>
              <a:t>Carbajal</a:t>
            </a:r>
            <a:r>
              <a:rPr lang="en-GB" sz="2000" dirty="0">
                <a:solidFill>
                  <a:srgbClr val="660066"/>
                </a:solidFill>
                <a:latin typeface="Gill Sans MT" pitchFamily="34" charset="0"/>
              </a:rPr>
              <a:t> and Irene </a:t>
            </a:r>
            <a:r>
              <a:rPr lang="en-GB" sz="2000" dirty="0" smtClean="0">
                <a:solidFill>
                  <a:srgbClr val="660066"/>
                </a:solidFill>
                <a:latin typeface="Gill Sans MT" pitchFamily="34" charset="0"/>
              </a:rPr>
              <a:t>Suárez</a:t>
            </a:r>
            <a:endParaRPr lang="en-GB" sz="2000" dirty="0">
              <a:solidFill>
                <a:srgbClr val="660066"/>
              </a:solidFill>
              <a:latin typeface="Gill Sans MT" pitchFamily="34" charset="0"/>
            </a:endParaRPr>
          </a:p>
        </p:txBody>
      </p:sp>
      <p:sp>
        <p:nvSpPr>
          <p:cNvPr id="5124"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en-US"/>
          </a:p>
        </p:txBody>
      </p:sp>
      <p:sp>
        <p:nvSpPr>
          <p:cNvPr id="5125"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en-US"/>
          </a:p>
        </p:txBody>
      </p:sp>
      <p:sp>
        <p:nvSpPr>
          <p:cNvPr id="5126"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a:solidFill>
                  <a:schemeClr val="bg1"/>
                </a:solidFill>
                <a:latin typeface="Gill Sans MT" pitchFamily="34" charset="0"/>
              </a:rPr>
              <a:t>european capacity building initiative</a:t>
            </a:r>
            <a:endParaRPr lang="fr-FR" sz="3500">
              <a:solidFill>
                <a:schemeClr val="bg1"/>
              </a:solidFill>
              <a:latin typeface="Gill Sans MT" pitchFamily="34" charset="0"/>
            </a:endParaRPr>
          </a:p>
          <a:p>
            <a:pPr indent="96838"/>
            <a:r>
              <a:rPr lang="fr-FR">
                <a:solidFill>
                  <a:schemeClr val="bg1"/>
                </a:solidFill>
                <a:latin typeface="Gill Sans MT" pitchFamily="34" charset="0"/>
              </a:rPr>
              <a:t>initiative européenne de renforcement des capacités</a:t>
            </a:r>
            <a:endParaRPr lang="en-GB">
              <a:solidFill>
                <a:schemeClr val="bg1"/>
              </a:solidFill>
              <a:latin typeface="Gill Sans MT" pitchFamily="34" charset="0"/>
            </a:endParaRPr>
          </a:p>
        </p:txBody>
      </p:sp>
      <p:sp>
        <p:nvSpPr>
          <p:cNvPr id="5127"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a:solidFill>
                  <a:srgbClr val="660066"/>
                </a:solidFill>
                <a:latin typeface="Gill Sans MT" pitchFamily="34" charset="0"/>
              </a:rPr>
              <a:t>	ecbi</a:t>
            </a:r>
            <a:r>
              <a:rPr lang="fr-FR" sz="5400">
                <a:solidFill>
                  <a:srgbClr val="660066"/>
                </a:solidFill>
                <a:latin typeface="Gill Sans MT" pitchFamily="34" charset="0"/>
              </a:rPr>
              <a:t>	</a:t>
            </a:r>
            <a:endParaRPr lang="en-GB" sz="5400">
              <a:solidFill>
                <a:srgbClr val="660066"/>
              </a:solidFill>
              <a:latin typeface="Gill Sans MT" pitchFamily="34" charset="0"/>
            </a:endParaRPr>
          </a:p>
        </p:txBody>
      </p:sp>
      <p:pic>
        <p:nvPicPr>
          <p:cNvPr id="5128"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5129"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a:solidFill>
                  <a:srgbClr val="660066"/>
                </a:solidFill>
                <a:latin typeface="Gill Sans MT" pitchFamily="34" charset="0"/>
              </a:rPr>
              <a:t>for sustained capacity building in support of international climate change negotiations</a:t>
            </a:r>
            <a:endParaRPr lang="fr-FR" sz="1600">
              <a:solidFill>
                <a:srgbClr val="660066"/>
              </a:solidFill>
              <a:latin typeface="Gill Sans MT" pitchFamily="34" charset="0"/>
            </a:endParaRPr>
          </a:p>
          <a:p>
            <a:pPr>
              <a:spcBef>
                <a:spcPts val="600"/>
              </a:spcBef>
            </a:pPr>
            <a:r>
              <a:rPr lang="fr-FR" sz="1600">
                <a:solidFill>
                  <a:srgbClr val="660066"/>
                </a:solidFill>
                <a:latin typeface="Gill Sans MT" pitchFamily="34" charset="0"/>
              </a:rPr>
              <a:t>pour un renforcement durable des capacités en appui aux négociations internationales sur les changements climatiques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380492" y="1772816"/>
            <a:ext cx="7308850" cy="1015663"/>
          </a:xfrm>
          <a:prstGeom prst="rect">
            <a:avLst/>
          </a:prstGeom>
          <a:noFill/>
          <a:ln w="9525">
            <a:noFill/>
            <a:miter lim="800000"/>
            <a:headEnd/>
            <a:tailEnd/>
          </a:ln>
        </p:spPr>
        <p:txBody>
          <a:bodyPr>
            <a:spAutoFit/>
          </a:bodyPr>
          <a:lstStyle/>
          <a:p>
            <a:pPr algn="r"/>
            <a:r>
              <a:rPr lang="en-GB" sz="6000" dirty="0" smtClean="0">
                <a:solidFill>
                  <a:srgbClr val="660066"/>
                </a:solidFill>
                <a:latin typeface="Gill Sans" pitchFamily="34" charset="0"/>
              </a:rPr>
              <a:t>Thank you</a:t>
            </a:r>
            <a:endParaRPr lang="en-GB" sz="6000" dirty="0">
              <a:solidFill>
                <a:srgbClr val="660066"/>
              </a:solidFill>
              <a:latin typeface="Gill Sans" pitchFamily="34" charset="0"/>
            </a:endParaRPr>
          </a:p>
        </p:txBody>
      </p:sp>
      <p:sp>
        <p:nvSpPr>
          <p:cNvPr id="3" name="Content Placeholder 2"/>
          <p:cNvSpPr txBox="1">
            <a:spLocks/>
          </p:cNvSpPr>
          <p:nvPr/>
        </p:nvSpPr>
        <p:spPr>
          <a:xfrm>
            <a:off x="200472" y="908720"/>
            <a:ext cx="8420100" cy="4176464"/>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Wingdings" charset="2"/>
              <a:buChar char="q"/>
            </a:pPr>
            <a:endParaRPr lang="en-GB" sz="2400" dirty="0">
              <a:latin typeface="Gill Sans" pitchFamily="34" charset="0"/>
            </a:endParaRPr>
          </a:p>
        </p:txBody>
      </p:sp>
    </p:spTree>
    <p:extLst>
      <p:ext uri="{BB962C8B-B14F-4D97-AF65-F5344CB8AC3E}">
        <p14:creationId xmlns:p14="http://schemas.microsoft.com/office/powerpoint/2010/main" val="28396183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4876328" y="5013177"/>
            <a:ext cx="4835201" cy="7948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Conector recto de flecha 19"/>
          <p:cNvCxnSpPr/>
          <p:nvPr/>
        </p:nvCxnSpPr>
        <p:spPr>
          <a:xfrm>
            <a:off x="3626853" y="4797152"/>
            <a:ext cx="1326147" cy="1368152"/>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8" name="Conector recto de flecha 7"/>
          <p:cNvCxnSpPr/>
          <p:nvPr/>
        </p:nvCxnSpPr>
        <p:spPr>
          <a:xfrm>
            <a:off x="2144688" y="3573016"/>
            <a:ext cx="2808312" cy="792088"/>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116463" y="1484785"/>
            <a:ext cx="4524503" cy="4708981"/>
          </a:xfrm>
          <a:prstGeom prst="rect">
            <a:avLst/>
          </a:prstGeom>
          <a:noFill/>
          <a:ln>
            <a:solidFill>
              <a:schemeClr val="tx1"/>
            </a:solidFill>
          </a:ln>
        </p:spPr>
        <p:txBody>
          <a:bodyPr wrap="square" rtlCol="0">
            <a:spAutoFit/>
          </a:bodyPr>
          <a:lstStyle/>
          <a:p>
            <a:r>
              <a:rPr lang="en-GB" sz="2000" b="1" u="sng" dirty="0" smtClean="0"/>
              <a:t>NatComms:</a:t>
            </a:r>
          </a:p>
          <a:p>
            <a:r>
              <a:rPr lang="en-GB" sz="2000" dirty="0"/>
              <a:t>-  scope of their vulnerability </a:t>
            </a:r>
          </a:p>
          <a:p>
            <a:r>
              <a:rPr lang="en-GB" sz="2000" dirty="0"/>
              <a:t>and adaptation </a:t>
            </a:r>
            <a:r>
              <a:rPr lang="en-GB" sz="2000" dirty="0" smtClean="0"/>
              <a:t>assessment</a:t>
            </a:r>
          </a:p>
          <a:p>
            <a:r>
              <a:rPr lang="en-GB" sz="2000" dirty="0" smtClean="0"/>
              <a:t>- </a:t>
            </a:r>
            <a:r>
              <a:rPr lang="en-GB" sz="2000" dirty="0"/>
              <a:t>description of approaches, methodologies and </a:t>
            </a:r>
            <a:r>
              <a:rPr lang="en-GB" sz="2000" dirty="0" smtClean="0"/>
              <a:t>tools used</a:t>
            </a:r>
          </a:p>
          <a:p>
            <a:pPr marL="342900" indent="-342900">
              <a:buFontTx/>
              <a:buChar char="-"/>
            </a:pPr>
            <a:r>
              <a:rPr lang="en-GB" sz="2000" dirty="0" smtClean="0"/>
              <a:t>Information in direct and indirect impacts of CC</a:t>
            </a:r>
          </a:p>
          <a:p>
            <a:pPr marL="342900" indent="-342900">
              <a:buFontTx/>
              <a:buChar char="-"/>
            </a:pPr>
            <a:r>
              <a:rPr lang="en-GB" sz="2000" dirty="0" smtClean="0"/>
              <a:t>provide </a:t>
            </a:r>
            <a:r>
              <a:rPr lang="en-GB" sz="2000" dirty="0"/>
              <a:t>information on and, to the extent possible, an </a:t>
            </a:r>
            <a:r>
              <a:rPr lang="en-GB" sz="2000" dirty="0" smtClean="0"/>
              <a:t>evaluation </a:t>
            </a:r>
            <a:r>
              <a:rPr lang="en-GB" sz="2000" dirty="0"/>
              <a:t>of, strategies and measures for adapting to climate change</a:t>
            </a:r>
          </a:p>
          <a:p>
            <a:pPr marL="342900" indent="-342900">
              <a:buFontTx/>
              <a:buChar char="-"/>
            </a:pPr>
            <a:r>
              <a:rPr lang="en-GB" sz="2000" dirty="0"/>
              <a:t> may report on the use of policy frameworks</a:t>
            </a:r>
            <a:r>
              <a:rPr lang="en-GB" sz="2000" dirty="0" smtClean="0"/>
              <a:t>,</a:t>
            </a:r>
          </a:p>
          <a:p>
            <a:endParaRPr lang="en-GB" sz="2000" dirty="0"/>
          </a:p>
          <a:p>
            <a:r>
              <a:rPr lang="en-GB" sz="2000" dirty="0" smtClean="0"/>
              <a:t>Dec. 17/CP.8</a:t>
            </a:r>
            <a:endParaRPr lang="en-GB" sz="2000" dirty="0"/>
          </a:p>
        </p:txBody>
      </p:sp>
      <p:sp>
        <p:nvSpPr>
          <p:cNvPr id="6" name="TextBox 5"/>
          <p:cNvSpPr txBox="1"/>
          <p:nvPr/>
        </p:nvSpPr>
        <p:spPr>
          <a:xfrm>
            <a:off x="4874991" y="1102088"/>
            <a:ext cx="4992555" cy="5632311"/>
          </a:xfrm>
          <a:prstGeom prst="rect">
            <a:avLst/>
          </a:prstGeom>
          <a:noFill/>
          <a:ln>
            <a:solidFill>
              <a:schemeClr val="tx1"/>
            </a:solidFill>
          </a:ln>
        </p:spPr>
        <p:txBody>
          <a:bodyPr wrap="square" rtlCol="0">
            <a:spAutoFit/>
          </a:bodyPr>
          <a:lstStyle/>
          <a:p>
            <a:r>
              <a:rPr lang="en-GB" sz="2000" b="1" u="sng" dirty="0" smtClean="0"/>
              <a:t>NDC A-components often included:</a:t>
            </a:r>
          </a:p>
          <a:p>
            <a:pPr marL="342900" indent="-342900">
              <a:buFontTx/>
              <a:buChar char="-"/>
            </a:pPr>
            <a:r>
              <a:rPr lang="en-GB" sz="2000" dirty="0" smtClean="0"/>
              <a:t>National </a:t>
            </a:r>
            <a:r>
              <a:rPr lang="en-GB" sz="2000" dirty="0"/>
              <a:t>circumstances informing the adaptation component; </a:t>
            </a:r>
          </a:p>
          <a:p>
            <a:pPr marL="342900" indent="-342900">
              <a:buFontTx/>
              <a:buChar char="-"/>
            </a:pPr>
            <a:r>
              <a:rPr lang="en-GB" sz="2000" dirty="0" smtClean="0">
                <a:solidFill>
                  <a:schemeClr val="accent6"/>
                </a:solidFill>
              </a:rPr>
              <a:t>Long-term </a:t>
            </a:r>
            <a:r>
              <a:rPr lang="en-GB" sz="2000" dirty="0">
                <a:solidFill>
                  <a:schemeClr val="accent6"/>
                </a:solidFill>
              </a:rPr>
              <a:t>goals and/or visions guiding the adaptation component; </a:t>
            </a:r>
          </a:p>
          <a:p>
            <a:pPr marL="342900" indent="-342900">
              <a:buFontTx/>
              <a:buChar char="-"/>
            </a:pPr>
            <a:r>
              <a:rPr lang="en-GB" sz="2000" dirty="0" smtClean="0"/>
              <a:t>Impact and </a:t>
            </a:r>
            <a:r>
              <a:rPr lang="en-GB" sz="2000" dirty="0"/>
              <a:t>vulnerability assessments; </a:t>
            </a:r>
          </a:p>
          <a:p>
            <a:pPr marL="342900" indent="-342900">
              <a:buFontTx/>
              <a:buChar char="-"/>
            </a:pPr>
            <a:r>
              <a:rPr lang="en-GB" sz="2000" dirty="0" smtClean="0"/>
              <a:t>Legal  and  regulatory  </a:t>
            </a:r>
            <a:r>
              <a:rPr lang="en-GB" sz="2000" dirty="0"/>
              <a:t>frameworks,  strategies,  programmes  and  plans  that </a:t>
            </a:r>
            <a:r>
              <a:rPr lang="en-GB" sz="2000" dirty="0" smtClean="0"/>
              <a:t>provide </a:t>
            </a:r>
            <a:r>
              <a:rPr lang="en-GB" sz="2000" dirty="0"/>
              <a:t>the basis for, or have informed, adaptation actions; </a:t>
            </a:r>
          </a:p>
          <a:p>
            <a:pPr marL="342900" indent="-342900">
              <a:buFontTx/>
              <a:buChar char="-"/>
            </a:pPr>
            <a:r>
              <a:rPr lang="en-GB" sz="2000" dirty="0" smtClean="0"/>
              <a:t>Measures </a:t>
            </a:r>
            <a:r>
              <a:rPr lang="en-GB" sz="2000" dirty="0"/>
              <a:t>or actions planned or under implementation in specific areas and/or </a:t>
            </a:r>
            <a:r>
              <a:rPr lang="en-GB" sz="2000" dirty="0" smtClean="0"/>
              <a:t>sectors</a:t>
            </a:r>
            <a:r>
              <a:rPr lang="en-GB" sz="2000" dirty="0"/>
              <a:t>; </a:t>
            </a:r>
          </a:p>
          <a:p>
            <a:pPr marL="342900" indent="-342900">
              <a:buFontTx/>
              <a:buChar char="-"/>
            </a:pPr>
            <a:r>
              <a:rPr lang="en-GB" sz="2000" dirty="0" smtClean="0">
                <a:solidFill>
                  <a:srgbClr val="FF0000"/>
                </a:solidFill>
              </a:rPr>
              <a:t>Costs</a:t>
            </a:r>
            <a:r>
              <a:rPr lang="en-GB" sz="2000" dirty="0">
                <a:solidFill>
                  <a:srgbClr val="FF0000"/>
                </a:solidFill>
              </a:rPr>
              <a:t>, losses and/or damage due to climate impacts; </a:t>
            </a:r>
          </a:p>
          <a:p>
            <a:pPr marL="342900" indent="-342900">
              <a:buFontTx/>
              <a:buChar char="-"/>
            </a:pPr>
            <a:r>
              <a:rPr lang="en-GB" sz="2000" dirty="0" smtClean="0"/>
              <a:t>Means </a:t>
            </a:r>
            <a:r>
              <a:rPr lang="en-GB" sz="2000" dirty="0"/>
              <a:t>of implementation; </a:t>
            </a:r>
          </a:p>
          <a:p>
            <a:pPr marL="342900" indent="-342900">
              <a:buFontTx/>
              <a:buChar char="-"/>
            </a:pPr>
            <a:r>
              <a:rPr lang="en-GB" sz="2000" dirty="0" smtClean="0"/>
              <a:t>M&amp;E </a:t>
            </a:r>
            <a:r>
              <a:rPr lang="en-GB" sz="2000" dirty="0"/>
              <a:t>of adaptation; </a:t>
            </a:r>
          </a:p>
          <a:p>
            <a:pPr marL="342900" indent="-342900">
              <a:buFontTx/>
              <a:buChar char="-"/>
            </a:pPr>
            <a:r>
              <a:rPr lang="en-GB" sz="2000" dirty="0" smtClean="0"/>
              <a:t>Synergies </a:t>
            </a:r>
            <a:r>
              <a:rPr lang="en-GB" sz="2000" dirty="0"/>
              <a:t>between </a:t>
            </a:r>
            <a:r>
              <a:rPr lang="en-GB" sz="2000" dirty="0" smtClean="0"/>
              <a:t>mitigation &amp; adapt</a:t>
            </a:r>
            <a:endParaRPr lang="en-GB" sz="2000" dirty="0"/>
          </a:p>
        </p:txBody>
      </p:sp>
      <p:cxnSp>
        <p:nvCxnSpPr>
          <p:cNvPr id="4" name="Conector recto de flecha 3"/>
          <p:cNvCxnSpPr/>
          <p:nvPr/>
        </p:nvCxnSpPr>
        <p:spPr>
          <a:xfrm>
            <a:off x="3314818" y="2276872"/>
            <a:ext cx="1638182" cy="576064"/>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14" name="Conector recto de flecha 13"/>
          <p:cNvCxnSpPr/>
          <p:nvPr/>
        </p:nvCxnSpPr>
        <p:spPr>
          <a:xfrm flipV="1">
            <a:off x="4172914" y="3212976"/>
            <a:ext cx="858095" cy="1944216"/>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18" name="Conector recto de flecha 17"/>
          <p:cNvCxnSpPr/>
          <p:nvPr/>
        </p:nvCxnSpPr>
        <p:spPr>
          <a:xfrm flipV="1">
            <a:off x="4172913" y="4437112"/>
            <a:ext cx="780087" cy="720080"/>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sp>
        <p:nvSpPr>
          <p:cNvPr id="11" name="Oval 11"/>
          <p:cNvSpPr/>
          <p:nvPr/>
        </p:nvSpPr>
        <p:spPr>
          <a:xfrm>
            <a:off x="4664968" y="2024844"/>
            <a:ext cx="4835201" cy="758821"/>
          </a:xfrm>
          <a:prstGeom prst="ellipse">
            <a:avLst/>
          </a:prstGeom>
          <a:noFill/>
          <a:ln>
            <a:solidFill>
              <a:srgbClr val="0000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1"/>
          <p:cNvSpPr>
            <a:spLocks noGrp="1"/>
          </p:cNvSpPr>
          <p:nvPr>
            <p:ph type="title"/>
          </p:nvPr>
        </p:nvSpPr>
        <p:spPr>
          <a:xfrm>
            <a:off x="495300" y="-27384"/>
            <a:ext cx="8915400" cy="1143000"/>
          </a:xfrm>
        </p:spPr>
        <p:txBody>
          <a:bodyPr>
            <a:normAutofit/>
          </a:bodyPr>
          <a:lstStyle/>
          <a:p>
            <a:pPr algn="l"/>
            <a:r>
              <a:rPr lang="en-GB" sz="2400" kern="1200" dirty="0" smtClean="0">
                <a:solidFill>
                  <a:srgbClr val="660066"/>
                </a:solidFill>
                <a:latin typeface="Gill Sans" pitchFamily="34" charset="0"/>
                <a:ea typeface="+mn-ea"/>
                <a:cs typeface="+mn-cs"/>
              </a:rPr>
              <a:t>Existing guidance: commonalities</a:t>
            </a:r>
            <a:endParaRPr lang="en-GB" sz="2400" kern="1200" dirty="0">
              <a:solidFill>
                <a:srgbClr val="660066"/>
              </a:solidFill>
              <a:latin typeface="Gill Sans" pitchFamily="34" charset="0"/>
              <a:ea typeface="+mn-ea"/>
              <a:cs typeface="+mn-cs"/>
            </a:endParaRPr>
          </a:p>
        </p:txBody>
      </p:sp>
    </p:spTree>
    <p:extLst>
      <p:ext uri="{BB962C8B-B14F-4D97-AF65-F5344CB8AC3E}">
        <p14:creationId xmlns:p14="http://schemas.microsoft.com/office/powerpoint/2010/main" val="324834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236476" y="225425"/>
            <a:ext cx="8208911" cy="461665"/>
          </a:xfrm>
          <a:prstGeom prst="rect">
            <a:avLst/>
          </a:prstGeom>
          <a:noFill/>
          <a:ln w="9525">
            <a:noFill/>
            <a:miter lim="800000"/>
            <a:headEnd/>
            <a:tailEnd/>
          </a:ln>
        </p:spPr>
        <p:txBody>
          <a:bodyPr wrap="square">
            <a:spAutoFit/>
          </a:bodyPr>
          <a:lstStyle/>
          <a:p>
            <a:r>
              <a:rPr lang="en-GB" dirty="0" smtClean="0">
                <a:solidFill>
                  <a:srgbClr val="660066"/>
                </a:solidFill>
                <a:latin typeface="Gill Sans" pitchFamily="34" charset="0"/>
              </a:rPr>
              <a:t>Contents</a:t>
            </a:r>
            <a:endParaRPr lang="en-GB" dirty="0">
              <a:solidFill>
                <a:srgbClr val="660066"/>
              </a:solidFill>
              <a:latin typeface="Gill Sans" pitchFamily="34" charset="0"/>
            </a:endParaRPr>
          </a:p>
        </p:txBody>
      </p:sp>
      <p:sp>
        <p:nvSpPr>
          <p:cNvPr id="3" name="Content Placeholder 2"/>
          <p:cNvSpPr txBox="1">
            <a:spLocks/>
          </p:cNvSpPr>
          <p:nvPr/>
        </p:nvSpPr>
        <p:spPr>
          <a:xfrm>
            <a:off x="236476" y="944724"/>
            <a:ext cx="8420100" cy="3708412"/>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14350" indent="-514350">
              <a:buFontTx/>
              <a:buAutoNum type="romanUcPeriod"/>
            </a:pPr>
            <a:r>
              <a:rPr lang="en-GB" sz="2800" dirty="0" smtClean="0">
                <a:solidFill>
                  <a:srgbClr val="660066"/>
                </a:solidFill>
                <a:latin typeface="Gill Sans" pitchFamily="34" charset="0"/>
              </a:rPr>
              <a:t>What?                                                                       The Adaptation Communication in the Paris Agreement</a:t>
            </a:r>
          </a:p>
          <a:p>
            <a:pPr marL="0" indent="0">
              <a:buNone/>
            </a:pPr>
            <a:endParaRPr lang="en-GB" sz="2800" dirty="0" smtClean="0">
              <a:solidFill>
                <a:srgbClr val="660066"/>
              </a:solidFill>
              <a:latin typeface="Gill Sans" pitchFamily="34" charset="0"/>
            </a:endParaRPr>
          </a:p>
          <a:p>
            <a:pPr marL="514350" indent="-514350">
              <a:buFontTx/>
              <a:buAutoNum type="romanUcPeriod"/>
            </a:pPr>
            <a:r>
              <a:rPr lang="en-GB" sz="2800" dirty="0" smtClean="0">
                <a:solidFill>
                  <a:srgbClr val="660066"/>
                </a:solidFill>
                <a:latin typeface="Gill Sans" pitchFamily="34" charset="0"/>
              </a:rPr>
              <a:t>How? </a:t>
            </a:r>
          </a:p>
          <a:p>
            <a:pPr marL="914400" lvl="1" indent="-514350">
              <a:buFont typeface="+mj-lt"/>
              <a:buAutoNum type="alphaLcPeriod"/>
            </a:pPr>
            <a:r>
              <a:rPr lang="en-GB" sz="2400" dirty="0" smtClean="0">
                <a:solidFill>
                  <a:srgbClr val="660066"/>
                </a:solidFill>
                <a:latin typeface="Gill Sans" pitchFamily="34" charset="0"/>
              </a:rPr>
              <a:t>Linkages of the Adaptation Communications and other provisions of the Paris Agreement</a:t>
            </a:r>
          </a:p>
          <a:p>
            <a:pPr marL="914400" lvl="1" indent="-514350">
              <a:buFont typeface="+mj-lt"/>
              <a:buAutoNum type="alphaLcPeriod"/>
            </a:pPr>
            <a:r>
              <a:rPr lang="en-GB" sz="2400" dirty="0" smtClean="0">
                <a:solidFill>
                  <a:srgbClr val="660066"/>
                </a:solidFill>
                <a:latin typeface="Gill Sans" pitchFamily="34" charset="0"/>
              </a:rPr>
              <a:t>Implementation timeline</a:t>
            </a:r>
          </a:p>
          <a:p>
            <a:pPr marL="914400" lvl="1" indent="-514350">
              <a:buFont typeface="+mj-lt"/>
              <a:buAutoNum type="alphaLcPeriod"/>
            </a:pPr>
            <a:r>
              <a:rPr lang="en-GB" sz="2400" dirty="0" smtClean="0">
                <a:solidFill>
                  <a:srgbClr val="660066"/>
                </a:solidFill>
                <a:latin typeface="Gill Sans" pitchFamily="34" charset="0"/>
              </a:rPr>
              <a:t>Key issues around the Adaptation Communications</a:t>
            </a:r>
          </a:p>
          <a:p>
            <a:pPr marL="400050" lvl="1" indent="0">
              <a:buNone/>
            </a:pPr>
            <a:endParaRPr lang="en-GB" sz="2400" dirty="0" smtClean="0">
              <a:solidFill>
                <a:srgbClr val="660066"/>
              </a:solidFill>
              <a:latin typeface="Gill Sans" pitchFamily="34" charset="0"/>
            </a:endParaRPr>
          </a:p>
          <a:p>
            <a:pPr marL="514350" indent="-514350">
              <a:buFont typeface="+mj-lt"/>
              <a:buAutoNum type="romanUcPeriod"/>
            </a:pPr>
            <a:r>
              <a:rPr lang="en-GB" sz="2800" dirty="0" smtClean="0">
                <a:solidFill>
                  <a:srgbClr val="660066"/>
                </a:solidFill>
                <a:latin typeface="Gill Sans" pitchFamily="34" charset="0"/>
              </a:rPr>
              <a:t>Fundamental questions to be addressed by COP23</a:t>
            </a:r>
          </a:p>
          <a:p>
            <a:pPr marL="0" indent="0">
              <a:buFontTx/>
              <a:buNone/>
            </a:pPr>
            <a:endParaRPr lang="en-GB" sz="2400" dirty="0">
              <a:latin typeface="Gill Sans" pitchFamily="34" charset="0"/>
            </a:endParaRPr>
          </a:p>
        </p:txBody>
      </p:sp>
    </p:spTree>
    <p:extLst>
      <p:ext uri="{BB962C8B-B14F-4D97-AF65-F5344CB8AC3E}">
        <p14:creationId xmlns:p14="http://schemas.microsoft.com/office/powerpoint/2010/main" val="29877476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236476" y="404664"/>
            <a:ext cx="8208911" cy="461665"/>
          </a:xfrm>
          <a:prstGeom prst="rect">
            <a:avLst/>
          </a:prstGeom>
          <a:noFill/>
          <a:ln w="9525">
            <a:noFill/>
            <a:miter lim="800000"/>
            <a:headEnd/>
            <a:tailEnd/>
          </a:ln>
        </p:spPr>
        <p:txBody>
          <a:bodyPr wrap="square">
            <a:spAutoFit/>
          </a:bodyPr>
          <a:lstStyle/>
          <a:p>
            <a:r>
              <a:rPr lang="en-GB" dirty="0" smtClean="0">
                <a:solidFill>
                  <a:srgbClr val="660066"/>
                </a:solidFill>
                <a:latin typeface="Gill Sans" pitchFamily="34" charset="0"/>
              </a:rPr>
              <a:t>I.  What? The Adaptation Communication in the Paris Agreement </a:t>
            </a:r>
            <a:endParaRPr lang="en-GB" dirty="0">
              <a:solidFill>
                <a:srgbClr val="660066"/>
              </a:solidFill>
              <a:latin typeface="Gill Sans" pitchFamily="34" charset="0"/>
            </a:endParaRPr>
          </a:p>
        </p:txBody>
      </p:sp>
      <p:sp>
        <p:nvSpPr>
          <p:cNvPr id="3" name="Content Placeholder 2"/>
          <p:cNvSpPr txBox="1">
            <a:spLocks/>
          </p:cNvSpPr>
          <p:nvPr/>
        </p:nvSpPr>
        <p:spPr>
          <a:xfrm>
            <a:off x="200472" y="908720"/>
            <a:ext cx="8420100" cy="1944216"/>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GB" sz="2400" dirty="0">
                <a:latin typeface="Gill Sans" pitchFamily="34" charset="0"/>
              </a:rPr>
              <a:t>Art. 7.10: “Each  Party  should,  as  appropriate,  submit  and  update  periodically  an  adaptation  communication,  which  may include  its  priorities,  implementation  and  support  needs,  plans  and  actions,  without  creating  any  additional burden for developing country Parties.</a:t>
            </a:r>
            <a:r>
              <a:rPr lang="en-GB" sz="2400" dirty="0" smtClean="0">
                <a:latin typeface="Gill Sans" pitchFamily="34" charset="0"/>
              </a:rPr>
              <a:t>”</a:t>
            </a:r>
          </a:p>
          <a:p>
            <a:pPr marL="0" indent="0">
              <a:buFontTx/>
              <a:buNone/>
            </a:pPr>
            <a:endParaRPr lang="en-GB" sz="2400" dirty="0">
              <a:latin typeface="Gill Sans" pitchFamily="34" charset="0"/>
            </a:endParaRPr>
          </a:p>
        </p:txBody>
      </p:sp>
      <p:graphicFrame>
        <p:nvGraphicFramePr>
          <p:cNvPr id="5" name="Diagrama 4"/>
          <p:cNvGraphicFramePr/>
          <p:nvPr>
            <p:extLst>
              <p:ext uri="{D42A27DB-BD31-4B8C-83A1-F6EECF244321}">
                <p14:modId xmlns:p14="http://schemas.microsoft.com/office/powerpoint/2010/main" val="2664706150"/>
              </p:ext>
            </p:extLst>
          </p:nvPr>
        </p:nvGraphicFramePr>
        <p:xfrm>
          <a:off x="0" y="3068960"/>
          <a:ext cx="8409384" cy="3106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272480" y="224644"/>
            <a:ext cx="8208911" cy="461665"/>
          </a:xfrm>
          <a:prstGeom prst="rect">
            <a:avLst/>
          </a:prstGeom>
          <a:noFill/>
          <a:ln w="9525">
            <a:noFill/>
            <a:miter lim="800000"/>
            <a:headEnd/>
            <a:tailEnd/>
          </a:ln>
        </p:spPr>
        <p:txBody>
          <a:bodyPr wrap="square">
            <a:spAutoFit/>
          </a:bodyPr>
          <a:lstStyle/>
          <a:p>
            <a:r>
              <a:rPr lang="en-GB" dirty="0" smtClean="0">
                <a:solidFill>
                  <a:srgbClr val="660066"/>
                </a:solidFill>
                <a:latin typeface="Gill Sans" pitchFamily="34" charset="0"/>
              </a:rPr>
              <a:t>I.  What? Adaptation Communication in the Paris Agreement</a:t>
            </a:r>
            <a:endParaRPr lang="en-GB" dirty="0">
              <a:solidFill>
                <a:srgbClr val="660066"/>
              </a:solidFill>
              <a:latin typeface="Gill Sans" pitchFamily="34" charset="0"/>
            </a:endParaRPr>
          </a:p>
        </p:txBody>
      </p:sp>
      <p:sp>
        <p:nvSpPr>
          <p:cNvPr id="3" name="Content Placeholder 2"/>
          <p:cNvSpPr txBox="1">
            <a:spLocks/>
          </p:cNvSpPr>
          <p:nvPr/>
        </p:nvSpPr>
        <p:spPr>
          <a:xfrm>
            <a:off x="200472" y="1124744"/>
            <a:ext cx="8420100" cy="1944216"/>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400" dirty="0">
                <a:latin typeface="Gill Sans"/>
                <a:cs typeface="Gill Sans"/>
              </a:rPr>
              <a:t>Art. </a:t>
            </a:r>
            <a:r>
              <a:rPr lang="en-GB" sz="2400" dirty="0" smtClean="0">
                <a:latin typeface="Gill Sans"/>
                <a:cs typeface="Gill Sans"/>
              </a:rPr>
              <a:t>7.11: </a:t>
            </a:r>
            <a:r>
              <a:rPr lang="en-GB" sz="2400" dirty="0">
                <a:latin typeface="Gill Sans"/>
                <a:cs typeface="Gill Sans"/>
              </a:rPr>
              <a:t>“The adaptation communication referred to in paragraph 10 of this Article shall be, as appropriate, submitted and updated periodically, as a component of or in conjunction with other communications or documents, including a  national adaptation plan, a nationally determined contribution as referred to in Article 4, paragraph 2, and/or a national communication.</a:t>
            </a:r>
            <a:r>
              <a:rPr lang="en-GB" sz="2400" dirty="0" smtClean="0">
                <a:latin typeface="Gill Sans"/>
                <a:cs typeface="Gill Sans"/>
              </a:rPr>
              <a:t>”</a:t>
            </a:r>
          </a:p>
          <a:p>
            <a:pPr marL="0" indent="0">
              <a:buNone/>
            </a:pPr>
            <a:endParaRPr lang="en-GB" sz="2400" dirty="0">
              <a:latin typeface="Gill Sans"/>
              <a:cs typeface="Gill Sans"/>
            </a:endParaRPr>
          </a:p>
          <a:p>
            <a:pPr marL="0" indent="0">
              <a:buFontTx/>
              <a:buNone/>
            </a:pPr>
            <a:endParaRPr lang="en-GB" sz="2400" dirty="0">
              <a:latin typeface="Gill Sans" pitchFamily="34" charset="0"/>
            </a:endParaRPr>
          </a:p>
        </p:txBody>
      </p:sp>
      <p:graphicFrame>
        <p:nvGraphicFramePr>
          <p:cNvPr id="5" name="Diagrama 4"/>
          <p:cNvGraphicFramePr/>
          <p:nvPr>
            <p:extLst>
              <p:ext uri="{D42A27DB-BD31-4B8C-83A1-F6EECF244321}">
                <p14:modId xmlns:p14="http://schemas.microsoft.com/office/powerpoint/2010/main" val="364668913"/>
              </p:ext>
            </p:extLst>
          </p:nvPr>
        </p:nvGraphicFramePr>
        <p:xfrm>
          <a:off x="668524" y="2924944"/>
          <a:ext cx="7704856" cy="2340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416496" y="5514327"/>
            <a:ext cx="8496944" cy="830997"/>
          </a:xfrm>
          <a:prstGeom prst="rect">
            <a:avLst/>
          </a:prstGeom>
        </p:spPr>
        <p:txBody>
          <a:bodyPr wrap="square">
            <a:spAutoFit/>
          </a:bodyPr>
          <a:lstStyle/>
          <a:p>
            <a:pPr lvl="0"/>
            <a:r>
              <a:rPr lang="en-GB" dirty="0">
                <a:solidFill>
                  <a:srgbClr val="660066"/>
                </a:solidFill>
                <a:latin typeface="Gill Sans" pitchFamily="34" charset="0"/>
              </a:rPr>
              <a:t>The amount of flexibility increases importance of guidance and the balance between degrees of </a:t>
            </a:r>
            <a:r>
              <a:rPr lang="en-GB" dirty="0" smtClean="0">
                <a:solidFill>
                  <a:srgbClr val="660066"/>
                </a:solidFill>
                <a:latin typeface="Gill Sans" pitchFamily="34" charset="0"/>
              </a:rPr>
              <a:t>flexibility, effectiveness </a:t>
            </a:r>
            <a:r>
              <a:rPr lang="en-GB" dirty="0">
                <a:solidFill>
                  <a:srgbClr val="660066"/>
                </a:solidFill>
                <a:latin typeface="Gill Sans" pitchFamily="34" charset="0"/>
              </a:rPr>
              <a:t>and guidance.</a:t>
            </a:r>
            <a:endParaRPr lang="en-US" dirty="0">
              <a:solidFill>
                <a:srgbClr val="660066"/>
              </a:solidFill>
              <a:latin typeface="Gill Sans" pitchFamily="34" charset="0"/>
            </a:endParaRPr>
          </a:p>
        </p:txBody>
      </p:sp>
    </p:spTree>
    <p:extLst>
      <p:ext uri="{BB962C8B-B14F-4D97-AF65-F5344CB8AC3E}">
        <p14:creationId xmlns:p14="http://schemas.microsoft.com/office/powerpoint/2010/main" val="5157310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governments communicate? Role of transparency framework and global stocktake&#10;NATIONALLY DETERMINED&#10;CONTRIBUTIONS&#10;AD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6013" y="1196752"/>
            <a:ext cx="7013451" cy="522058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8464" y="6505599"/>
            <a:ext cx="9127014" cy="307777"/>
          </a:xfrm>
          <a:prstGeom prst="rect">
            <a:avLst/>
          </a:prstGeom>
          <a:noFill/>
        </p:spPr>
        <p:txBody>
          <a:bodyPr wrap="square" rtlCol="0">
            <a:spAutoFit/>
          </a:bodyPr>
          <a:lstStyle/>
          <a:p>
            <a:r>
              <a:rPr lang="en-GB" sz="1400" dirty="0">
                <a:hlinkClick r:id="rId4"/>
              </a:rPr>
              <a:t>https://www.slideshare.net/OECD_ENV/adaptation-and-transparency-in-the-paris-agreement-by-olga-</a:t>
            </a:r>
            <a:r>
              <a:rPr lang="en-GB" sz="1400" dirty="0" smtClean="0">
                <a:hlinkClick r:id="rId4"/>
              </a:rPr>
              <a:t>pilifosova</a:t>
            </a:r>
            <a:r>
              <a:rPr lang="en-GB" sz="1400" dirty="0" smtClean="0"/>
              <a:t> </a:t>
            </a:r>
            <a:endParaRPr lang="en-GB" sz="1400" dirty="0"/>
          </a:p>
        </p:txBody>
      </p:sp>
      <p:sp>
        <p:nvSpPr>
          <p:cNvPr id="5" name="TextBox 9"/>
          <p:cNvSpPr txBox="1"/>
          <p:nvPr/>
        </p:nvSpPr>
        <p:spPr>
          <a:xfrm>
            <a:off x="-36004" y="2636912"/>
            <a:ext cx="2144688" cy="923330"/>
          </a:xfrm>
          <a:prstGeom prst="rect">
            <a:avLst/>
          </a:prstGeom>
          <a:noFill/>
        </p:spPr>
        <p:txBody>
          <a:bodyPr wrap="square" rtlCol="0">
            <a:spAutoFit/>
          </a:bodyPr>
          <a:lstStyle/>
          <a:p>
            <a:pPr algn="ctr"/>
            <a:r>
              <a:rPr lang="en-GB" sz="1800" dirty="0" smtClean="0">
                <a:latin typeface="Gill Sans"/>
                <a:cs typeface="Gill Sans"/>
              </a:rPr>
              <a:t>Adaptation Communication Vehicles</a:t>
            </a:r>
            <a:endParaRPr lang="en-GB" sz="1800" dirty="0">
              <a:latin typeface="Gill Sans"/>
              <a:cs typeface="Gill Sans"/>
            </a:endParaRPr>
          </a:p>
        </p:txBody>
      </p:sp>
      <p:sp>
        <p:nvSpPr>
          <p:cNvPr id="6" name="TextBox 12"/>
          <p:cNvSpPr txBox="1"/>
          <p:nvPr/>
        </p:nvSpPr>
        <p:spPr>
          <a:xfrm>
            <a:off x="324036" y="4113076"/>
            <a:ext cx="1326147" cy="64633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800" dirty="0" smtClean="0">
                <a:latin typeface="Gill Sans"/>
                <a:cs typeface="Gill Sans"/>
              </a:rPr>
              <a:t>Nat. </a:t>
            </a:r>
            <a:r>
              <a:rPr lang="en-GB" sz="1800" dirty="0" err="1" smtClean="0">
                <a:latin typeface="Gill Sans"/>
                <a:cs typeface="Gill Sans"/>
              </a:rPr>
              <a:t>Comms</a:t>
            </a:r>
            <a:endParaRPr lang="en-GB" sz="1800" dirty="0">
              <a:latin typeface="Gill Sans"/>
              <a:cs typeface="Gill Sans"/>
            </a:endParaRPr>
          </a:p>
        </p:txBody>
      </p:sp>
      <p:sp>
        <p:nvSpPr>
          <p:cNvPr id="7" name="TextBox 13"/>
          <p:cNvSpPr txBox="1"/>
          <p:nvPr/>
        </p:nvSpPr>
        <p:spPr>
          <a:xfrm>
            <a:off x="324036" y="4833156"/>
            <a:ext cx="1326147"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800" dirty="0" smtClean="0">
                <a:latin typeface="Gill Sans"/>
                <a:cs typeface="Gill Sans"/>
              </a:rPr>
              <a:t>NAPs</a:t>
            </a:r>
            <a:endParaRPr lang="en-GB" sz="1800" dirty="0">
              <a:latin typeface="Gill Sans"/>
              <a:cs typeface="Gill Sans"/>
            </a:endParaRPr>
          </a:p>
        </p:txBody>
      </p:sp>
      <p:sp>
        <p:nvSpPr>
          <p:cNvPr id="8" name="TextBox 13"/>
          <p:cNvSpPr txBox="1"/>
          <p:nvPr/>
        </p:nvSpPr>
        <p:spPr>
          <a:xfrm>
            <a:off x="324036" y="3645024"/>
            <a:ext cx="1326147"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800" dirty="0" smtClean="0">
                <a:latin typeface="Gill Sans"/>
                <a:cs typeface="Gill Sans"/>
              </a:rPr>
              <a:t>NDCs</a:t>
            </a:r>
            <a:endParaRPr lang="en-GB" sz="1800" dirty="0">
              <a:latin typeface="Gill Sans"/>
              <a:cs typeface="Gill Sans"/>
            </a:endParaRPr>
          </a:p>
        </p:txBody>
      </p:sp>
      <p:sp>
        <p:nvSpPr>
          <p:cNvPr id="9" name="TextBox 15"/>
          <p:cNvSpPr txBox="1"/>
          <p:nvPr/>
        </p:nvSpPr>
        <p:spPr>
          <a:xfrm>
            <a:off x="324036" y="5301208"/>
            <a:ext cx="1326147" cy="646331"/>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sz="1800" dirty="0" smtClean="0">
                <a:latin typeface="Gill Sans"/>
                <a:cs typeface="Gill Sans"/>
              </a:rPr>
              <a:t>Biennial reports?</a:t>
            </a:r>
            <a:endParaRPr lang="en-GB" sz="1800" dirty="0">
              <a:latin typeface="Gill Sans"/>
              <a:cs typeface="Gill Sans"/>
            </a:endParaRPr>
          </a:p>
        </p:txBody>
      </p:sp>
      <p:sp>
        <p:nvSpPr>
          <p:cNvPr id="10" name="Rectangle 16"/>
          <p:cNvSpPr/>
          <p:nvPr/>
        </p:nvSpPr>
        <p:spPr>
          <a:xfrm>
            <a:off x="252028" y="3573016"/>
            <a:ext cx="1482165" cy="2448272"/>
          </a:xfrm>
          <a:prstGeom prst="rect">
            <a:avLst/>
          </a:prstGeom>
          <a:noFill/>
          <a:ln>
            <a:solidFill>
              <a:srgbClr val="00009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1"/>
          <p:cNvGrpSpPr/>
          <p:nvPr/>
        </p:nvGrpSpPr>
        <p:grpSpPr>
          <a:xfrm>
            <a:off x="180020" y="1484784"/>
            <a:ext cx="1692188" cy="1368152"/>
            <a:chOff x="92460" y="1196752"/>
            <a:chExt cx="1692188" cy="1368152"/>
          </a:xfrm>
        </p:grpSpPr>
        <p:sp>
          <p:nvSpPr>
            <p:cNvPr id="11" name="TextBox 6"/>
            <p:cNvSpPr txBox="1"/>
            <p:nvPr/>
          </p:nvSpPr>
          <p:spPr>
            <a:xfrm>
              <a:off x="92460" y="1196752"/>
              <a:ext cx="1692188" cy="584776"/>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GB" sz="1600" dirty="0" smtClean="0">
                  <a:latin typeface="Gill Sans"/>
                  <a:cs typeface="Gill Sans"/>
                </a:rPr>
                <a:t>Global Goal on Adaptation</a:t>
              </a:r>
              <a:endParaRPr lang="en-GB" sz="1600" dirty="0">
                <a:latin typeface="Gill Sans"/>
                <a:cs typeface="Gill Sans"/>
              </a:endParaRPr>
            </a:p>
          </p:txBody>
        </p:sp>
        <p:cxnSp>
          <p:nvCxnSpPr>
            <p:cNvPr id="15" name="Conector recto de flecha 14"/>
            <p:cNvCxnSpPr/>
            <p:nvPr/>
          </p:nvCxnSpPr>
          <p:spPr>
            <a:xfrm>
              <a:off x="344488" y="2168860"/>
              <a:ext cx="936104" cy="0"/>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cxnSp>
          <p:nvCxnSpPr>
            <p:cNvPr id="17" name="Conector recto de flecha 16"/>
            <p:cNvCxnSpPr/>
            <p:nvPr/>
          </p:nvCxnSpPr>
          <p:spPr>
            <a:xfrm>
              <a:off x="344488" y="1772816"/>
              <a:ext cx="0" cy="792088"/>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grpSp>
      <p:sp>
        <p:nvSpPr>
          <p:cNvPr id="16" name="Rectangle 1"/>
          <p:cNvSpPr>
            <a:spLocks noChangeArrowheads="1"/>
          </p:cNvSpPr>
          <p:nvPr/>
        </p:nvSpPr>
        <p:spPr bwMode="auto">
          <a:xfrm>
            <a:off x="164468" y="225425"/>
            <a:ext cx="8316923" cy="830997"/>
          </a:xfrm>
          <a:prstGeom prst="rect">
            <a:avLst/>
          </a:prstGeom>
          <a:noFill/>
          <a:ln w="9525">
            <a:noFill/>
            <a:miter lim="800000"/>
            <a:headEnd/>
            <a:tailEnd/>
          </a:ln>
        </p:spPr>
        <p:txBody>
          <a:bodyPr wrap="square">
            <a:spAutoFit/>
          </a:bodyPr>
          <a:lstStyle/>
          <a:p>
            <a:r>
              <a:rPr lang="en-GB" dirty="0" smtClean="0">
                <a:solidFill>
                  <a:srgbClr val="660066"/>
                </a:solidFill>
                <a:latin typeface="Gill Sans" pitchFamily="34" charset="0"/>
              </a:rPr>
              <a:t>II. a. How? Linkages of the Adaptation Communication and other provisions of the Paris Agreement </a:t>
            </a:r>
            <a:endParaRPr lang="en-GB" dirty="0">
              <a:solidFill>
                <a:srgbClr val="660066"/>
              </a:solidFill>
              <a:latin typeface="Gill Sans" pitchFamily="34" charset="0"/>
            </a:endParaRPr>
          </a:p>
        </p:txBody>
      </p:sp>
      <p:cxnSp>
        <p:nvCxnSpPr>
          <p:cNvPr id="18" name="Conector recto de flecha 17"/>
          <p:cNvCxnSpPr/>
          <p:nvPr/>
        </p:nvCxnSpPr>
        <p:spPr>
          <a:xfrm>
            <a:off x="1764196" y="3861048"/>
            <a:ext cx="324036" cy="0"/>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cxnSp>
        <p:nvCxnSpPr>
          <p:cNvPr id="20" name="Conector angular 19"/>
          <p:cNvCxnSpPr/>
          <p:nvPr/>
        </p:nvCxnSpPr>
        <p:spPr>
          <a:xfrm flipV="1">
            <a:off x="1755973" y="2060848"/>
            <a:ext cx="3312368" cy="2376264"/>
          </a:xfrm>
          <a:prstGeom prst="bentConnector3">
            <a:avLst>
              <a:gd name="adj1" fmla="val 93398"/>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79347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
          <p:cNvSpPr>
            <a:spLocks noChangeArrowheads="1"/>
          </p:cNvSpPr>
          <p:nvPr/>
        </p:nvSpPr>
        <p:spPr bwMode="auto">
          <a:xfrm>
            <a:off x="200472" y="692696"/>
            <a:ext cx="8316923" cy="461665"/>
          </a:xfrm>
          <a:prstGeom prst="rect">
            <a:avLst/>
          </a:prstGeom>
          <a:noFill/>
          <a:ln w="9525">
            <a:noFill/>
            <a:miter lim="800000"/>
            <a:headEnd/>
            <a:tailEnd/>
          </a:ln>
        </p:spPr>
        <p:txBody>
          <a:bodyPr wrap="square">
            <a:spAutoFit/>
          </a:bodyPr>
          <a:lstStyle/>
          <a:p>
            <a:r>
              <a:rPr lang="en-GB" dirty="0" smtClean="0">
                <a:solidFill>
                  <a:srgbClr val="660066"/>
                </a:solidFill>
                <a:latin typeface="Gill Sans" pitchFamily="34" charset="0"/>
              </a:rPr>
              <a:t>II. b. How? Implementation timeline</a:t>
            </a:r>
            <a:endParaRPr lang="en-GB" dirty="0">
              <a:solidFill>
                <a:srgbClr val="660066"/>
              </a:solidFill>
              <a:latin typeface="Gill Sans" pitchFamily="34" charset="0"/>
            </a:endParaRPr>
          </a:p>
        </p:txBody>
      </p:sp>
      <p:grpSp>
        <p:nvGrpSpPr>
          <p:cNvPr id="19" name="Group 2"/>
          <p:cNvGrpSpPr/>
          <p:nvPr/>
        </p:nvGrpSpPr>
        <p:grpSpPr>
          <a:xfrm>
            <a:off x="308484" y="2204864"/>
            <a:ext cx="8496944" cy="209497"/>
            <a:chOff x="363439" y="2325976"/>
            <a:chExt cx="7842299" cy="157123"/>
          </a:xfrm>
          <a:solidFill>
            <a:schemeClr val="bg1">
              <a:lumMod val="85000"/>
            </a:schemeClr>
          </a:solidFill>
          <a:effectLst>
            <a:outerShdw blurRad="50800" dist="76200" dir="2700000" algn="tl" rotWithShape="0">
              <a:prstClr val="black">
                <a:alpha val="40000"/>
              </a:prstClr>
            </a:outerShdw>
          </a:effectLst>
        </p:grpSpPr>
        <p:cxnSp>
          <p:nvCxnSpPr>
            <p:cNvPr id="21" name="Straight Connector 3"/>
            <p:cNvCxnSpPr/>
            <p:nvPr/>
          </p:nvCxnSpPr>
          <p:spPr>
            <a:xfrm>
              <a:off x="396669" y="2402573"/>
              <a:ext cx="7809069" cy="31415"/>
            </a:xfrm>
            <a:prstGeom prst="line">
              <a:avLst/>
            </a:prstGeom>
            <a:grpFill/>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Oval 4"/>
            <p:cNvSpPr/>
            <p:nvPr/>
          </p:nvSpPr>
          <p:spPr>
            <a:xfrm>
              <a:off x="363439"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23" name="Oval 5"/>
            <p:cNvSpPr/>
            <p:nvPr/>
          </p:nvSpPr>
          <p:spPr>
            <a:xfrm>
              <a:off x="831453" y="2325976"/>
              <a:ext cx="153194" cy="1531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24" name="Oval 6"/>
            <p:cNvSpPr/>
            <p:nvPr/>
          </p:nvSpPr>
          <p:spPr>
            <a:xfrm>
              <a:off x="1299467" y="2329905"/>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25" name="Oval 7"/>
            <p:cNvSpPr/>
            <p:nvPr/>
          </p:nvSpPr>
          <p:spPr>
            <a:xfrm>
              <a:off x="1767481"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26" name="Oval 8"/>
            <p:cNvSpPr/>
            <p:nvPr/>
          </p:nvSpPr>
          <p:spPr>
            <a:xfrm>
              <a:off x="2235495"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27" name="Oval 9"/>
            <p:cNvSpPr/>
            <p:nvPr/>
          </p:nvSpPr>
          <p:spPr>
            <a:xfrm>
              <a:off x="2703509"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28" name="Oval 11"/>
            <p:cNvSpPr/>
            <p:nvPr/>
          </p:nvSpPr>
          <p:spPr>
            <a:xfrm>
              <a:off x="3639537"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29" name="Oval 12"/>
            <p:cNvSpPr/>
            <p:nvPr/>
          </p:nvSpPr>
          <p:spPr>
            <a:xfrm>
              <a:off x="4107551"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30" name="Oval 13"/>
            <p:cNvSpPr/>
            <p:nvPr/>
          </p:nvSpPr>
          <p:spPr>
            <a:xfrm>
              <a:off x="4575565"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31" name="Oval 14"/>
            <p:cNvSpPr/>
            <p:nvPr/>
          </p:nvSpPr>
          <p:spPr>
            <a:xfrm>
              <a:off x="5043579"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32" name="Oval 16"/>
            <p:cNvSpPr/>
            <p:nvPr/>
          </p:nvSpPr>
          <p:spPr>
            <a:xfrm>
              <a:off x="5979607"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33" name="Oval 17"/>
            <p:cNvSpPr/>
            <p:nvPr/>
          </p:nvSpPr>
          <p:spPr>
            <a:xfrm>
              <a:off x="6447621"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34" name="Oval 18"/>
            <p:cNvSpPr/>
            <p:nvPr/>
          </p:nvSpPr>
          <p:spPr>
            <a:xfrm>
              <a:off x="6915635" y="2325976"/>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sp>
          <p:nvSpPr>
            <p:cNvPr id="35" name="Oval 19"/>
            <p:cNvSpPr/>
            <p:nvPr/>
          </p:nvSpPr>
          <p:spPr>
            <a:xfrm>
              <a:off x="7383649" y="2327758"/>
              <a:ext cx="153194" cy="153194"/>
            </a:xfrm>
            <a:prstGeom prst="ellipse">
              <a:avLst/>
            </a:prstGeom>
            <a:grpFill/>
            <a:ln>
              <a:noFill/>
            </a:ln>
            <a:effectLst>
              <a:outerShdw blurRad="50800" dist="25400" dir="540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ochin" charset="0"/>
                <a:ea typeface="Cochin" charset="0"/>
                <a:cs typeface="Cochin" charset="0"/>
              </a:endParaRPr>
            </a:p>
          </p:txBody>
        </p:sp>
      </p:grpSp>
      <p:pic>
        <p:nvPicPr>
          <p:cNvPr id="38" name="Picture 132">
            <a:hlinkClick r:id="rId3" action="ppaction://hlinksldjump"/>
          </p:cNvPr>
          <p:cNvPicPr>
            <a:picLocks noChangeAspect="1"/>
          </p:cNvPicPr>
          <p:nvPr/>
        </p:nvPicPr>
        <p:blipFill>
          <a:blip r:embed="rId4">
            <a:duotone>
              <a:schemeClr val="accent5">
                <a:shade val="45000"/>
                <a:satMod val="135000"/>
              </a:schemeClr>
              <a:prstClr val="white"/>
            </a:duotone>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tretch>
            <a:fillRect/>
          </a:stretch>
        </p:blipFill>
        <p:spPr>
          <a:xfrm>
            <a:off x="704528" y="2060848"/>
            <a:ext cx="451637" cy="555861"/>
          </a:xfrm>
          <a:prstGeom prst="rect">
            <a:avLst/>
          </a:prstGeom>
          <a:effectLst>
            <a:outerShdw blurRad="50800" dist="25400" dir="1800000" algn="tl" rotWithShape="0">
              <a:prstClr val="black">
                <a:alpha val="40000"/>
              </a:prstClr>
            </a:outerShdw>
          </a:effectLst>
        </p:spPr>
      </p:pic>
      <p:grpSp>
        <p:nvGrpSpPr>
          <p:cNvPr id="39" name="Group 15"/>
          <p:cNvGrpSpPr/>
          <p:nvPr/>
        </p:nvGrpSpPr>
        <p:grpSpPr>
          <a:xfrm>
            <a:off x="3224808" y="2024844"/>
            <a:ext cx="5485666" cy="572081"/>
            <a:chOff x="3002976" y="2427734"/>
            <a:chExt cx="5063692" cy="429061"/>
          </a:xfrm>
        </p:grpSpPr>
        <p:pic>
          <p:nvPicPr>
            <p:cNvPr id="40" name="Picture 281">
              <a:hlinkClick r:id="rId3"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02976" y="2439899"/>
              <a:ext cx="416896" cy="416896"/>
            </a:xfrm>
            <a:prstGeom prst="rect">
              <a:avLst/>
            </a:prstGeom>
            <a:effectLst>
              <a:outerShdw blurRad="50800" dist="25400" dir="1800000" algn="tl" rotWithShape="0">
                <a:prstClr val="black">
                  <a:alpha val="40000"/>
                </a:prstClr>
              </a:outerShdw>
            </a:effectLst>
          </p:spPr>
        </p:pic>
        <p:pic>
          <p:nvPicPr>
            <p:cNvPr id="41" name="Picture 28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07232" y="2427734"/>
              <a:ext cx="416896" cy="416896"/>
            </a:xfrm>
            <a:prstGeom prst="rect">
              <a:avLst/>
            </a:prstGeom>
            <a:effectLst>
              <a:outerShdw blurRad="50800" dist="25400" dir="5400000" algn="ctr" rotWithShape="0">
                <a:srgbClr val="000000">
                  <a:alpha val="43137"/>
                </a:srgbClr>
              </a:outerShdw>
            </a:effectLst>
          </p:spPr>
        </p:pic>
        <p:pic>
          <p:nvPicPr>
            <p:cNvPr id="42" name="Picture 28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49772" y="2427734"/>
              <a:ext cx="416896" cy="416896"/>
            </a:xfrm>
            <a:prstGeom prst="rect">
              <a:avLst/>
            </a:prstGeom>
            <a:effectLst>
              <a:outerShdw blurRad="50800" dist="25400" dir="5400000" algn="ctr" rotWithShape="0">
                <a:srgbClr val="000000">
                  <a:alpha val="43137"/>
                </a:srgbClr>
              </a:outerShdw>
            </a:effectLst>
          </p:spPr>
        </p:pic>
      </p:grpSp>
      <p:sp>
        <p:nvSpPr>
          <p:cNvPr id="43" name="CuadroTexto 26"/>
          <p:cNvSpPr txBox="1">
            <a:spLocks noChangeArrowheads="1"/>
          </p:cNvSpPr>
          <p:nvPr/>
        </p:nvSpPr>
        <p:spPr bwMode="auto">
          <a:xfrm>
            <a:off x="129047" y="1628800"/>
            <a:ext cx="9776953" cy="323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287" tIns="53643" rIns="107287" bIns="53643">
            <a:spAutoFit/>
          </a:bodyPr>
          <a:lstStyle>
            <a:lvl1pPr>
              <a:defRPr>
                <a:solidFill>
                  <a:schemeClr val="tx1"/>
                </a:solidFill>
                <a:latin typeface="Calibri" charset="0"/>
                <a:ea typeface="MS PGothic" charset="0"/>
                <a:cs typeface="MS PGothic" charset="0"/>
              </a:defRPr>
            </a:lvl1pPr>
            <a:lvl2pPr marL="742950" indent="-285750">
              <a:defRPr>
                <a:solidFill>
                  <a:schemeClr val="tx1"/>
                </a:solidFill>
                <a:latin typeface="Calibri" charset="0"/>
                <a:ea typeface="MS PGothic" charset="0"/>
                <a:cs typeface="MS PGothic" charset="0"/>
              </a:defRPr>
            </a:lvl2pPr>
            <a:lvl3pPr marL="1143000" indent="-228600">
              <a:defRPr>
                <a:solidFill>
                  <a:schemeClr val="tx1"/>
                </a:solidFill>
                <a:latin typeface="Calibri" charset="0"/>
                <a:ea typeface="MS PGothic" charset="0"/>
                <a:cs typeface="MS PGothic" charset="0"/>
              </a:defRPr>
            </a:lvl3pPr>
            <a:lvl4pPr marL="1600200" indent="-228600">
              <a:defRPr>
                <a:solidFill>
                  <a:schemeClr val="tx1"/>
                </a:solidFill>
                <a:latin typeface="Calibri" charset="0"/>
                <a:ea typeface="MS PGothic" charset="0"/>
                <a:cs typeface="MS PGothic" charset="0"/>
              </a:defRPr>
            </a:lvl4pPr>
            <a:lvl5pPr marL="2057400" indent="-22860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r>
              <a:rPr lang="es-CO" sz="1400" dirty="0" smtClean="0">
                <a:latin typeface="Cochin" charset="0"/>
                <a:ea typeface="Cochin" charset="0"/>
                <a:cs typeface="Cochin" charset="0"/>
              </a:rPr>
              <a:t>2017  </a:t>
            </a:r>
            <a:r>
              <a:rPr lang="es-CO" sz="1400" b="1" dirty="0" smtClean="0">
                <a:latin typeface="Cochin" charset="0"/>
                <a:ea typeface="Cochin" charset="0"/>
                <a:cs typeface="Cochin" charset="0"/>
              </a:rPr>
              <a:t>2018</a:t>
            </a:r>
            <a:r>
              <a:rPr lang="es-CO" sz="1400" dirty="0">
                <a:latin typeface="Cochin" charset="0"/>
                <a:ea typeface="Cochin" charset="0"/>
                <a:cs typeface="Cochin" charset="0"/>
              </a:rPr>
              <a:t>	 </a:t>
            </a:r>
            <a:r>
              <a:rPr lang="es-CO" sz="1400" dirty="0" smtClean="0">
                <a:latin typeface="Cochin" charset="0"/>
                <a:ea typeface="Cochin" charset="0"/>
                <a:cs typeface="Cochin" charset="0"/>
              </a:rPr>
              <a:t>2019   </a:t>
            </a:r>
            <a:r>
              <a:rPr lang="es-CO" sz="1400" b="1" dirty="0">
                <a:latin typeface="Cochin" charset="0"/>
                <a:ea typeface="Cochin" charset="0"/>
                <a:cs typeface="Cochin" charset="0"/>
              </a:rPr>
              <a:t>2020	</a:t>
            </a:r>
            <a:r>
              <a:rPr lang="es-CO" sz="1400" dirty="0">
                <a:latin typeface="Cochin" charset="0"/>
                <a:ea typeface="Cochin" charset="0"/>
                <a:cs typeface="Cochin" charset="0"/>
              </a:rPr>
              <a:t>  </a:t>
            </a:r>
            <a:r>
              <a:rPr lang="es-CO" sz="1400" dirty="0" smtClean="0">
                <a:latin typeface="Cochin" charset="0"/>
                <a:ea typeface="Cochin" charset="0"/>
                <a:cs typeface="Cochin" charset="0"/>
              </a:rPr>
              <a:t> 2021   2022    </a:t>
            </a:r>
            <a:r>
              <a:rPr lang="es-CO" sz="1400" b="1" dirty="0" smtClean="0">
                <a:latin typeface="Cochin" charset="0"/>
                <a:ea typeface="Cochin" charset="0"/>
                <a:cs typeface="Cochin" charset="0"/>
              </a:rPr>
              <a:t>2023</a:t>
            </a:r>
            <a:r>
              <a:rPr lang="es-CO" sz="1400" dirty="0" smtClean="0">
                <a:latin typeface="Cochin" charset="0"/>
                <a:ea typeface="Cochin" charset="0"/>
                <a:cs typeface="Cochin" charset="0"/>
              </a:rPr>
              <a:t>   2024  </a:t>
            </a:r>
            <a:r>
              <a:rPr lang="es-CO" sz="1400" b="1" dirty="0" smtClean="0">
                <a:latin typeface="Cochin" charset="0"/>
                <a:ea typeface="Cochin" charset="0"/>
                <a:cs typeface="Cochin" charset="0"/>
              </a:rPr>
              <a:t>2025</a:t>
            </a:r>
            <a:r>
              <a:rPr lang="es-CO" sz="1400" dirty="0" smtClean="0">
                <a:latin typeface="Cochin" charset="0"/>
                <a:ea typeface="Cochin" charset="0"/>
                <a:cs typeface="Cochin" charset="0"/>
              </a:rPr>
              <a:t>   </a:t>
            </a:r>
            <a:r>
              <a:rPr lang="es-CO" sz="1400" dirty="0" smtClean="0">
                <a:latin typeface="Cochin" charset="0"/>
                <a:ea typeface="Cochin" charset="0"/>
                <a:cs typeface="Cochin" charset="0"/>
              </a:rPr>
              <a:t>2026   2027   </a:t>
            </a:r>
            <a:r>
              <a:rPr lang="es-CO" sz="1400" b="1" dirty="0" smtClean="0">
                <a:latin typeface="Cochin" charset="0"/>
                <a:ea typeface="Cochin" charset="0"/>
                <a:cs typeface="Cochin" charset="0"/>
              </a:rPr>
              <a:t>2028</a:t>
            </a:r>
            <a:r>
              <a:rPr lang="es-CO" sz="1400" dirty="0" smtClean="0">
                <a:latin typeface="Cochin" charset="0"/>
                <a:ea typeface="Cochin" charset="0"/>
                <a:cs typeface="Cochin" charset="0"/>
              </a:rPr>
              <a:t>    2029   </a:t>
            </a:r>
            <a:r>
              <a:rPr lang="es-CO" sz="1400" b="1" dirty="0" smtClean="0">
                <a:latin typeface="Cochin" charset="0"/>
                <a:ea typeface="Cochin" charset="0"/>
                <a:cs typeface="Cochin" charset="0"/>
              </a:rPr>
              <a:t> 2030    </a:t>
            </a:r>
            <a:r>
              <a:rPr lang="es-CO" sz="1400" dirty="0" smtClean="0">
                <a:latin typeface="Cochin" charset="0"/>
                <a:ea typeface="Cochin" charset="0"/>
                <a:cs typeface="Cochin" charset="0"/>
              </a:rPr>
              <a:t>2031  2032   </a:t>
            </a:r>
            <a:r>
              <a:rPr lang="es-CO" sz="1400" b="1" dirty="0" smtClean="0">
                <a:latin typeface="Cochin" charset="0"/>
                <a:ea typeface="Cochin" charset="0"/>
                <a:cs typeface="Cochin" charset="0"/>
              </a:rPr>
              <a:t>2033</a:t>
            </a:r>
            <a:endParaRPr lang="es-CO" sz="1400" dirty="0">
              <a:latin typeface="Cochin" charset="0"/>
              <a:ea typeface="Cochin" charset="0"/>
              <a:cs typeface="Cochin" charset="0"/>
            </a:endParaRPr>
          </a:p>
        </p:txBody>
      </p:sp>
      <p:grpSp>
        <p:nvGrpSpPr>
          <p:cNvPr id="3" name="Group 2"/>
          <p:cNvGrpSpPr/>
          <p:nvPr/>
        </p:nvGrpSpPr>
        <p:grpSpPr>
          <a:xfrm>
            <a:off x="308484" y="4725150"/>
            <a:ext cx="8352928" cy="508106"/>
            <a:chOff x="344488" y="5364231"/>
            <a:chExt cx="8318968" cy="381003"/>
          </a:xfrm>
        </p:grpSpPr>
        <p:cxnSp>
          <p:nvCxnSpPr>
            <p:cNvPr id="44" name="Conector recto 75"/>
            <p:cNvCxnSpPr>
              <a:cxnSpLocks noChangeShapeType="1"/>
            </p:cNvCxnSpPr>
            <p:nvPr/>
          </p:nvCxnSpPr>
          <p:spPr bwMode="auto">
            <a:xfrm flipV="1">
              <a:off x="380346" y="5661200"/>
              <a:ext cx="8283110" cy="4"/>
            </a:xfrm>
            <a:prstGeom prst="line">
              <a:avLst/>
            </a:prstGeom>
            <a:noFill/>
            <a:ln w="12700">
              <a:solidFill>
                <a:schemeClr val="accent2"/>
              </a:solidFill>
              <a:round/>
              <a:headEnd/>
              <a:tailEnd/>
            </a:ln>
            <a:effectLst>
              <a:outerShdw blurRad="50800" dist="25400" dir="2700000" algn="tl" rotWithShape="0">
                <a:prstClr val="black">
                  <a:alpha val="40000"/>
                </a:prstClr>
              </a:outerShdw>
            </a:effectLst>
            <a:extLst>
              <a:ext uri="{909E8E84-426E-40dd-AFC4-6F175D3DCCD1}">
                <a14:hiddenFill xmlns:a14="http://schemas.microsoft.com/office/drawing/2010/main">
                  <a:noFill/>
                </a14:hiddenFill>
              </a:ext>
            </a:extLst>
          </p:spPr>
        </p:cxnSp>
        <p:sp>
          <p:nvSpPr>
            <p:cNvPr id="46" name="TextBox 36">
              <a:hlinkClick r:id="rId7" action="ppaction://hlinksldjump"/>
            </p:cNvPr>
            <p:cNvSpPr txBox="1"/>
            <p:nvPr/>
          </p:nvSpPr>
          <p:spPr>
            <a:xfrm>
              <a:off x="344488" y="5364231"/>
              <a:ext cx="806871" cy="323777"/>
            </a:xfrm>
            <a:prstGeom prst="rect">
              <a:avLst/>
            </a:prstGeom>
            <a:noFill/>
          </p:spPr>
          <p:txBody>
            <a:bodyPr wrap="square" lIns="107287" tIns="53643" rIns="107287" bIns="53643" rtlCol="0">
              <a:spAutoFit/>
            </a:bodyPr>
            <a:lstStyle/>
            <a:p>
              <a:pPr algn="ctr"/>
              <a:r>
                <a:rPr lang="es-ES_tradnl" sz="1400" b="1" dirty="0">
                  <a:latin typeface="Cochin" charset="0"/>
                  <a:ea typeface="Cochin" charset="0"/>
                  <a:cs typeface="Cochin" charset="0"/>
                </a:rPr>
                <a:t>NDCs</a:t>
              </a:r>
            </a:p>
          </p:txBody>
        </p:sp>
        <p:cxnSp>
          <p:nvCxnSpPr>
            <p:cNvPr id="47" name="Conector recto 92"/>
            <p:cNvCxnSpPr>
              <a:cxnSpLocks noChangeShapeType="1"/>
            </p:cNvCxnSpPr>
            <p:nvPr/>
          </p:nvCxnSpPr>
          <p:spPr bwMode="auto">
            <a:xfrm>
              <a:off x="1922223" y="5553213"/>
              <a:ext cx="0" cy="192021"/>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Lst>
          </p:spPr>
        </p:cxnSp>
        <p:cxnSp>
          <p:nvCxnSpPr>
            <p:cNvPr id="48" name="Conector recto 92"/>
            <p:cNvCxnSpPr>
              <a:cxnSpLocks noChangeShapeType="1"/>
            </p:cNvCxnSpPr>
            <p:nvPr/>
          </p:nvCxnSpPr>
          <p:spPr bwMode="auto">
            <a:xfrm>
              <a:off x="4468114" y="5553210"/>
              <a:ext cx="0" cy="192021"/>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Lst>
          </p:spPr>
        </p:cxnSp>
        <p:cxnSp>
          <p:nvCxnSpPr>
            <p:cNvPr id="49" name="Conector recto 92"/>
            <p:cNvCxnSpPr>
              <a:cxnSpLocks noChangeShapeType="1"/>
            </p:cNvCxnSpPr>
            <p:nvPr/>
          </p:nvCxnSpPr>
          <p:spPr bwMode="auto">
            <a:xfrm>
              <a:off x="7049863" y="5553210"/>
              <a:ext cx="0" cy="192021"/>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Lst>
          </p:spPr>
        </p:cxnSp>
      </p:grpSp>
      <p:cxnSp>
        <p:nvCxnSpPr>
          <p:cNvPr id="50" name="Straight Connector 169"/>
          <p:cNvCxnSpPr/>
          <p:nvPr/>
        </p:nvCxnSpPr>
        <p:spPr>
          <a:xfrm>
            <a:off x="308484" y="3212976"/>
            <a:ext cx="8388932" cy="36004"/>
          </a:xfrm>
          <a:prstGeom prst="line">
            <a:avLst/>
          </a:prstGeom>
          <a:ln w="12700">
            <a:solidFill>
              <a:srgbClr val="FF2F92"/>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51" name="TextBox 174"/>
          <p:cNvSpPr txBox="1"/>
          <p:nvPr/>
        </p:nvSpPr>
        <p:spPr>
          <a:xfrm>
            <a:off x="380492" y="2708920"/>
            <a:ext cx="1152128" cy="308388"/>
          </a:xfrm>
          <a:prstGeom prst="rect">
            <a:avLst/>
          </a:prstGeom>
          <a:noFill/>
          <a:ln>
            <a:noFill/>
          </a:ln>
        </p:spPr>
        <p:txBody>
          <a:bodyPr wrap="square" lIns="107287" tIns="53643" rIns="107287" bIns="53643" rtlCol="0">
            <a:spAutoFit/>
          </a:bodyPr>
          <a:lstStyle/>
          <a:p>
            <a:r>
              <a:rPr lang="en-US" sz="1300" b="1" dirty="0" err="1" smtClean="0">
                <a:solidFill>
                  <a:srgbClr val="000000"/>
                </a:solidFill>
                <a:latin typeface="Cochin" charset="0"/>
                <a:ea typeface="Cochin" charset="0"/>
                <a:cs typeface="Cochin" charset="0"/>
              </a:rPr>
              <a:t>NatComms</a:t>
            </a:r>
            <a:endParaRPr lang="en-US" sz="1300" b="1" dirty="0">
              <a:solidFill>
                <a:srgbClr val="000000"/>
              </a:solidFill>
              <a:latin typeface="Cochin" charset="0"/>
              <a:ea typeface="Cochin" charset="0"/>
              <a:cs typeface="Cochin" charset="0"/>
            </a:endParaRPr>
          </a:p>
        </p:txBody>
      </p:sp>
      <p:sp>
        <p:nvSpPr>
          <p:cNvPr id="52" name="Oval 171"/>
          <p:cNvSpPr/>
          <p:nvPr/>
        </p:nvSpPr>
        <p:spPr>
          <a:xfrm>
            <a:off x="1784648" y="3104964"/>
            <a:ext cx="165960" cy="204259"/>
          </a:xfrm>
          <a:prstGeom prst="ellipse">
            <a:avLst/>
          </a:prstGeom>
          <a:solidFill>
            <a:srgbClr val="FF2F92"/>
          </a:solidFill>
          <a:ln>
            <a:noFill/>
          </a:ln>
        </p:spPr>
        <p:style>
          <a:lnRef idx="1">
            <a:schemeClr val="accent1"/>
          </a:lnRef>
          <a:fillRef idx="3">
            <a:schemeClr val="accent1"/>
          </a:fillRef>
          <a:effectRef idx="2">
            <a:schemeClr val="accent1"/>
          </a:effectRef>
          <a:fontRef idx="minor">
            <a:schemeClr val="lt1"/>
          </a:fontRef>
        </p:style>
        <p:txBody>
          <a:bodyPr lIns="107287" tIns="53643" rIns="107287" bIns="53643" rtlCol="0" anchor="ctr"/>
          <a:lstStyle/>
          <a:p>
            <a:pPr algn="ctr"/>
            <a:endParaRPr lang="en-US">
              <a:solidFill>
                <a:srgbClr val="002060"/>
              </a:solidFill>
            </a:endParaRPr>
          </a:p>
        </p:txBody>
      </p:sp>
      <p:sp>
        <p:nvSpPr>
          <p:cNvPr id="53" name="Oval 171"/>
          <p:cNvSpPr/>
          <p:nvPr/>
        </p:nvSpPr>
        <p:spPr>
          <a:xfrm>
            <a:off x="5961112" y="3104964"/>
            <a:ext cx="165960" cy="204259"/>
          </a:xfrm>
          <a:prstGeom prst="ellipse">
            <a:avLst/>
          </a:prstGeom>
          <a:solidFill>
            <a:srgbClr val="FF2F92"/>
          </a:solidFill>
          <a:ln>
            <a:noFill/>
          </a:ln>
        </p:spPr>
        <p:style>
          <a:lnRef idx="1">
            <a:schemeClr val="accent1"/>
          </a:lnRef>
          <a:fillRef idx="3">
            <a:schemeClr val="accent1"/>
          </a:fillRef>
          <a:effectRef idx="2">
            <a:schemeClr val="accent1"/>
          </a:effectRef>
          <a:fontRef idx="minor">
            <a:schemeClr val="lt1"/>
          </a:fontRef>
        </p:style>
        <p:txBody>
          <a:bodyPr lIns="107287" tIns="53643" rIns="107287" bIns="53643" rtlCol="0" anchor="ctr"/>
          <a:lstStyle/>
          <a:p>
            <a:pPr algn="ctr"/>
            <a:endParaRPr lang="en-US">
              <a:solidFill>
                <a:srgbClr val="002060"/>
              </a:solidFill>
            </a:endParaRPr>
          </a:p>
        </p:txBody>
      </p:sp>
      <p:sp>
        <p:nvSpPr>
          <p:cNvPr id="54" name="Oval 171"/>
          <p:cNvSpPr/>
          <p:nvPr/>
        </p:nvSpPr>
        <p:spPr>
          <a:xfrm>
            <a:off x="3836876" y="3068960"/>
            <a:ext cx="165960" cy="204259"/>
          </a:xfrm>
          <a:prstGeom prst="ellipse">
            <a:avLst/>
          </a:prstGeom>
          <a:solidFill>
            <a:srgbClr val="FF2F92"/>
          </a:solidFill>
          <a:ln>
            <a:noFill/>
          </a:ln>
        </p:spPr>
        <p:style>
          <a:lnRef idx="1">
            <a:schemeClr val="accent1"/>
          </a:lnRef>
          <a:fillRef idx="3">
            <a:schemeClr val="accent1"/>
          </a:fillRef>
          <a:effectRef idx="2">
            <a:schemeClr val="accent1"/>
          </a:effectRef>
          <a:fontRef idx="minor">
            <a:schemeClr val="lt1"/>
          </a:fontRef>
        </p:style>
        <p:txBody>
          <a:bodyPr lIns="107287" tIns="53643" rIns="107287" bIns="53643" rtlCol="0" anchor="ctr"/>
          <a:lstStyle/>
          <a:p>
            <a:pPr algn="ctr"/>
            <a:endParaRPr lang="en-US">
              <a:solidFill>
                <a:srgbClr val="002060"/>
              </a:solidFill>
            </a:endParaRPr>
          </a:p>
        </p:txBody>
      </p:sp>
      <p:sp>
        <p:nvSpPr>
          <p:cNvPr id="55" name="Oval 171"/>
          <p:cNvSpPr/>
          <p:nvPr/>
        </p:nvSpPr>
        <p:spPr>
          <a:xfrm>
            <a:off x="7905328" y="3140968"/>
            <a:ext cx="165960" cy="204259"/>
          </a:xfrm>
          <a:prstGeom prst="ellipse">
            <a:avLst/>
          </a:prstGeom>
          <a:solidFill>
            <a:srgbClr val="FF2F92"/>
          </a:solidFill>
          <a:ln>
            <a:noFill/>
          </a:ln>
        </p:spPr>
        <p:style>
          <a:lnRef idx="1">
            <a:schemeClr val="accent1"/>
          </a:lnRef>
          <a:fillRef idx="3">
            <a:schemeClr val="accent1"/>
          </a:fillRef>
          <a:effectRef idx="2">
            <a:schemeClr val="accent1"/>
          </a:effectRef>
          <a:fontRef idx="minor">
            <a:schemeClr val="lt1"/>
          </a:fontRef>
        </p:style>
        <p:txBody>
          <a:bodyPr lIns="107287" tIns="53643" rIns="107287" bIns="53643" rtlCol="0" anchor="ctr"/>
          <a:lstStyle/>
          <a:p>
            <a:pPr algn="ctr"/>
            <a:endParaRPr lang="en-US">
              <a:solidFill>
                <a:srgbClr val="002060"/>
              </a:solidFill>
            </a:endParaRPr>
          </a:p>
        </p:txBody>
      </p:sp>
      <p:cxnSp>
        <p:nvCxnSpPr>
          <p:cNvPr id="56" name="Straight Connector 254"/>
          <p:cNvCxnSpPr/>
          <p:nvPr/>
        </p:nvCxnSpPr>
        <p:spPr>
          <a:xfrm>
            <a:off x="344488" y="3969060"/>
            <a:ext cx="8388932" cy="0"/>
          </a:xfrm>
          <a:prstGeom prst="line">
            <a:avLst/>
          </a:prstGeom>
          <a:ln w="12700">
            <a:solidFill>
              <a:srgbClr val="55D0D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57" name="TextBox 174"/>
          <p:cNvSpPr txBox="1"/>
          <p:nvPr/>
        </p:nvSpPr>
        <p:spPr>
          <a:xfrm>
            <a:off x="128464" y="3465004"/>
            <a:ext cx="1656184" cy="323777"/>
          </a:xfrm>
          <a:prstGeom prst="rect">
            <a:avLst/>
          </a:prstGeom>
          <a:noFill/>
          <a:ln>
            <a:noFill/>
          </a:ln>
        </p:spPr>
        <p:txBody>
          <a:bodyPr wrap="square" lIns="107287" tIns="53643" rIns="107287" bIns="53643" rtlCol="0">
            <a:spAutoFit/>
          </a:bodyPr>
          <a:lstStyle/>
          <a:p>
            <a:r>
              <a:rPr lang="en-US" sz="1400" b="1" dirty="0" smtClean="0">
                <a:solidFill>
                  <a:srgbClr val="000000"/>
                </a:solidFill>
                <a:latin typeface="Cochin" charset="0"/>
                <a:ea typeface="Cochin" charset="0"/>
                <a:cs typeface="Cochin" charset="0"/>
              </a:rPr>
              <a:t>Biennial Reports</a:t>
            </a:r>
            <a:endParaRPr lang="en-US" sz="1400" b="1" dirty="0">
              <a:solidFill>
                <a:srgbClr val="000000"/>
              </a:solidFill>
              <a:latin typeface="Cochin" charset="0"/>
              <a:ea typeface="Cochin" charset="0"/>
              <a:cs typeface="Cochin" charset="0"/>
            </a:endParaRPr>
          </a:p>
        </p:txBody>
      </p:sp>
      <p:sp>
        <p:nvSpPr>
          <p:cNvPr id="58" name="Oval 255"/>
          <p:cNvSpPr/>
          <p:nvPr/>
        </p:nvSpPr>
        <p:spPr>
          <a:xfrm>
            <a:off x="848544" y="3861048"/>
            <a:ext cx="165960" cy="204259"/>
          </a:xfrm>
          <a:prstGeom prst="ellips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2060"/>
              </a:solidFill>
            </a:endParaRPr>
          </a:p>
        </p:txBody>
      </p:sp>
      <p:sp>
        <p:nvSpPr>
          <p:cNvPr id="59" name="Oval 255"/>
          <p:cNvSpPr/>
          <p:nvPr/>
        </p:nvSpPr>
        <p:spPr>
          <a:xfrm>
            <a:off x="1856656" y="3861048"/>
            <a:ext cx="165960" cy="204259"/>
          </a:xfrm>
          <a:prstGeom prst="ellips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2060"/>
              </a:solidFill>
            </a:endParaRPr>
          </a:p>
        </p:txBody>
      </p:sp>
      <p:sp>
        <p:nvSpPr>
          <p:cNvPr id="60" name="Oval 257"/>
          <p:cNvSpPr/>
          <p:nvPr/>
        </p:nvSpPr>
        <p:spPr>
          <a:xfrm>
            <a:off x="2828764" y="3861048"/>
            <a:ext cx="165960" cy="204259"/>
          </a:xfrm>
          <a:prstGeom prst="ellipse">
            <a:avLst/>
          </a:prstGeom>
          <a:solidFill>
            <a:srgbClr val="55D0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2060"/>
              </a:solidFill>
            </a:endParaRPr>
          </a:p>
        </p:txBody>
      </p:sp>
      <p:sp>
        <p:nvSpPr>
          <p:cNvPr id="61" name="Oval 257"/>
          <p:cNvSpPr/>
          <p:nvPr/>
        </p:nvSpPr>
        <p:spPr>
          <a:xfrm>
            <a:off x="3800872" y="3861048"/>
            <a:ext cx="165960" cy="204259"/>
          </a:xfrm>
          <a:prstGeom prst="ellipse">
            <a:avLst/>
          </a:prstGeom>
          <a:solidFill>
            <a:srgbClr val="55D0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2060"/>
              </a:solidFill>
            </a:endParaRPr>
          </a:p>
        </p:txBody>
      </p:sp>
      <p:sp>
        <p:nvSpPr>
          <p:cNvPr id="62" name="Oval 257"/>
          <p:cNvSpPr/>
          <p:nvPr/>
        </p:nvSpPr>
        <p:spPr>
          <a:xfrm>
            <a:off x="4844988" y="3861048"/>
            <a:ext cx="165960" cy="204259"/>
          </a:xfrm>
          <a:prstGeom prst="ellipse">
            <a:avLst/>
          </a:prstGeom>
          <a:solidFill>
            <a:srgbClr val="55D0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2060"/>
              </a:solidFill>
            </a:endParaRPr>
          </a:p>
        </p:txBody>
      </p:sp>
      <p:sp>
        <p:nvSpPr>
          <p:cNvPr id="63" name="Oval 257"/>
          <p:cNvSpPr/>
          <p:nvPr/>
        </p:nvSpPr>
        <p:spPr>
          <a:xfrm>
            <a:off x="5925108" y="3861048"/>
            <a:ext cx="165960" cy="204259"/>
          </a:xfrm>
          <a:prstGeom prst="ellipse">
            <a:avLst/>
          </a:prstGeom>
          <a:solidFill>
            <a:srgbClr val="55D0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2060"/>
              </a:solidFill>
            </a:endParaRPr>
          </a:p>
        </p:txBody>
      </p:sp>
      <p:sp>
        <p:nvSpPr>
          <p:cNvPr id="64" name="Oval 257"/>
          <p:cNvSpPr/>
          <p:nvPr/>
        </p:nvSpPr>
        <p:spPr>
          <a:xfrm>
            <a:off x="6969224" y="3861048"/>
            <a:ext cx="165960" cy="204259"/>
          </a:xfrm>
          <a:prstGeom prst="ellipse">
            <a:avLst/>
          </a:prstGeom>
          <a:solidFill>
            <a:srgbClr val="55D0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2060"/>
              </a:solidFill>
            </a:endParaRPr>
          </a:p>
        </p:txBody>
      </p:sp>
      <p:sp>
        <p:nvSpPr>
          <p:cNvPr id="65" name="Oval 257"/>
          <p:cNvSpPr/>
          <p:nvPr/>
        </p:nvSpPr>
        <p:spPr>
          <a:xfrm>
            <a:off x="7869324" y="3861048"/>
            <a:ext cx="165960" cy="204259"/>
          </a:xfrm>
          <a:prstGeom prst="ellipse">
            <a:avLst/>
          </a:prstGeom>
          <a:solidFill>
            <a:srgbClr val="55D0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2060"/>
              </a:solidFill>
            </a:endParaRPr>
          </a:p>
        </p:txBody>
      </p:sp>
      <p:grpSp>
        <p:nvGrpSpPr>
          <p:cNvPr id="66" name="Group 292"/>
          <p:cNvGrpSpPr/>
          <p:nvPr/>
        </p:nvGrpSpPr>
        <p:grpSpPr>
          <a:xfrm>
            <a:off x="236947" y="5481222"/>
            <a:ext cx="8424465" cy="396048"/>
            <a:chOff x="160086" y="4322455"/>
            <a:chExt cx="7953925" cy="309156"/>
          </a:xfrm>
        </p:grpSpPr>
        <p:cxnSp>
          <p:nvCxnSpPr>
            <p:cNvPr id="67" name="Straight Connector 231"/>
            <p:cNvCxnSpPr/>
            <p:nvPr/>
          </p:nvCxnSpPr>
          <p:spPr>
            <a:xfrm>
              <a:off x="261620" y="4631608"/>
              <a:ext cx="7852391" cy="3"/>
            </a:xfrm>
            <a:prstGeom prst="line">
              <a:avLst/>
            </a:prstGeom>
            <a:ln w="12700">
              <a:solidFill>
                <a:srgbClr val="00B050"/>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68" name="TextBox 280"/>
            <p:cNvSpPr txBox="1"/>
            <p:nvPr/>
          </p:nvSpPr>
          <p:spPr>
            <a:xfrm>
              <a:off x="160086" y="4322455"/>
              <a:ext cx="593886" cy="230833"/>
            </a:xfrm>
            <a:prstGeom prst="rect">
              <a:avLst/>
            </a:prstGeom>
            <a:noFill/>
            <a:ln>
              <a:noFill/>
            </a:ln>
          </p:spPr>
          <p:txBody>
            <a:bodyPr wrap="none" rtlCol="0">
              <a:spAutoFit/>
            </a:bodyPr>
            <a:lstStyle/>
            <a:p>
              <a:r>
                <a:rPr lang="es-ES_tradnl" sz="1400" b="1" dirty="0" err="1" smtClean="0">
                  <a:solidFill>
                    <a:srgbClr val="000000"/>
                  </a:solidFill>
                  <a:latin typeface="Cochin" charset="0"/>
                  <a:ea typeface="Cochin" charset="0"/>
                  <a:cs typeface="Cochin" charset="0"/>
                </a:rPr>
                <a:t>NAPs</a:t>
              </a:r>
              <a:endParaRPr lang="es-ES_tradnl" sz="1400" b="1" dirty="0">
                <a:solidFill>
                  <a:srgbClr val="000000"/>
                </a:solidFill>
                <a:latin typeface="Cochin" charset="0"/>
                <a:ea typeface="Cochin" charset="0"/>
                <a:cs typeface="Cochin" charset="0"/>
              </a:endParaRPr>
            </a:p>
          </p:txBody>
        </p:sp>
      </p:grpSp>
    </p:spTree>
    <p:extLst>
      <p:ext uri="{BB962C8B-B14F-4D97-AF65-F5344CB8AC3E}">
        <p14:creationId xmlns:p14="http://schemas.microsoft.com/office/powerpoint/2010/main" val="12162649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5" y="225425"/>
            <a:ext cx="7308850" cy="46166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II. c. How? Key issues of the Adaptation Communications</a:t>
            </a:r>
            <a:endParaRPr lang="en-GB" dirty="0">
              <a:solidFill>
                <a:srgbClr val="660066"/>
              </a:solidFill>
              <a:latin typeface="Gill Sans" pitchFamily="34" charset="0"/>
            </a:endParaRPr>
          </a:p>
        </p:txBody>
      </p:sp>
      <p:graphicFrame>
        <p:nvGraphicFramePr>
          <p:cNvPr id="5" name="Diagrama 4"/>
          <p:cNvGraphicFramePr/>
          <p:nvPr>
            <p:extLst>
              <p:ext uri="{D42A27DB-BD31-4B8C-83A1-F6EECF244321}">
                <p14:modId xmlns:p14="http://schemas.microsoft.com/office/powerpoint/2010/main" val="1276178871"/>
              </p:ext>
            </p:extLst>
          </p:nvPr>
        </p:nvGraphicFramePr>
        <p:xfrm>
          <a:off x="236476" y="908720"/>
          <a:ext cx="8568952"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ángulo redondeado 3"/>
          <p:cNvSpPr/>
          <p:nvPr/>
        </p:nvSpPr>
        <p:spPr>
          <a:xfrm>
            <a:off x="3296816" y="5049180"/>
            <a:ext cx="5436604" cy="15121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a:r>
              <a:rPr lang="es-ES" b="1" dirty="0" err="1" smtClean="0">
                <a:latin typeface="Gill Sans"/>
                <a:cs typeface="Gill Sans"/>
              </a:rPr>
              <a:t>Guidance</a:t>
            </a:r>
            <a:r>
              <a:rPr lang="es-ES" b="1" dirty="0" smtClean="0">
                <a:latin typeface="Gill Sans"/>
                <a:cs typeface="Gill Sans"/>
              </a:rPr>
              <a:t> and </a:t>
            </a:r>
            <a:r>
              <a:rPr lang="es-ES" b="1" dirty="0" err="1" smtClean="0">
                <a:latin typeface="Gill Sans"/>
                <a:cs typeface="Gill Sans"/>
              </a:rPr>
              <a:t>flexibility</a:t>
            </a:r>
            <a:r>
              <a:rPr lang="es-ES" b="1" dirty="0" smtClean="0">
                <a:latin typeface="Gill Sans"/>
                <a:cs typeface="Gill Sans"/>
              </a:rPr>
              <a:t>:</a:t>
            </a:r>
          </a:p>
          <a:p>
            <a:pPr algn="r"/>
            <a:r>
              <a:rPr lang="es-ES" dirty="0" err="1" smtClean="0">
                <a:latin typeface="Gill Sans"/>
                <a:cs typeface="Gill Sans"/>
              </a:rPr>
              <a:t>Common</a:t>
            </a:r>
            <a:r>
              <a:rPr lang="es-ES" dirty="0" smtClean="0">
                <a:latin typeface="Gill Sans"/>
                <a:cs typeface="Gill Sans"/>
              </a:rPr>
              <a:t> </a:t>
            </a:r>
            <a:r>
              <a:rPr lang="es-ES" dirty="0" err="1" smtClean="0">
                <a:latin typeface="Gill Sans"/>
                <a:cs typeface="Gill Sans"/>
              </a:rPr>
              <a:t>purpose</a:t>
            </a:r>
            <a:r>
              <a:rPr lang="es-ES" dirty="0" smtClean="0">
                <a:latin typeface="Gill Sans"/>
                <a:cs typeface="Gill Sans"/>
              </a:rPr>
              <a:t> </a:t>
            </a:r>
            <a:r>
              <a:rPr lang="es-ES" dirty="0" err="1" smtClean="0">
                <a:latin typeface="Gill Sans"/>
                <a:cs typeface="Gill Sans"/>
              </a:rPr>
              <a:t>for</a:t>
            </a:r>
            <a:r>
              <a:rPr lang="es-ES" dirty="0" smtClean="0">
                <a:latin typeface="Gill Sans"/>
                <a:cs typeface="Gill Sans"/>
              </a:rPr>
              <a:t> </a:t>
            </a:r>
            <a:r>
              <a:rPr lang="es-ES" dirty="0" err="1" smtClean="0">
                <a:latin typeface="Gill Sans"/>
                <a:cs typeface="Gill Sans"/>
              </a:rPr>
              <a:t>all</a:t>
            </a:r>
            <a:r>
              <a:rPr lang="es-ES" dirty="0" smtClean="0">
                <a:latin typeface="Gill Sans"/>
                <a:cs typeface="Gill Sans"/>
              </a:rPr>
              <a:t> </a:t>
            </a:r>
            <a:r>
              <a:rPr lang="es-ES" dirty="0" err="1" smtClean="0">
                <a:latin typeface="Gill Sans"/>
                <a:cs typeface="Gill Sans"/>
              </a:rPr>
              <a:t>Parties</a:t>
            </a:r>
            <a:r>
              <a:rPr lang="es-ES" dirty="0" smtClean="0">
                <a:latin typeface="Gill Sans"/>
                <a:cs typeface="Gill Sans"/>
              </a:rPr>
              <a:t> / </a:t>
            </a:r>
            <a:r>
              <a:rPr lang="es-ES" dirty="0" err="1" smtClean="0">
                <a:latin typeface="Gill Sans"/>
                <a:cs typeface="Gill Sans"/>
              </a:rPr>
              <a:t>additional</a:t>
            </a:r>
            <a:r>
              <a:rPr lang="es-ES" dirty="0" smtClean="0">
                <a:latin typeface="Gill Sans"/>
                <a:cs typeface="Gill Sans"/>
              </a:rPr>
              <a:t> </a:t>
            </a:r>
            <a:r>
              <a:rPr lang="es-ES" dirty="0" err="1" smtClean="0">
                <a:latin typeface="Gill Sans"/>
                <a:cs typeface="Gill Sans"/>
              </a:rPr>
              <a:t>purpose</a:t>
            </a:r>
            <a:r>
              <a:rPr lang="es-ES" dirty="0" smtClean="0">
                <a:latin typeface="Gill Sans"/>
                <a:cs typeface="Gill Sans"/>
              </a:rPr>
              <a:t>/s</a:t>
            </a:r>
          </a:p>
          <a:p>
            <a:pPr algn="r"/>
            <a:r>
              <a:rPr lang="es-ES" dirty="0" err="1" smtClean="0">
                <a:latin typeface="Gill Sans"/>
                <a:cs typeface="Gill Sans"/>
              </a:rPr>
              <a:t>Opt</a:t>
            </a:r>
            <a:r>
              <a:rPr lang="es-ES" dirty="0" smtClean="0">
                <a:latin typeface="Gill Sans"/>
                <a:cs typeface="Gill Sans"/>
              </a:rPr>
              <a:t> in </a:t>
            </a:r>
            <a:r>
              <a:rPr lang="mr-IN" dirty="0" smtClean="0">
                <a:latin typeface="Gill Sans"/>
                <a:cs typeface="Gill Sans"/>
              </a:rPr>
              <a:t>–</a:t>
            </a:r>
            <a:r>
              <a:rPr lang="es-ES" dirty="0" smtClean="0">
                <a:latin typeface="Gill Sans"/>
                <a:cs typeface="Gill Sans"/>
              </a:rPr>
              <a:t> </a:t>
            </a:r>
            <a:r>
              <a:rPr lang="es-ES" dirty="0" err="1" smtClean="0">
                <a:latin typeface="Gill Sans"/>
                <a:cs typeface="Gill Sans"/>
              </a:rPr>
              <a:t>opt</a:t>
            </a:r>
            <a:r>
              <a:rPr lang="es-ES" dirty="0" smtClean="0">
                <a:latin typeface="Gill Sans"/>
                <a:cs typeface="Gill Sans"/>
              </a:rPr>
              <a:t> </a:t>
            </a:r>
            <a:r>
              <a:rPr lang="es-ES" dirty="0" err="1" smtClean="0">
                <a:latin typeface="Gill Sans"/>
                <a:cs typeface="Gill Sans"/>
              </a:rPr>
              <a:t>out</a:t>
            </a:r>
            <a:endParaRPr lang="es-ES" dirty="0">
              <a:latin typeface="Gill Sans"/>
              <a:cs typeface="Gill Sans"/>
            </a:endParaRPr>
          </a:p>
        </p:txBody>
      </p:sp>
    </p:spTree>
    <p:extLst>
      <p:ext uri="{BB962C8B-B14F-4D97-AF65-F5344CB8AC3E}">
        <p14:creationId xmlns:p14="http://schemas.microsoft.com/office/powerpoint/2010/main" val="6232388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576088369"/>
              </p:ext>
            </p:extLst>
          </p:nvPr>
        </p:nvGraphicFramePr>
        <p:xfrm>
          <a:off x="201200" y="1186117"/>
          <a:ext cx="8604956" cy="4241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ángulo redondeado 3"/>
          <p:cNvSpPr/>
          <p:nvPr/>
        </p:nvSpPr>
        <p:spPr>
          <a:xfrm>
            <a:off x="4124908" y="5301208"/>
            <a:ext cx="4644516" cy="1116124"/>
          </a:xfrm>
          <a:prstGeom prst="roundRect">
            <a:avLst/>
          </a:prstGeom>
          <a:solidFill>
            <a:schemeClr val="accent6">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s-ES" b="1" dirty="0" err="1" smtClean="0">
                <a:latin typeface="Gill Sans"/>
                <a:cs typeface="Gill Sans"/>
              </a:rPr>
              <a:t>Common</a:t>
            </a:r>
            <a:r>
              <a:rPr lang="es-ES" dirty="0" smtClean="0">
                <a:latin typeface="Gill Sans"/>
                <a:cs typeface="Gill Sans"/>
              </a:rPr>
              <a:t> / </a:t>
            </a:r>
            <a:r>
              <a:rPr lang="es-ES" dirty="0" err="1" smtClean="0">
                <a:latin typeface="Gill Sans"/>
                <a:cs typeface="Gill Sans"/>
              </a:rPr>
              <a:t>additional</a:t>
            </a:r>
            <a:r>
              <a:rPr lang="es-ES" dirty="0" smtClean="0">
                <a:latin typeface="Gill Sans"/>
                <a:cs typeface="Gill Sans"/>
              </a:rPr>
              <a:t> </a:t>
            </a:r>
            <a:r>
              <a:rPr lang="es-ES" dirty="0" err="1" smtClean="0">
                <a:latin typeface="Gill Sans"/>
                <a:cs typeface="Gill Sans"/>
              </a:rPr>
              <a:t>purpose</a:t>
            </a:r>
            <a:r>
              <a:rPr lang="es-ES" dirty="0" smtClean="0">
                <a:latin typeface="Gill Sans"/>
                <a:cs typeface="Gill Sans"/>
              </a:rPr>
              <a:t>/s</a:t>
            </a:r>
          </a:p>
          <a:p>
            <a:pPr algn="ctr"/>
            <a:r>
              <a:rPr lang="es-ES" dirty="0" err="1" smtClean="0">
                <a:latin typeface="Gill Sans"/>
                <a:cs typeface="Gill Sans"/>
              </a:rPr>
              <a:t>Opt</a:t>
            </a:r>
            <a:r>
              <a:rPr lang="es-ES" dirty="0" smtClean="0">
                <a:latin typeface="Gill Sans"/>
                <a:cs typeface="Gill Sans"/>
              </a:rPr>
              <a:t> in </a:t>
            </a:r>
            <a:r>
              <a:rPr lang="mr-IN" dirty="0" smtClean="0">
                <a:latin typeface="Gill Sans"/>
                <a:cs typeface="Gill Sans"/>
              </a:rPr>
              <a:t>–</a:t>
            </a:r>
            <a:r>
              <a:rPr lang="es-ES" dirty="0" smtClean="0">
                <a:latin typeface="Gill Sans"/>
                <a:cs typeface="Gill Sans"/>
              </a:rPr>
              <a:t> </a:t>
            </a:r>
            <a:r>
              <a:rPr lang="es-ES" dirty="0" err="1" smtClean="0">
                <a:latin typeface="Gill Sans"/>
                <a:cs typeface="Gill Sans"/>
              </a:rPr>
              <a:t>opt</a:t>
            </a:r>
            <a:r>
              <a:rPr lang="es-ES" dirty="0" smtClean="0">
                <a:latin typeface="Gill Sans"/>
                <a:cs typeface="Gill Sans"/>
              </a:rPr>
              <a:t> </a:t>
            </a:r>
            <a:r>
              <a:rPr lang="es-ES" dirty="0" err="1" smtClean="0">
                <a:latin typeface="Gill Sans"/>
                <a:cs typeface="Gill Sans"/>
              </a:rPr>
              <a:t>out</a:t>
            </a:r>
            <a:endParaRPr lang="es-ES" dirty="0">
              <a:latin typeface="Gill Sans"/>
              <a:cs typeface="Gill Sans"/>
            </a:endParaRPr>
          </a:p>
        </p:txBody>
      </p:sp>
      <p:sp>
        <p:nvSpPr>
          <p:cNvPr id="6" name="Rectangle 1"/>
          <p:cNvSpPr>
            <a:spLocks noChangeArrowheads="1"/>
          </p:cNvSpPr>
          <p:nvPr/>
        </p:nvSpPr>
        <p:spPr bwMode="auto">
          <a:xfrm>
            <a:off x="415925" y="225425"/>
            <a:ext cx="7308850" cy="46166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II. c. How? Key issues of the Adaptation Communications</a:t>
            </a:r>
            <a:endParaRPr lang="en-GB" dirty="0">
              <a:solidFill>
                <a:srgbClr val="660066"/>
              </a:solidFill>
              <a:latin typeface="Gill Sans" pitchFamily="34" charset="0"/>
            </a:endParaRPr>
          </a:p>
        </p:txBody>
      </p:sp>
    </p:spTree>
    <p:extLst>
      <p:ext uri="{BB962C8B-B14F-4D97-AF65-F5344CB8AC3E}">
        <p14:creationId xmlns:p14="http://schemas.microsoft.com/office/powerpoint/2010/main" val="34688656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6496" y="584684"/>
            <a:ext cx="7812868" cy="584776"/>
          </a:xfrm>
          <a:prstGeom prst="rect">
            <a:avLst/>
          </a:prstGeom>
          <a:noFill/>
          <a:ln w="9525">
            <a:noFill/>
            <a:miter lim="800000"/>
            <a:headEnd/>
            <a:tailEnd/>
          </a:ln>
        </p:spPr>
        <p:txBody>
          <a:bodyPr wrap="square">
            <a:spAutoFit/>
          </a:bodyPr>
          <a:lstStyle/>
          <a:p>
            <a:r>
              <a:rPr lang="en-GB" sz="3200" dirty="0" smtClean="0">
                <a:solidFill>
                  <a:srgbClr val="660066"/>
                </a:solidFill>
                <a:latin typeface="Gill Sans" pitchFamily="34" charset="0"/>
              </a:rPr>
              <a:t>III. Fundamental issues to consider at COP23</a:t>
            </a:r>
            <a:endParaRPr lang="en-GB" sz="3200" dirty="0">
              <a:solidFill>
                <a:srgbClr val="660066"/>
              </a:solidFill>
              <a:latin typeface="Gill Sans" pitchFamily="34" charset="0"/>
            </a:endParaRPr>
          </a:p>
        </p:txBody>
      </p:sp>
      <p:sp>
        <p:nvSpPr>
          <p:cNvPr id="3" name="Content Placeholder 2"/>
          <p:cNvSpPr txBox="1">
            <a:spLocks/>
          </p:cNvSpPr>
          <p:nvPr/>
        </p:nvSpPr>
        <p:spPr>
          <a:xfrm>
            <a:off x="488504" y="1664804"/>
            <a:ext cx="8132068" cy="4176464"/>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GB" sz="2800" dirty="0" smtClean="0">
              <a:latin typeface="Gill Sans" pitchFamily="34" charset="0"/>
            </a:endParaRPr>
          </a:p>
          <a:p>
            <a:pPr>
              <a:buFont typeface="Wingdings" charset="2"/>
              <a:buChar char="q"/>
            </a:pPr>
            <a:r>
              <a:rPr lang="en-GB" sz="2800" dirty="0" smtClean="0">
                <a:latin typeface="Gill Sans" pitchFamily="34" charset="0"/>
              </a:rPr>
              <a:t>What is the added value of the Adaptation Communication? How to ensure this added value persists independently of the vehicle to be used?</a:t>
            </a:r>
          </a:p>
          <a:p>
            <a:pPr>
              <a:buFont typeface="Wingdings" charset="2"/>
              <a:buChar char="q"/>
            </a:pPr>
            <a:endParaRPr lang="en-GB" sz="2800" dirty="0" smtClean="0">
              <a:latin typeface="Gill Sans" pitchFamily="34" charset="0"/>
            </a:endParaRPr>
          </a:p>
          <a:p>
            <a:pPr>
              <a:buFont typeface="Wingdings" charset="2"/>
              <a:buChar char="q"/>
            </a:pPr>
            <a:r>
              <a:rPr lang="en-GB" sz="3000" dirty="0">
                <a:latin typeface="Gill Sans" pitchFamily="34" charset="0"/>
              </a:rPr>
              <a:t>Consideration </a:t>
            </a:r>
            <a:r>
              <a:rPr lang="en-GB" sz="3000" dirty="0" smtClean="0">
                <a:latin typeface="Gill Sans" pitchFamily="34" charset="0"/>
              </a:rPr>
              <a:t>of </a:t>
            </a:r>
            <a:r>
              <a:rPr lang="en-GB" sz="3000" dirty="0" err="1" smtClean="0">
                <a:latin typeface="Gill Sans" pitchFamily="34" charset="0"/>
              </a:rPr>
              <a:t>interlinkages</a:t>
            </a:r>
            <a:r>
              <a:rPr lang="en-GB" sz="3000" dirty="0" smtClean="0">
                <a:latin typeface="Gill Sans" pitchFamily="34" charset="0"/>
              </a:rPr>
              <a:t> while defining guidance for the Adaptation Communication</a:t>
            </a:r>
          </a:p>
          <a:p>
            <a:pPr>
              <a:buFont typeface="Wingdings" charset="2"/>
              <a:buChar char="q"/>
            </a:pPr>
            <a:endParaRPr lang="en-GB" sz="3000" dirty="0">
              <a:latin typeface="Gill Sans" pitchFamily="34" charset="0"/>
            </a:endParaRPr>
          </a:p>
          <a:p>
            <a:pPr marL="0" indent="0">
              <a:buNone/>
            </a:pPr>
            <a:endParaRPr lang="en-GB" sz="3000" dirty="0">
              <a:latin typeface="Gill Sans" pitchFamily="34" charset="0"/>
            </a:endParaRPr>
          </a:p>
          <a:p>
            <a:pPr>
              <a:buFont typeface="Wingdings" charset="2"/>
              <a:buChar char="q"/>
            </a:pPr>
            <a:endParaRPr lang="en-GB" sz="2400" dirty="0" smtClean="0">
              <a:latin typeface="Gill Sans" pitchFamily="34" charset="0"/>
            </a:endParaRPr>
          </a:p>
        </p:txBody>
      </p:sp>
    </p:spTree>
    <p:extLst>
      <p:ext uri="{BB962C8B-B14F-4D97-AF65-F5344CB8AC3E}">
        <p14:creationId xmlns:p14="http://schemas.microsoft.com/office/powerpoint/2010/main" val="25635319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17503</TotalTime>
  <Words>1425</Words>
  <Application>Microsoft Macintosh PowerPoint</Application>
  <PresentationFormat>A4 (210x297 mm)</PresentationFormat>
  <Paragraphs>164</Paragraphs>
  <Slides>11</Slides>
  <Notes>11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Default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Existing guidance: commonalities</vt:lpstr>
    </vt:vector>
  </TitlesOfParts>
  <Company>OIES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Alejandra López</cp:lastModifiedBy>
  <cp:revision>535</cp:revision>
  <dcterms:created xsi:type="dcterms:W3CDTF">2003-02-10T11:42:57Z</dcterms:created>
  <dcterms:modified xsi:type="dcterms:W3CDTF">2017-08-30T22:10:16Z</dcterms:modified>
</cp:coreProperties>
</file>